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66.jpg" ContentType="image/jpg"/>
  <Override PartName="/ppt/media/image67.jpg" ContentType="image/jpg"/>
  <Override PartName="/ppt/media/image68.jpg" ContentType="image/jpg"/>
  <Override PartName="/ppt/media/image69.jpg" ContentType="image/jpg"/>
  <Override PartName="/ppt/media/image70.jpg" ContentType="image/jpg"/>
  <Override PartName="/ppt/media/image71.jpg" ContentType="image/jpg"/>
  <Override PartName="/ppt/media/image72.jpg" ContentType="image/jpg"/>
  <Override PartName="/ppt/media/image73.jpg" ContentType="image/jpg"/>
  <Override PartName="/ppt/media/image74.jpg" ContentType="image/jpg"/>
  <Override PartName="/ppt/media/image75.jpg" ContentType="image/jpg"/>
  <Override PartName="/ppt/media/image76.jpg" ContentType="image/jp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89.jpg" ContentType="image/jpg"/>
  <Override PartName="/ppt/media/image90.jpg" ContentType="image/jpg"/>
  <Override PartName="/ppt/media/image91.jpg" ContentType="image/jpg"/>
  <Override PartName="/ppt/media/image92.jpg" ContentType="image/jpg"/>
  <Override PartName="/ppt/media/image93.jpg" ContentType="image/jpg"/>
  <Override PartName="/ppt/media/image94.jpg" ContentType="image/jpg"/>
  <Override PartName="/ppt/media/image95.jpg" ContentType="image/jpg"/>
  <Override PartName="/ppt/media/image96.jpg" ContentType="image/jpg"/>
  <Override PartName="/ppt/media/image97.jpg" ContentType="image/jpg"/>
  <Override PartName="/ppt/media/image98.jpg" ContentType="image/jpg"/>
  <Override PartName="/ppt/media/image99.jpg" ContentType="image/jpg"/>
  <Override PartName="/ppt/media/image100.jpg" ContentType="image/jpg"/>
  <Override PartName="/ppt/media/image101.jpg" ContentType="image/jpg"/>
  <Override PartName="/ppt/media/image102.jpg" ContentType="image/jpg"/>
  <Override PartName="/ppt/media/image103.jpg" ContentType="image/jpg"/>
  <Override PartName="/ppt/media/image104.jpg" ContentType="image/jpg"/>
  <Override PartName="/ppt/media/image105.jpg" ContentType="image/jpg"/>
  <Override PartName="/ppt/media/image106.jpg" ContentType="image/jpg"/>
  <Override PartName="/ppt/media/image107.jpg" ContentType="image/jpg"/>
  <Override PartName="/ppt/media/image108.jpg" ContentType="image/jpg"/>
  <Override PartName="/ppt/media/image109.jpg" ContentType="image/jpg"/>
  <Override PartName="/ppt/media/image110.jpg" ContentType="image/jpg"/>
  <Override PartName="/ppt/media/image112.jpg" ContentType="image/jpg"/>
  <Override PartName="/ppt/media/image113.jpg" ContentType="image/jpg"/>
  <Override PartName="/ppt/media/image114.jpg" ContentType="image/jpg"/>
  <Override PartName="/ppt/media/image115.jpg" ContentType="image/jpg"/>
  <Override PartName="/ppt/media/image116.jpg" ContentType="image/jpg"/>
  <Override PartName="/ppt/media/image117.jpg" ContentType="image/jpg"/>
  <Override PartName="/ppt/media/image119.jpg" ContentType="image/jpg"/>
  <Override PartName="/ppt/media/image120.jpg" ContentType="image/jpg"/>
  <Override PartName="/ppt/media/image121.jpg" ContentType="image/jpg"/>
  <Override PartName="/ppt/media/image122.jpg" ContentType="image/jpg"/>
  <Override PartName="/ppt/media/image123.jpg" ContentType="image/jpg"/>
  <Override PartName="/ppt/media/image124.jpg" ContentType="image/jpg"/>
  <Override PartName="/ppt/media/image125.jpg" ContentType="image/jpg"/>
  <Override PartName="/ppt/media/image126.jpg" ContentType="image/jpg"/>
  <Override PartName="/ppt/media/image127.jpg" ContentType="image/jpg"/>
  <Override PartName="/ppt/media/image128.jpg" ContentType="image/jpg"/>
  <Override PartName="/ppt/media/image129.jpg" ContentType="image/jpg"/>
  <Override PartName="/ppt/media/image130.jpg" ContentType="image/jpg"/>
  <Override PartName="/ppt/media/image131.jpg" ContentType="image/jpg"/>
  <Override PartName="/ppt/media/image132.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808" r:id="rId2"/>
  </p:sldMasterIdLst>
  <p:notesMasterIdLst>
    <p:notesMasterId r:id="rId255"/>
  </p:notesMasterIdLst>
  <p:sldIdLst>
    <p:sldId id="256" r:id="rId3"/>
    <p:sldId id="542" r:id="rId4"/>
    <p:sldId id="550" r:id="rId5"/>
    <p:sldId id="257" r:id="rId6"/>
    <p:sldId id="258" r:id="rId7"/>
    <p:sldId id="543" r:id="rId8"/>
    <p:sldId id="544" r:id="rId9"/>
    <p:sldId id="545" r:id="rId10"/>
    <p:sldId id="546" r:id="rId11"/>
    <p:sldId id="549" r:id="rId12"/>
    <p:sldId id="259" r:id="rId13"/>
    <p:sldId id="551" r:id="rId14"/>
    <p:sldId id="552" r:id="rId15"/>
    <p:sldId id="553" r:id="rId16"/>
    <p:sldId id="554" r:id="rId17"/>
    <p:sldId id="262" r:id="rId18"/>
    <p:sldId id="260" r:id="rId19"/>
    <p:sldId id="261" r:id="rId20"/>
    <p:sldId id="263" r:id="rId21"/>
    <p:sldId id="555" r:id="rId22"/>
    <p:sldId id="303" r:id="rId23"/>
    <p:sldId id="264" r:id="rId24"/>
    <p:sldId id="265" r:id="rId25"/>
    <p:sldId id="291" r:id="rId26"/>
    <p:sldId id="266" r:id="rId27"/>
    <p:sldId id="304" r:id="rId28"/>
    <p:sldId id="292" r:id="rId29"/>
    <p:sldId id="267" r:id="rId30"/>
    <p:sldId id="305" r:id="rId31"/>
    <p:sldId id="293" r:id="rId32"/>
    <p:sldId id="299" r:id="rId33"/>
    <p:sldId id="556" r:id="rId34"/>
    <p:sldId id="268" r:id="rId35"/>
    <p:sldId id="269" r:id="rId36"/>
    <p:sldId id="294" r:id="rId37"/>
    <p:sldId id="270" r:id="rId38"/>
    <p:sldId id="271" r:id="rId39"/>
    <p:sldId id="272" r:id="rId40"/>
    <p:sldId id="273" r:id="rId41"/>
    <p:sldId id="301" r:id="rId42"/>
    <p:sldId id="274" r:id="rId43"/>
    <p:sldId id="461" r:id="rId44"/>
    <p:sldId id="453" r:id="rId45"/>
    <p:sldId id="454" r:id="rId46"/>
    <p:sldId id="455" r:id="rId47"/>
    <p:sldId id="462" r:id="rId48"/>
    <p:sldId id="275" r:id="rId49"/>
    <p:sldId id="276" r:id="rId50"/>
    <p:sldId id="277" r:id="rId51"/>
    <p:sldId id="451" r:id="rId52"/>
    <p:sldId id="278" r:id="rId53"/>
    <p:sldId id="279" r:id="rId54"/>
    <p:sldId id="557" r:id="rId55"/>
    <p:sldId id="558" r:id="rId56"/>
    <p:sldId id="559" r:id="rId57"/>
    <p:sldId id="572" r:id="rId58"/>
    <p:sldId id="573" r:id="rId59"/>
    <p:sldId id="574" r:id="rId60"/>
    <p:sldId id="575" r:id="rId61"/>
    <p:sldId id="576" r:id="rId62"/>
    <p:sldId id="280" r:id="rId63"/>
    <p:sldId id="281" r:id="rId64"/>
    <p:sldId id="282" r:id="rId65"/>
    <p:sldId id="283" r:id="rId66"/>
    <p:sldId id="295" r:id="rId67"/>
    <p:sldId id="285" r:id="rId68"/>
    <p:sldId id="286" r:id="rId69"/>
    <p:sldId id="296" r:id="rId70"/>
    <p:sldId id="287" r:id="rId71"/>
    <p:sldId id="288" r:id="rId72"/>
    <p:sldId id="298" r:id="rId73"/>
    <p:sldId id="289" r:id="rId74"/>
    <p:sldId id="290" r:id="rId75"/>
    <p:sldId id="315" r:id="rId76"/>
    <p:sldId id="316" r:id="rId77"/>
    <p:sldId id="317" r:id="rId78"/>
    <p:sldId id="307" r:id="rId79"/>
    <p:sldId id="308" r:id="rId80"/>
    <p:sldId id="318" r:id="rId81"/>
    <p:sldId id="319" r:id="rId82"/>
    <p:sldId id="320" r:id="rId83"/>
    <p:sldId id="309" r:id="rId84"/>
    <p:sldId id="507" r:id="rId85"/>
    <p:sldId id="512" r:id="rId86"/>
    <p:sldId id="508" r:id="rId87"/>
    <p:sldId id="509" r:id="rId88"/>
    <p:sldId id="510" r:id="rId89"/>
    <p:sldId id="511" r:id="rId90"/>
    <p:sldId id="492" r:id="rId91"/>
    <p:sldId id="491" r:id="rId92"/>
    <p:sldId id="500" r:id="rId93"/>
    <p:sldId id="474" r:id="rId94"/>
    <p:sldId id="475" r:id="rId95"/>
    <p:sldId id="476" r:id="rId96"/>
    <p:sldId id="477" r:id="rId97"/>
    <p:sldId id="541" r:id="rId98"/>
    <p:sldId id="478" r:id="rId99"/>
    <p:sldId id="479" r:id="rId100"/>
    <p:sldId id="480" r:id="rId101"/>
    <p:sldId id="481" r:id="rId102"/>
    <p:sldId id="482" r:id="rId103"/>
    <p:sldId id="483" r:id="rId104"/>
    <p:sldId id="326" r:id="rId105"/>
    <p:sldId id="327" r:id="rId106"/>
    <p:sldId id="329" r:id="rId107"/>
    <p:sldId id="565" r:id="rId108"/>
    <p:sldId id="566" r:id="rId109"/>
    <p:sldId id="331" r:id="rId110"/>
    <p:sldId id="502" r:id="rId111"/>
    <p:sldId id="608" r:id="rId112"/>
    <p:sldId id="568" r:id="rId113"/>
    <p:sldId id="569" r:id="rId114"/>
    <p:sldId id="593" r:id="rId115"/>
    <p:sldId id="594" r:id="rId116"/>
    <p:sldId id="595" r:id="rId117"/>
    <p:sldId id="596" r:id="rId118"/>
    <p:sldId id="597" r:id="rId119"/>
    <p:sldId id="598" r:id="rId120"/>
    <p:sldId id="599" r:id="rId121"/>
    <p:sldId id="570" r:id="rId122"/>
    <p:sldId id="571" r:id="rId123"/>
    <p:sldId id="578" r:id="rId124"/>
    <p:sldId id="582" r:id="rId125"/>
    <p:sldId id="591" r:id="rId126"/>
    <p:sldId id="583" r:id="rId127"/>
    <p:sldId id="609" r:id="rId128"/>
    <p:sldId id="589" r:id="rId129"/>
    <p:sldId id="590" r:id="rId130"/>
    <p:sldId id="584" r:id="rId131"/>
    <p:sldId id="592" r:id="rId132"/>
    <p:sldId id="585" r:id="rId133"/>
    <p:sldId id="586" r:id="rId134"/>
    <p:sldId id="587" r:id="rId135"/>
    <p:sldId id="588" r:id="rId136"/>
    <p:sldId id="625" r:id="rId137"/>
    <p:sldId id="611" r:id="rId138"/>
    <p:sldId id="612" r:id="rId139"/>
    <p:sldId id="613" r:id="rId140"/>
    <p:sldId id="614" r:id="rId141"/>
    <p:sldId id="615" r:id="rId142"/>
    <p:sldId id="616" r:id="rId143"/>
    <p:sldId id="617" r:id="rId144"/>
    <p:sldId id="618" r:id="rId145"/>
    <p:sldId id="619" r:id="rId146"/>
    <p:sldId id="620" r:id="rId147"/>
    <p:sldId id="621" r:id="rId148"/>
    <p:sldId id="622" r:id="rId149"/>
    <p:sldId id="623" r:id="rId150"/>
    <p:sldId id="624" r:id="rId151"/>
    <p:sldId id="332" r:id="rId152"/>
    <p:sldId id="333" r:id="rId153"/>
    <p:sldId id="321" r:id="rId154"/>
    <p:sldId id="322" r:id="rId155"/>
    <p:sldId id="323" r:id="rId156"/>
    <p:sldId id="600" r:id="rId157"/>
    <p:sldId id="601" r:id="rId158"/>
    <p:sldId id="602" r:id="rId159"/>
    <p:sldId id="603" r:id="rId160"/>
    <p:sldId id="605" r:id="rId161"/>
    <p:sldId id="606" r:id="rId162"/>
    <p:sldId id="607" r:id="rId163"/>
    <p:sldId id="383" r:id="rId164"/>
    <p:sldId id="386" r:id="rId165"/>
    <p:sldId id="387" r:id="rId166"/>
    <p:sldId id="388" r:id="rId167"/>
    <p:sldId id="389" r:id="rId168"/>
    <p:sldId id="384" r:id="rId169"/>
    <p:sldId id="504" r:id="rId170"/>
    <p:sldId id="466" r:id="rId171"/>
    <p:sldId id="467" r:id="rId172"/>
    <p:sldId id="518" r:id="rId173"/>
    <p:sldId id="533" r:id="rId174"/>
    <p:sldId id="534" r:id="rId175"/>
    <p:sldId id="540" r:id="rId176"/>
    <p:sldId id="535" r:id="rId177"/>
    <p:sldId id="539" r:id="rId178"/>
    <p:sldId id="505" r:id="rId179"/>
    <p:sldId id="506" r:id="rId180"/>
    <p:sldId id="361" r:id="rId181"/>
    <p:sldId id="362" r:id="rId182"/>
    <p:sldId id="513" r:id="rId183"/>
    <p:sldId id="363" r:id="rId184"/>
    <p:sldId id="364" r:id="rId185"/>
    <p:sldId id="365" r:id="rId186"/>
    <p:sldId id="366" r:id="rId187"/>
    <p:sldId id="367" r:id="rId188"/>
    <p:sldId id="368" r:id="rId189"/>
    <p:sldId id="369" r:id="rId190"/>
    <p:sldId id="370" r:id="rId191"/>
    <p:sldId id="372" r:id="rId192"/>
    <p:sldId id="375" r:id="rId193"/>
    <p:sldId id="376" r:id="rId194"/>
    <p:sldId id="390" r:id="rId195"/>
    <p:sldId id="391" r:id="rId196"/>
    <p:sldId id="395" r:id="rId197"/>
    <p:sldId id="396" r:id="rId198"/>
    <p:sldId id="397" r:id="rId199"/>
    <p:sldId id="338" r:id="rId200"/>
    <p:sldId id="339" r:id="rId201"/>
    <p:sldId id="341" r:id="rId202"/>
    <p:sldId id="342" r:id="rId203"/>
    <p:sldId id="343" r:id="rId204"/>
    <p:sldId id="344" r:id="rId205"/>
    <p:sldId id="345" r:id="rId206"/>
    <p:sldId id="346" r:id="rId207"/>
    <p:sldId id="347" r:id="rId208"/>
    <p:sldId id="348" r:id="rId209"/>
    <p:sldId id="349" r:id="rId210"/>
    <p:sldId id="350" r:id="rId211"/>
    <p:sldId id="400" r:id="rId212"/>
    <p:sldId id="401" r:id="rId213"/>
    <p:sldId id="402" r:id="rId214"/>
    <p:sldId id="403" r:id="rId215"/>
    <p:sldId id="404" r:id="rId216"/>
    <p:sldId id="405" r:id="rId217"/>
    <p:sldId id="406" r:id="rId218"/>
    <p:sldId id="407" r:id="rId219"/>
    <p:sldId id="408" r:id="rId220"/>
    <p:sldId id="409" r:id="rId221"/>
    <p:sldId id="414" r:id="rId222"/>
    <p:sldId id="415" r:id="rId223"/>
    <p:sldId id="416" r:id="rId224"/>
    <p:sldId id="417" r:id="rId225"/>
    <p:sldId id="418" r:id="rId226"/>
    <p:sldId id="419" r:id="rId227"/>
    <p:sldId id="420" r:id="rId228"/>
    <p:sldId id="421" r:id="rId229"/>
    <p:sldId id="422" r:id="rId230"/>
    <p:sldId id="423" r:id="rId231"/>
    <p:sldId id="424" r:id="rId232"/>
    <p:sldId id="425" r:id="rId233"/>
    <p:sldId id="426" r:id="rId234"/>
    <p:sldId id="427" r:id="rId235"/>
    <p:sldId id="429" r:id="rId236"/>
    <p:sldId id="430" r:id="rId237"/>
    <p:sldId id="431" r:id="rId238"/>
    <p:sldId id="433" r:id="rId239"/>
    <p:sldId id="434" r:id="rId240"/>
    <p:sldId id="435" r:id="rId241"/>
    <p:sldId id="436" r:id="rId242"/>
    <p:sldId id="439" r:id="rId243"/>
    <p:sldId id="441" r:id="rId244"/>
    <p:sldId id="442" r:id="rId245"/>
    <p:sldId id="443" r:id="rId246"/>
    <p:sldId id="444" r:id="rId247"/>
    <p:sldId id="445" r:id="rId248"/>
    <p:sldId id="446" r:id="rId249"/>
    <p:sldId id="447" r:id="rId250"/>
    <p:sldId id="448" r:id="rId251"/>
    <p:sldId id="449" r:id="rId252"/>
    <p:sldId id="450" r:id="rId253"/>
    <p:sldId id="360" r:id="rId254"/>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5pPr>
    <a:lvl6pPr marL="2286000" algn="l" defTabSz="914400" rtl="0" eaLnBrk="1" latinLnBrk="0" hangingPunct="1">
      <a:defRPr sz="2400" kern="1200">
        <a:solidFill>
          <a:schemeClr val="bg1"/>
        </a:solidFill>
        <a:latin typeface="Times New Roman" panose="02020603050405020304" pitchFamily="18" charset="0"/>
        <a:ea typeface="+mn-ea"/>
        <a:cs typeface="+mn-cs"/>
      </a:defRPr>
    </a:lvl6pPr>
    <a:lvl7pPr marL="2743200" algn="l" defTabSz="914400" rtl="0" eaLnBrk="1" latinLnBrk="0" hangingPunct="1">
      <a:defRPr sz="2400" kern="1200">
        <a:solidFill>
          <a:schemeClr val="bg1"/>
        </a:solidFill>
        <a:latin typeface="Times New Roman" panose="02020603050405020304" pitchFamily="18" charset="0"/>
        <a:ea typeface="+mn-ea"/>
        <a:cs typeface="+mn-cs"/>
      </a:defRPr>
    </a:lvl7pPr>
    <a:lvl8pPr marL="3200400" algn="l" defTabSz="914400" rtl="0" eaLnBrk="1" latinLnBrk="0" hangingPunct="1">
      <a:defRPr sz="2400" kern="1200">
        <a:solidFill>
          <a:schemeClr val="bg1"/>
        </a:solidFill>
        <a:latin typeface="Times New Roman" panose="02020603050405020304" pitchFamily="18" charset="0"/>
        <a:ea typeface="+mn-ea"/>
        <a:cs typeface="+mn-cs"/>
      </a:defRPr>
    </a:lvl8pPr>
    <a:lvl9pPr marL="3657600" algn="l" defTabSz="914400" rtl="0" eaLnBrk="1" latinLnBrk="0" hangingPunct="1">
      <a:defRPr sz="2400" kern="1200">
        <a:solidFill>
          <a:schemeClr val="bg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663300"/>
    <a:srgbClr val="66FF33"/>
    <a:srgbClr val="FF3300"/>
    <a:srgbClr val="FF9900"/>
    <a:srgbClr val="894400"/>
    <a:srgbClr val="A45100"/>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838" autoAdjust="0"/>
    <p:restoredTop sz="94581" autoAdjust="0"/>
  </p:normalViewPr>
  <p:slideViewPr>
    <p:cSldViewPr>
      <p:cViewPr varScale="1">
        <p:scale>
          <a:sx n="67" d="100"/>
          <a:sy n="67" d="100"/>
        </p:scale>
        <p:origin x="732" y="6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theme" Target="theme/theme1.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tableStyles" Target="tableStyles.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notesMaster" Target="notesMasters/notesMaster1.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presProps" Target="presProps.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1C484C-FFE5-482E-9401-72AF41AA092B}" type="datetimeFigureOut">
              <a:rPr lang="en-US" smtClean="0"/>
              <a:t>1/13/2019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FC2B3C-8789-417A-99A2-FC2638F3A4A8}" type="slidenum">
              <a:rPr lang="en-US" smtClean="0"/>
              <a:t>‹#›</a:t>
            </a:fld>
            <a:endParaRPr lang="en-US"/>
          </a:p>
        </p:txBody>
      </p:sp>
    </p:spTree>
    <p:extLst>
      <p:ext uri="{BB962C8B-B14F-4D97-AF65-F5344CB8AC3E}">
        <p14:creationId xmlns:p14="http://schemas.microsoft.com/office/powerpoint/2010/main" val="1728754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349637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A346FA3-08E0-4D89-9467-D061859367FA}" type="slidenum">
              <a:rPr lang="en-US" altLang="en-US" sz="1200"/>
              <a:pPr/>
              <a:t>126</a:t>
            </a:fld>
            <a:endParaRPr lang="en-US" altLang="en-US" sz="1200"/>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altLang="en-US" b="1" dirty="0" smtClean="0">
                <a:solidFill>
                  <a:srgbClr val="FF0066"/>
                </a:solidFill>
                <a:latin typeface="Times New Roman" panose="02020603050405020304" pitchFamily="18" charset="0"/>
                <a:ea typeface="ＭＳ Ｐゴシック" panose="020B0600070205080204" pitchFamily="34" charset="-128"/>
                <a:cs typeface="Arial" panose="020B0604020202020204" pitchFamily="34" charset="0"/>
              </a:rPr>
              <a:t>Figure 26-15.</a:t>
            </a:r>
            <a:r>
              <a:rPr lang="en-US" altLang="en-US" b="1" dirty="0" smtClean="0">
                <a:latin typeface="Times New Roman" panose="02020603050405020304" pitchFamily="18" charset="0"/>
                <a:ea typeface="ＭＳ Ｐゴシック" panose="020B0600070205080204" pitchFamily="34" charset="-128"/>
                <a:cs typeface="Arial" panose="020B0604020202020204" pitchFamily="34" charset="0"/>
              </a:rPr>
              <a:t> </a:t>
            </a:r>
            <a:r>
              <a:rPr lang="en-US" altLang="en-US" b="1" smtClean="0">
                <a:latin typeface="Times New Roman" panose="02020603050405020304" pitchFamily="18" charset="0"/>
                <a:ea typeface="ＭＳ Ｐゴシック" panose="020B0600070205080204" pitchFamily="34" charset="-128"/>
                <a:cs typeface="Arial" panose="020B0604020202020204" pitchFamily="34" charset="0"/>
              </a:rPr>
              <a:t>The P-T phase diagram for the system Al</a:t>
            </a:r>
            <a:r>
              <a:rPr lang="en-US" altLang="en-US" b="1" baseline="-30000" smtClean="0">
                <a:latin typeface="Times New Roman" panose="02020603050405020304" pitchFamily="18" charset="0"/>
                <a:ea typeface="ＭＳ Ｐゴシック" panose="020B0600070205080204" pitchFamily="34" charset="-128"/>
                <a:cs typeface="Arial" panose="020B0604020202020204" pitchFamily="34" charset="0"/>
              </a:rPr>
              <a:t>2</a:t>
            </a:r>
            <a:r>
              <a:rPr lang="en-US" altLang="en-US" b="1" smtClean="0">
                <a:latin typeface="Times New Roman" panose="02020603050405020304" pitchFamily="18" charset="0"/>
                <a:ea typeface="ＭＳ Ｐゴシック" panose="020B0600070205080204" pitchFamily="34" charset="-128"/>
                <a:cs typeface="Arial" panose="020B0604020202020204" pitchFamily="34" charset="0"/>
              </a:rPr>
              <a:t>SiO</a:t>
            </a:r>
            <a:r>
              <a:rPr lang="en-US" altLang="en-US" b="1" baseline="-30000" smtClean="0">
                <a:latin typeface="Times New Roman" panose="02020603050405020304" pitchFamily="18" charset="0"/>
                <a:ea typeface="ＭＳ Ｐゴシック" panose="020B0600070205080204" pitchFamily="34" charset="-128"/>
                <a:cs typeface="Arial" panose="020B0604020202020204" pitchFamily="34" charset="0"/>
              </a:rPr>
              <a:t>5</a:t>
            </a:r>
            <a:r>
              <a:rPr lang="en-US" altLang="en-US" b="1" smtClean="0">
                <a:latin typeface="Times New Roman" panose="02020603050405020304" pitchFamily="18" charset="0"/>
                <a:ea typeface="ＭＳ Ｐゴシック" panose="020B0600070205080204" pitchFamily="34" charset="-128"/>
                <a:cs typeface="Arial" panose="020B0604020202020204" pitchFamily="34" charset="0"/>
              </a:rPr>
              <a:t> showing the stability fields for the three polymorphs </a:t>
            </a:r>
            <a:r>
              <a:rPr lang="en-US" altLang="en-US" b="1" dirty="0" err="1" smtClean="0">
                <a:latin typeface="Times New Roman" panose="02020603050405020304" pitchFamily="18" charset="0"/>
                <a:ea typeface="ＭＳ Ｐゴシック" panose="020B0600070205080204" pitchFamily="34" charset="-128"/>
                <a:cs typeface="Arial" panose="020B0604020202020204" pitchFamily="34" charset="0"/>
              </a:rPr>
              <a:t>andalusite</a:t>
            </a:r>
            <a:r>
              <a:rPr lang="en-US" altLang="en-US" b="1" dirty="0" smtClean="0">
                <a:latin typeface="Times New Roman" panose="02020603050405020304" pitchFamily="18" charset="0"/>
                <a:ea typeface="ＭＳ Ｐゴシック" panose="020B0600070205080204" pitchFamily="34" charset="-128"/>
                <a:cs typeface="Arial" panose="020B0604020202020204" pitchFamily="34" charset="0"/>
              </a:rPr>
              <a:t>, </a:t>
            </a:r>
            <a:r>
              <a:rPr lang="en-US" altLang="en-US" b="1" dirty="0" err="1" smtClean="0">
                <a:latin typeface="Times New Roman" panose="02020603050405020304" pitchFamily="18" charset="0"/>
                <a:ea typeface="ＭＳ Ｐゴシック" panose="020B0600070205080204" pitchFamily="34" charset="-128"/>
                <a:cs typeface="Arial" panose="020B0604020202020204" pitchFamily="34" charset="0"/>
              </a:rPr>
              <a:t>kyanite</a:t>
            </a:r>
            <a:r>
              <a:rPr lang="en-US" altLang="en-US" b="1" dirty="0" smtClean="0">
                <a:latin typeface="Times New Roman" panose="02020603050405020304" pitchFamily="18" charset="0"/>
                <a:ea typeface="ＭＳ Ｐゴシック" panose="020B0600070205080204" pitchFamily="34" charset="-128"/>
                <a:cs typeface="Arial" panose="020B0604020202020204" pitchFamily="34" charset="0"/>
              </a:rPr>
              <a:t>, and </a:t>
            </a:r>
            <a:r>
              <a:rPr lang="en-US" altLang="en-US" b="1" dirty="0" err="1" smtClean="0">
                <a:latin typeface="Times New Roman" panose="02020603050405020304" pitchFamily="18" charset="0"/>
                <a:ea typeface="ＭＳ Ｐゴシック" panose="020B0600070205080204" pitchFamily="34" charset="-128"/>
                <a:cs typeface="Arial" panose="020B0604020202020204" pitchFamily="34" charset="0"/>
              </a:rPr>
              <a:t>sillimanite</a:t>
            </a:r>
            <a:r>
              <a:rPr lang="en-US" altLang="en-US" b="1" dirty="0" smtClean="0">
                <a:latin typeface="Times New Roman" panose="02020603050405020304" pitchFamily="18" charset="0"/>
                <a:ea typeface="ＭＳ Ｐゴシック" panose="020B0600070205080204" pitchFamily="34" charset="-128"/>
                <a:cs typeface="Arial" panose="020B0604020202020204" pitchFamily="34" charset="0"/>
              </a:rPr>
              <a:t>. Calculated using the program TWQ (Berman, 1988, 1990, 1991). Winter (2001) An Introduction to Igneous and Metamorphic Petrology. Prentice Hall. </a:t>
            </a:r>
          </a:p>
          <a:p>
            <a:pPr>
              <a:buFontTx/>
              <a:buChar char="•"/>
            </a:pPr>
            <a:endParaRPr lang="en-US" altLang="en-US" sz="1000" dirty="0" smtClean="0">
              <a:latin typeface="Times New Roman" panose="02020603050405020304" pitchFamily="18" charset="0"/>
              <a:ea typeface="ＭＳ Ｐゴシック" panose="020B0600070205080204" pitchFamily="34" charset="-128"/>
            </a:endParaRPr>
          </a:p>
          <a:p>
            <a:pPr>
              <a:buFontTx/>
              <a:buChar char="•"/>
            </a:pPr>
            <a:endParaRPr lang="en-US" altLang="en-US" sz="1000" dirty="0" smtClean="0">
              <a:latin typeface="Times New Roman" panose="02020603050405020304" pitchFamily="18" charset="0"/>
              <a:ea typeface="ＭＳ Ｐゴシック" panose="020B0600070205080204" pitchFamily="34" charset="-128"/>
            </a:endParaRPr>
          </a:p>
          <a:p>
            <a:pPr>
              <a:buFontTx/>
              <a:buChar char="•"/>
            </a:pPr>
            <a:r>
              <a:rPr lang="en-US" altLang="en-US" sz="1000" dirty="0" smtClean="0">
                <a:latin typeface="Times New Roman" panose="02020603050405020304" pitchFamily="18" charset="0"/>
                <a:ea typeface="ＭＳ Ｐゴシック" panose="020B0600070205080204" pitchFamily="34" charset="-128"/>
              </a:rPr>
              <a:t>We used the presence of </a:t>
            </a:r>
            <a:r>
              <a:rPr lang="en-US" altLang="en-US" sz="1000" dirty="0" err="1" smtClean="0">
                <a:latin typeface="Times New Roman" panose="02020603050405020304" pitchFamily="18" charset="0"/>
                <a:ea typeface="ＭＳ Ｐゴシック" panose="020B0600070205080204" pitchFamily="34" charset="-128"/>
              </a:rPr>
              <a:t>andalusite</a:t>
            </a:r>
            <a:r>
              <a:rPr lang="en-US" altLang="en-US" sz="1000" dirty="0" smtClean="0">
                <a:latin typeface="Times New Roman" panose="02020603050405020304" pitchFamily="18" charset="0"/>
                <a:ea typeface="ＭＳ Ｐゴシック" panose="020B0600070205080204" pitchFamily="34" charset="-128"/>
              </a:rPr>
              <a:t> to indicate low-pressure metamorphic conditions, and by referring to Fig. 21-9 we can effectively limit the pressure of </a:t>
            </a:r>
            <a:r>
              <a:rPr lang="en-US" altLang="en-US" sz="1000" dirty="0" err="1" smtClean="0">
                <a:latin typeface="Times New Roman" panose="02020603050405020304" pitchFamily="18" charset="0"/>
                <a:ea typeface="ＭＳ Ｐゴシック" panose="020B0600070205080204" pitchFamily="34" charset="-128"/>
              </a:rPr>
              <a:t>andalusite</a:t>
            </a:r>
            <a:r>
              <a:rPr lang="en-US" altLang="en-US" sz="1000" dirty="0" smtClean="0">
                <a:latin typeface="Times New Roman" panose="02020603050405020304" pitchFamily="18" charset="0"/>
                <a:ea typeface="ＭＳ Ｐゴシック" panose="020B0600070205080204" pitchFamily="34" charset="-128"/>
              </a:rPr>
              <a:t>-bearing rocks to values below about 0.38 </a:t>
            </a:r>
            <a:r>
              <a:rPr lang="en-US" altLang="en-US" sz="1000" dirty="0" err="1" smtClean="0">
                <a:latin typeface="Times New Roman" panose="02020603050405020304" pitchFamily="18" charset="0"/>
                <a:ea typeface="ＭＳ Ｐゴシック" panose="020B0600070205080204" pitchFamily="34" charset="-128"/>
              </a:rPr>
              <a:t>GPa</a:t>
            </a:r>
            <a:endParaRPr lang="en-US" altLang="en-US" sz="1000" dirty="0" smtClean="0">
              <a:latin typeface="Times New Roman" panose="02020603050405020304" pitchFamily="18" charset="0"/>
              <a:ea typeface="ＭＳ Ｐゴシック" panose="020B0600070205080204" pitchFamily="34" charset="-128"/>
            </a:endParaRPr>
          </a:p>
          <a:p>
            <a:pPr>
              <a:spcBef>
                <a:spcPts val="600"/>
              </a:spcBef>
              <a:buFontTx/>
              <a:buChar char="•"/>
            </a:pPr>
            <a:r>
              <a:rPr lang="en-US" altLang="en-US" sz="1000" dirty="0" smtClean="0">
                <a:latin typeface="Times New Roman" panose="02020603050405020304" pitchFamily="18" charset="0"/>
                <a:ea typeface="ＭＳ Ｐゴシック" panose="020B0600070205080204" pitchFamily="34" charset="-128"/>
              </a:rPr>
              <a:t>The presence of two coexisting polymorphs in a single rock has often been taken to indicate that the metamorphic peak corresponded to equilibrium conditions along the </a:t>
            </a:r>
            <a:r>
              <a:rPr lang="en-US" altLang="en-US" sz="1000" dirty="0" err="1" smtClean="0">
                <a:latin typeface="Times New Roman" panose="02020603050405020304" pitchFamily="18" charset="0"/>
                <a:ea typeface="ＭＳ Ｐゴシック" panose="020B0600070205080204" pitchFamily="34" charset="-128"/>
              </a:rPr>
              <a:t>univariant</a:t>
            </a:r>
            <a:r>
              <a:rPr lang="en-US" altLang="en-US" sz="1000" dirty="0" smtClean="0">
                <a:latin typeface="Times New Roman" panose="02020603050405020304" pitchFamily="18" charset="0"/>
                <a:ea typeface="ＭＳ Ｐゴシック" panose="020B0600070205080204" pitchFamily="34" charset="-128"/>
              </a:rPr>
              <a:t> boundary curve separating the pair</a:t>
            </a:r>
          </a:p>
          <a:p>
            <a:pPr>
              <a:spcBef>
                <a:spcPts val="600"/>
              </a:spcBef>
              <a:buFontTx/>
              <a:buChar char="•"/>
            </a:pPr>
            <a:r>
              <a:rPr lang="en-US" altLang="en-US" sz="1000" dirty="0" smtClean="0">
                <a:latin typeface="Times New Roman" panose="02020603050405020304" pitchFamily="18" charset="0"/>
                <a:ea typeface="ＭＳ Ｐゴシック" panose="020B0600070205080204" pitchFamily="34" charset="-128"/>
              </a:rPr>
              <a:t>If an independent estimate of either pressure or temperature is available, the other parameter may then be estimated from the location of the equilibrium curve</a:t>
            </a:r>
          </a:p>
          <a:p>
            <a:pPr>
              <a:buFontTx/>
              <a:buChar char="•"/>
            </a:pPr>
            <a:r>
              <a:rPr lang="en-US" altLang="en-US" dirty="0" smtClean="0">
                <a:latin typeface="Times New Roman" panose="02020603050405020304" pitchFamily="18" charset="0"/>
                <a:ea typeface="ＭＳ Ｐゴシック" panose="020B0600070205080204" pitchFamily="34" charset="-128"/>
              </a:rPr>
              <a:t>Thus if </a:t>
            </a:r>
            <a:r>
              <a:rPr lang="en-US" altLang="en-US" dirty="0" err="1" smtClean="0">
                <a:latin typeface="Times New Roman" panose="02020603050405020304" pitchFamily="18" charset="0"/>
                <a:ea typeface="ＭＳ Ｐゴシック" panose="020B0600070205080204" pitchFamily="34" charset="-128"/>
              </a:rPr>
              <a:t>kyanite</a:t>
            </a:r>
            <a:r>
              <a:rPr lang="en-US" altLang="en-US" dirty="0" smtClean="0">
                <a:latin typeface="Times New Roman" panose="02020603050405020304" pitchFamily="18" charset="0"/>
                <a:ea typeface="ＭＳ Ｐゴシック" panose="020B0600070205080204" pitchFamily="34" charset="-128"/>
              </a:rPr>
              <a:t> and </a:t>
            </a:r>
            <a:r>
              <a:rPr lang="en-US" altLang="en-US" dirty="0" err="1" smtClean="0">
                <a:latin typeface="Times New Roman" panose="02020603050405020304" pitchFamily="18" charset="0"/>
                <a:ea typeface="ＭＳ Ｐゴシック" panose="020B0600070205080204" pitchFamily="34" charset="-128"/>
              </a:rPr>
              <a:t>sillimanite</a:t>
            </a:r>
            <a:r>
              <a:rPr lang="en-US" altLang="en-US" dirty="0" smtClean="0">
                <a:latin typeface="Times New Roman" panose="02020603050405020304" pitchFamily="18" charset="0"/>
                <a:ea typeface="ＭＳ Ｐゴシック" panose="020B0600070205080204" pitchFamily="34" charset="-128"/>
              </a:rPr>
              <a:t> were to be observed together, for example, and the pressure were estimated via </a:t>
            </a:r>
            <a:r>
              <a:rPr lang="en-US" altLang="en-US" dirty="0" err="1" smtClean="0">
                <a:latin typeface="Times New Roman" panose="02020603050405020304" pitchFamily="18" charset="0"/>
                <a:ea typeface="ＭＳ Ｐゴシック" panose="020B0600070205080204" pitchFamily="34" charset="-128"/>
              </a:rPr>
              <a:t>geobarometry</a:t>
            </a:r>
            <a:r>
              <a:rPr lang="en-US" altLang="en-US" dirty="0" smtClean="0">
                <a:latin typeface="Times New Roman" panose="02020603050405020304" pitchFamily="18" charset="0"/>
                <a:ea typeface="ＭＳ Ｐゴシック" panose="020B0600070205080204" pitchFamily="34" charset="-128"/>
              </a:rPr>
              <a:t> to be 0.5 </a:t>
            </a:r>
            <a:r>
              <a:rPr lang="en-US" altLang="en-US" dirty="0" err="1" smtClean="0">
                <a:latin typeface="Times New Roman" panose="02020603050405020304" pitchFamily="18" charset="0"/>
                <a:ea typeface="ＭＳ Ｐゴシック" panose="020B0600070205080204" pitchFamily="34" charset="-128"/>
              </a:rPr>
              <a:t>GPa</a:t>
            </a:r>
            <a:r>
              <a:rPr lang="en-US" altLang="en-US" dirty="0" smtClean="0">
                <a:latin typeface="Times New Roman" panose="02020603050405020304" pitchFamily="18" charset="0"/>
                <a:ea typeface="ＭＳ Ｐゴシック" panose="020B0600070205080204" pitchFamily="34" charset="-128"/>
              </a:rPr>
              <a:t>, then the temperature of equilibration could be determined from Fig. 21-9 to be approximately 560</a:t>
            </a:r>
            <a:r>
              <a:rPr lang="en-US" altLang="en-US" baseline="30000" dirty="0" smtClean="0">
                <a:latin typeface="Times New Roman" panose="02020603050405020304" pitchFamily="18" charset="0"/>
                <a:ea typeface="ＭＳ Ｐゴシック" panose="020B0600070205080204" pitchFamily="34" charset="-128"/>
              </a:rPr>
              <a:t>o</a:t>
            </a:r>
            <a:r>
              <a:rPr lang="en-US" altLang="en-US" dirty="0" smtClean="0">
                <a:latin typeface="Times New Roman" panose="02020603050405020304" pitchFamily="18" charset="0"/>
                <a:ea typeface="ＭＳ Ｐゴシック" panose="020B0600070205080204" pitchFamily="34" charset="-128"/>
              </a:rPr>
              <a:t>C</a:t>
            </a:r>
          </a:p>
          <a:p>
            <a:pPr>
              <a:spcBef>
                <a:spcPts val="600"/>
              </a:spcBef>
              <a:buFontTx/>
              <a:buChar char="•"/>
            </a:pPr>
            <a:r>
              <a:rPr lang="en-US" altLang="en-US" sz="1000" dirty="0" smtClean="0">
                <a:latin typeface="Times New Roman" panose="02020603050405020304" pitchFamily="18" charset="0"/>
                <a:ea typeface="ＭＳ Ｐゴシック" panose="020B0600070205080204" pitchFamily="34" charset="-128"/>
              </a:rPr>
              <a:t>If all three Al</a:t>
            </a:r>
            <a:r>
              <a:rPr lang="en-US" altLang="en-US" sz="1000" baseline="-25000" dirty="0" smtClean="0">
                <a:latin typeface="Times New Roman" panose="02020603050405020304" pitchFamily="18" charset="0"/>
                <a:ea typeface="ＭＳ Ｐゴシック" panose="020B0600070205080204" pitchFamily="34" charset="-128"/>
              </a:rPr>
              <a:t>2</a:t>
            </a:r>
            <a:r>
              <a:rPr lang="en-US" altLang="en-US" sz="1000" dirty="0" smtClean="0">
                <a:latin typeface="Times New Roman" panose="02020603050405020304" pitchFamily="18" charset="0"/>
                <a:ea typeface="ＭＳ Ｐゴシック" panose="020B0600070205080204" pitchFamily="34" charset="-128"/>
              </a:rPr>
              <a:t>SiO</a:t>
            </a:r>
            <a:r>
              <a:rPr lang="en-US" altLang="en-US" sz="1000" baseline="-25000" dirty="0" smtClean="0">
                <a:latin typeface="Times New Roman" panose="02020603050405020304" pitchFamily="18" charset="0"/>
                <a:ea typeface="ＭＳ Ｐゴシック" panose="020B0600070205080204" pitchFamily="34" charset="-128"/>
              </a:rPr>
              <a:t>5</a:t>
            </a:r>
            <a:r>
              <a:rPr lang="en-US" altLang="en-US" sz="1000" dirty="0" smtClean="0">
                <a:latin typeface="Times New Roman" panose="02020603050405020304" pitchFamily="18" charset="0"/>
                <a:ea typeface="ＭＳ Ｐゴシック" panose="020B0600070205080204" pitchFamily="34" charset="-128"/>
              </a:rPr>
              <a:t> polymorphs were to be found in stable coexistence, the assemblage would indicate conditions at the invariant point (ca. 500</a:t>
            </a:r>
            <a:r>
              <a:rPr lang="en-US" altLang="en-US" sz="1000" baseline="30000" dirty="0" smtClean="0">
                <a:latin typeface="Times New Roman" panose="02020603050405020304" pitchFamily="18" charset="0"/>
                <a:ea typeface="ＭＳ Ｐゴシック" panose="020B0600070205080204" pitchFamily="34" charset="-128"/>
              </a:rPr>
              <a:t>o</a:t>
            </a:r>
            <a:r>
              <a:rPr lang="en-US" altLang="en-US" sz="1000" dirty="0" smtClean="0">
                <a:latin typeface="Times New Roman" panose="02020603050405020304" pitchFamily="18" charset="0"/>
                <a:ea typeface="ＭＳ Ｐゴシック" panose="020B0600070205080204" pitchFamily="34" charset="-128"/>
              </a:rPr>
              <a:t>C and 3.8 </a:t>
            </a:r>
            <a:r>
              <a:rPr lang="en-US" altLang="en-US" sz="1000" dirty="0" err="1" smtClean="0">
                <a:latin typeface="Times New Roman" panose="02020603050405020304" pitchFamily="18" charset="0"/>
                <a:ea typeface="ＭＳ Ｐゴシック" panose="020B0600070205080204" pitchFamily="34" charset="-128"/>
              </a:rPr>
              <a:t>GPa</a:t>
            </a:r>
            <a:r>
              <a:rPr lang="en-US" altLang="en-US" sz="1000" dirty="0" smtClean="0">
                <a:latin typeface="Times New Roman" panose="02020603050405020304" pitchFamily="18" charset="0"/>
                <a:ea typeface="ＭＳ Ｐゴシック" panose="020B0600070205080204" pitchFamily="34" charset="-128"/>
              </a:rPr>
              <a:t>)</a:t>
            </a:r>
          </a:p>
        </p:txBody>
      </p:sp>
    </p:spTree>
    <p:extLst>
      <p:ext uri="{BB962C8B-B14F-4D97-AF65-F5344CB8AC3E}">
        <p14:creationId xmlns:p14="http://schemas.microsoft.com/office/powerpoint/2010/main" val="316817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C3F1496-2AC6-4937-963C-F47DF5519C7F}" type="slidenum">
              <a:rPr lang="en-US" altLang="en-US" sz="1200"/>
              <a:pPr/>
              <a:t>130</a:t>
            </a:fld>
            <a:endParaRPr lang="en-US" altLang="en-US" sz="120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Reaction curves typically pretty straight</a:t>
            </a:r>
          </a:p>
          <a:p>
            <a:r>
              <a:rPr lang="en-US" altLang="en-US" smtClean="0"/>
              <a:t>DS and DV change little</a:t>
            </a:r>
          </a:p>
          <a:p>
            <a:r>
              <a:rPr lang="en-US" altLang="en-US" smtClean="0"/>
              <a:t>	S changes more than DS(reaction)</a:t>
            </a:r>
          </a:p>
        </p:txBody>
      </p:sp>
    </p:spTree>
    <p:extLst>
      <p:ext uri="{BB962C8B-B14F-4D97-AF65-F5344CB8AC3E}">
        <p14:creationId xmlns:p14="http://schemas.microsoft.com/office/powerpoint/2010/main" val="2578439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FC2B3C-8789-417A-99A2-FC2638F3A4A8}" type="slidenum">
              <a:rPr lang="en-US" smtClean="0"/>
              <a:t>171</a:t>
            </a:fld>
            <a:endParaRPr lang="en-US"/>
          </a:p>
        </p:txBody>
      </p:sp>
    </p:spTree>
    <p:extLst>
      <p:ext uri="{BB962C8B-B14F-4D97-AF65-F5344CB8AC3E}">
        <p14:creationId xmlns:p14="http://schemas.microsoft.com/office/powerpoint/2010/main" val="3428664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B6A366-FA51-48F6-BABF-CDC1BCCF0543}" type="slidenum">
              <a:rPr lang="en-US" altLang="en-US"/>
              <a:pPr/>
              <a:t>172</a:t>
            </a:fld>
            <a:endParaRPr lang="en-US" alt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xfrm>
            <a:off x="914400" y="4343400"/>
            <a:ext cx="5029200" cy="4114800"/>
          </a:xfrm>
          <a:noFill/>
        </p:spPr>
        <p:txBody>
          <a:bodyPr/>
          <a:lstStyle/>
          <a:p>
            <a:pPr eaLnBrk="1" hangingPunct="1">
              <a:spcBef>
                <a:spcPts val="600"/>
              </a:spcBef>
              <a:buFontTx/>
              <a:buChar char="•"/>
            </a:pPr>
            <a:r>
              <a:rPr lang="en-US" altLang="en-US" smtClean="0"/>
              <a:t>The definitive mineral assemblages that characterize each facies (for mafic rocks) are listed in Table 25-1  (details and variations later)</a:t>
            </a:r>
          </a:p>
          <a:p>
            <a:pPr eaLnBrk="1" hangingPunct="1"/>
            <a:endParaRPr lang="en-US" altLang="en-US" smtClean="0"/>
          </a:p>
        </p:txBody>
      </p:sp>
    </p:spTree>
    <p:extLst>
      <p:ext uri="{BB962C8B-B14F-4D97-AF65-F5344CB8AC3E}">
        <p14:creationId xmlns:p14="http://schemas.microsoft.com/office/powerpoint/2010/main" val="1572343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3872E70-2DBC-42FA-9030-C01106706A1F}" type="slidenum">
              <a:rPr lang="en-US" altLang="en-US"/>
              <a:pPr/>
              <a:t>174</a:t>
            </a:fld>
            <a:endParaRPr lang="en-US" alt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914400" y="4343400"/>
            <a:ext cx="5029200" cy="4114800"/>
          </a:xfrm>
          <a:noFill/>
        </p:spPr>
        <p:txBody>
          <a:bodyPr/>
          <a:lstStyle/>
          <a:p>
            <a:pPr eaLnBrk="1" hangingPunct="1">
              <a:spcBef>
                <a:spcPts val="600"/>
              </a:spcBef>
              <a:buFontTx/>
              <a:buChar char="•"/>
            </a:pPr>
            <a:r>
              <a:rPr lang="en-US" altLang="en-US" sz="1000" smtClean="0"/>
              <a:t>The </a:t>
            </a:r>
            <a:r>
              <a:rPr lang="en-US" altLang="en-US" sz="1000" smtClean="0">
                <a:solidFill>
                  <a:srgbClr val="00CC00"/>
                </a:solidFill>
              </a:rPr>
              <a:t>high P/T series</a:t>
            </a:r>
            <a:r>
              <a:rPr lang="en-US" altLang="en-US" sz="1000" smtClean="0"/>
              <a:t>, for example, typically occurs in subduction zones where “normal” isotherms are depressed by the subduction of cool lithosphere faster than it can equilibrate thermally</a:t>
            </a:r>
          </a:p>
          <a:p>
            <a:pPr lvl="1" eaLnBrk="1" hangingPunct="1">
              <a:spcBef>
                <a:spcPts val="600"/>
              </a:spcBef>
              <a:buFontTx/>
              <a:buChar char="•"/>
            </a:pPr>
            <a:r>
              <a:rPr lang="en-US" altLang="en-US" smtClean="0"/>
              <a:t>The facies sequence here is (zeolite facies) - (prehnite-pumpellyite facies) - blueschist facies - eclogite facies. </a:t>
            </a:r>
          </a:p>
          <a:p>
            <a:pPr eaLnBrk="1" hangingPunct="1">
              <a:spcBef>
                <a:spcPts val="600"/>
              </a:spcBef>
              <a:buFontTx/>
              <a:buChar char="•"/>
            </a:pPr>
            <a:r>
              <a:rPr lang="en-US" altLang="en-US" sz="1000" smtClean="0"/>
              <a:t>The </a:t>
            </a:r>
            <a:r>
              <a:rPr lang="en-US" altLang="en-US" sz="1000" smtClean="0">
                <a:solidFill>
                  <a:srgbClr val="00CC00"/>
                </a:solidFill>
              </a:rPr>
              <a:t>medium P/T series</a:t>
            </a:r>
            <a:r>
              <a:rPr lang="en-US" altLang="en-US" sz="1000" smtClean="0"/>
              <a:t> is characteristic of common orogenic belts (Barrovian type)</a:t>
            </a:r>
          </a:p>
          <a:p>
            <a:pPr lvl="1" eaLnBrk="1" hangingPunct="1">
              <a:spcBef>
                <a:spcPts val="600"/>
              </a:spcBef>
              <a:buFontTx/>
              <a:buChar char="•"/>
            </a:pPr>
            <a:r>
              <a:rPr lang="en-US" altLang="en-US" smtClean="0"/>
              <a:t>The sequence is (zeolite facies) - (prehnite-pumpellyite facies) - greenschist facies -amphibolite facies - (granulite facies)</a:t>
            </a:r>
            <a:endParaRPr lang="en-US" altLang="en-US" sz="1000" smtClean="0"/>
          </a:p>
          <a:p>
            <a:pPr eaLnBrk="1" hangingPunct="1">
              <a:spcBef>
                <a:spcPts val="600"/>
              </a:spcBef>
              <a:buFontTx/>
              <a:buChar char="•"/>
            </a:pPr>
            <a:r>
              <a:rPr lang="en-US" altLang="en-US" smtClean="0"/>
              <a:t>Crustal melting under water-saturated conditions occurs in the upper amphibolite facies (the solidus is indicated in Fig. 25-2)</a:t>
            </a:r>
          </a:p>
          <a:p>
            <a:pPr eaLnBrk="1" hangingPunct="1">
              <a:spcBef>
                <a:spcPts val="600"/>
              </a:spcBef>
              <a:buFontTx/>
              <a:buChar char="•"/>
            </a:pPr>
            <a:r>
              <a:rPr lang="en-US" altLang="en-US" smtClean="0"/>
              <a:t>The </a:t>
            </a:r>
            <a:r>
              <a:rPr lang="en-US" altLang="en-US" b="1" smtClean="0"/>
              <a:t>granulite facies</a:t>
            </a:r>
            <a:r>
              <a:rPr lang="en-US" altLang="en-US" smtClean="0"/>
              <a:t>, therefore, occurs only in water-deficient rocks, either dehydrated lower crust, or areas with high X</a:t>
            </a:r>
            <a:r>
              <a:rPr lang="en-US" altLang="en-US" baseline="-25000" smtClean="0"/>
              <a:t>CO2</a:t>
            </a:r>
            <a:r>
              <a:rPr lang="en-US" altLang="en-US" smtClean="0"/>
              <a:t> in the fluid</a:t>
            </a:r>
            <a:endParaRPr lang="en-US" altLang="en-US" sz="1000" smtClean="0"/>
          </a:p>
          <a:p>
            <a:pPr eaLnBrk="1" hangingPunct="1"/>
            <a:endParaRPr lang="en-US" altLang="en-US" smtClean="0"/>
          </a:p>
          <a:p>
            <a:pPr eaLnBrk="1" hangingPunct="1">
              <a:spcBef>
                <a:spcPts val="600"/>
              </a:spcBef>
              <a:buFontTx/>
              <a:buChar char="•"/>
            </a:pPr>
            <a:r>
              <a:rPr lang="en-US" altLang="en-US" sz="1000" smtClean="0"/>
              <a:t>The </a:t>
            </a:r>
            <a:r>
              <a:rPr lang="en-US" altLang="en-US" sz="1000" smtClean="0">
                <a:solidFill>
                  <a:srgbClr val="00CC00"/>
                </a:solidFill>
              </a:rPr>
              <a:t>low P/T series</a:t>
            </a:r>
            <a:r>
              <a:rPr lang="en-US" altLang="en-US" sz="1000" smtClean="0"/>
              <a:t> is characteristic of high-heat-flow orogenic belts (Buchan or Ryoke-Abukuma type), rift areas, or contact metamorphism</a:t>
            </a:r>
          </a:p>
          <a:p>
            <a:pPr lvl="1" eaLnBrk="1" hangingPunct="1">
              <a:spcBef>
                <a:spcPts val="600"/>
              </a:spcBef>
              <a:buFontTx/>
              <a:buChar char="•"/>
            </a:pPr>
            <a:r>
              <a:rPr lang="en-US" altLang="en-US" smtClean="0"/>
              <a:t>The sequence of facies may be a low-pressure version of the medium P/T series described above (but with cordierite and/or andalusite), or the sequence (zeolite facies) - albite-epidote hornfels facies - hornblende hornfels facies - pyroxene hornfels facies</a:t>
            </a:r>
          </a:p>
          <a:p>
            <a:pPr lvl="1" eaLnBrk="1" hangingPunct="1">
              <a:spcBef>
                <a:spcPts val="600"/>
              </a:spcBef>
              <a:buFontTx/>
              <a:buChar char="•"/>
            </a:pPr>
            <a:r>
              <a:rPr lang="en-US" altLang="en-US" smtClean="0"/>
              <a:t>Sanidinite facies rocks are rare, requiring the transport of great heat to shallow levels</a:t>
            </a:r>
          </a:p>
        </p:txBody>
      </p:sp>
    </p:spTree>
    <p:extLst>
      <p:ext uri="{BB962C8B-B14F-4D97-AF65-F5344CB8AC3E}">
        <p14:creationId xmlns:p14="http://schemas.microsoft.com/office/powerpoint/2010/main" val="589712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BDABBF2-EB79-450F-A76C-6E9380D4D8B3}" type="slidenum">
              <a:rPr lang="en-US" altLang="en-US"/>
              <a:pPr/>
              <a:t>175</a:t>
            </a:fld>
            <a:endParaRPr lang="en-US" alt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xfrm>
            <a:off x="914400" y="4343400"/>
            <a:ext cx="5029200" cy="4114800"/>
          </a:xfrm>
          <a:noFill/>
        </p:spPr>
        <p:txBody>
          <a:bodyPr/>
          <a:lstStyle/>
          <a:p>
            <a:pPr eaLnBrk="1" hangingPunct="1">
              <a:spcBef>
                <a:spcPts val="600"/>
              </a:spcBef>
              <a:buFontTx/>
              <a:buChar char="•"/>
            </a:pPr>
            <a:r>
              <a:rPr lang="en-US" altLang="en-US" smtClean="0"/>
              <a:t>The contrast between Miyashiro’s higher-T-lower-P </a:t>
            </a:r>
            <a:r>
              <a:rPr lang="en-US" altLang="en-US" smtClean="0">
                <a:solidFill>
                  <a:srgbClr val="00CC00"/>
                </a:solidFill>
              </a:rPr>
              <a:t>Ryoke-Abukuma</a:t>
            </a:r>
            <a:r>
              <a:rPr lang="en-US" altLang="en-US" smtClean="0"/>
              <a:t> belt (Section 21.6.3) and the classical </a:t>
            </a:r>
            <a:r>
              <a:rPr lang="en-US" altLang="en-US" smtClean="0">
                <a:solidFill>
                  <a:srgbClr val="00CC00"/>
                </a:solidFill>
              </a:rPr>
              <a:t>Barrovian</a:t>
            </a:r>
            <a:r>
              <a:rPr lang="en-US" altLang="en-US" smtClean="0"/>
              <a:t> sequence also led him to suggest that more than one type of facies series is probable</a:t>
            </a:r>
          </a:p>
          <a:p>
            <a:pPr eaLnBrk="1" hangingPunct="1"/>
            <a:endParaRPr lang="en-US" altLang="en-US" smtClean="0"/>
          </a:p>
          <a:p>
            <a:pPr eaLnBrk="1" hangingPunct="1">
              <a:spcBef>
                <a:spcPts val="600"/>
              </a:spcBef>
              <a:buFontTx/>
              <a:buChar char="•"/>
            </a:pPr>
            <a:r>
              <a:rPr lang="en-US" altLang="en-US" sz="1000" smtClean="0"/>
              <a:t>Metamorphic field gradients are highly variable (even in the same orogenic belt) and transitional series abound</a:t>
            </a:r>
          </a:p>
          <a:p>
            <a:pPr eaLnBrk="1" hangingPunct="1">
              <a:spcBef>
                <a:spcPts val="600"/>
              </a:spcBef>
              <a:buFontTx/>
              <a:buChar char="•"/>
            </a:pPr>
            <a:r>
              <a:rPr lang="en-US" altLang="en-US" sz="1000" smtClean="0"/>
              <a:t>Miyashiro later chose to limit the number instead to the </a:t>
            </a:r>
            <a:r>
              <a:rPr lang="en-US" altLang="en-US" sz="1000" smtClean="0">
                <a:solidFill>
                  <a:srgbClr val="00CC00"/>
                </a:solidFill>
              </a:rPr>
              <a:t>three</a:t>
            </a:r>
            <a:r>
              <a:rPr lang="en-US" altLang="en-US" sz="1000" smtClean="0"/>
              <a:t> broad major types of facies series (also called </a:t>
            </a:r>
            <a:r>
              <a:rPr lang="en-US" altLang="en-US" sz="1000" smtClean="0">
                <a:solidFill>
                  <a:srgbClr val="00CC00"/>
                </a:solidFill>
              </a:rPr>
              <a:t>“baric types”</a:t>
            </a:r>
            <a:r>
              <a:rPr lang="en-US" altLang="en-US" sz="1000" smtClean="0"/>
              <a:t>) illustrated in Fig. 25-3</a:t>
            </a:r>
          </a:p>
          <a:p>
            <a:pPr eaLnBrk="1" hangingPunct="1">
              <a:spcBef>
                <a:spcPts val="600"/>
              </a:spcBef>
              <a:buFontTx/>
              <a:buChar char="•"/>
            </a:pPr>
            <a:r>
              <a:rPr lang="en-US" altLang="en-US" sz="1000" smtClean="0"/>
              <a:t>Although the boundaries and gaps between them are somewhat artificial, the three series represent common types of tectonic environments</a:t>
            </a:r>
          </a:p>
          <a:p>
            <a:pPr eaLnBrk="1" hangingPunct="1"/>
            <a:endParaRPr lang="en-US" altLang="en-US" smtClean="0"/>
          </a:p>
        </p:txBody>
      </p:sp>
    </p:spTree>
    <p:extLst>
      <p:ext uri="{BB962C8B-B14F-4D97-AF65-F5344CB8AC3E}">
        <p14:creationId xmlns:p14="http://schemas.microsoft.com/office/powerpoint/2010/main" val="486175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0"/>
              </a:spcBef>
            </a:pPr>
            <a:r>
              <a:rPr lang="en-US" altLang="en-US" sz="1000" dirty="0" err="1" smtClean="0"/>
              <a:t>Eskola</a:t>
            </a:r>
            <a:r>
              <a:rPr lang="en-US" altLang="en-US" sz="1000" dirty="0" smtClean="0"/>
              <a:t> (1915) proposed the ACF diagram as a way to illustrate metamorphic mineral assemblages in </a:t>
            </a:r>
            <a:r>
              <a:rPr lang="en-US" altLang="en-US" sz="1000" dirty="0" smtClean="0">
                <a:solidFill>
                  <a:srgbClr val="00CC00"/>
                </a:solidFill>
              </a:rPr>
              <a:t>mafic</a:t>
            </a:r>
            <a:r>
              <a:rPr lang="en-US" altLang="en-US" sz="1000" dirty="0" smtClean="0"/>
              <a:t> rocks on a simplified 3-C triangular diagram</a:t>
            </a:r>
          </a:p>
          <a:p>
            <a:pPr>
              <a:spcBef>
                <a:spcPts val="600"/>
              </a:spcBef>
            </a:pPr>
            <a:r>
              <a:rPr lang="en-US" altLang="en-US" sz="1000" dirty="0" smtClean="0"/>
              <a:t>He wanted to concentrate only on the minerals that appeared or disappeared during metamorphism, thus acting as indicators of metamorphic grade</a:t>
            </a:r>
          </a:p>
          <a:p>
            <a:endParaRPr lang="en-US" altLang="en-US" dirty="0" smtClean="0"/>
          </a:p>
        </p:txBody>
      </p:sp>
    </p:spTree>
    <p:extLst>
      <p:ext uri="{BB962C8B-B14F-4D97-AF65-F5344CB8AC3E}">
        <p14:creationId xmlns:p14="http://schemas.microsoft.com/office/powerpoint/2010/main" val="3647175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0"/>
              </a:spcBef>
            </a:pPr>
            <a:r>
              <a:rPr lang="en-US" altLang="en-US" sz="1000" dirty="0" smtClean="0"/>
              <a:t>Fig. 24.4 illustrates the positions of several common metamorphic  minerals on the ACF diagram. Note: this diagram is presented only to show you where a number of important phases plot.</a:t>
            </a:r>
          </a:p>
          <a:p>
            <a:pPr>
              <a:spcBef>
                <a:spcPts val="600"/>
              </a:spcBef>
            </a:pPr>
            <a:r>
              <a:rPr lang="en-US" altLang="en-US" sz="1000" dirty="0" smtClean="0"/>
              <a:t>It is </a:t>
            </a:r>
            <a:r>
              <a:rPr lang="en-US" altLang="en-US" sz="1000" dirty="0" smtClean="0">
                <a:solidFill>
                  <a:srgbClr val="00CC00"/>
                </a:solidFill>
              </a:rPr>
              <a:t>not</a:t>
            </a:r>
            <a:r>
              <a:rPr lang="en-US" altLang="en-US" sz="1000" dirty="0" smtClean="0"/>
              <a:t> specific to a P-T range and therefore is </a:t>
            </a:r>
            <a:r>
              <a:rPr lang="en-US" altLang="en-US" sz="1000" dirty="0" smtClean="0">
                <a:solidFill>
                  <a:srgbClr val="00CC00"/>
                </a:solidFill>
              </a:rPr>
              <a:t>not</a:t>
            </a:r>
            <a:r>
              <a:rPr lang="en-US" altLang="en-US" sz="1000" dirty="0" smtClean="0"/>
              <a:t> a true compatibility diagram, and has no petrological significance</a:t>
            </a:r>
          </a:p>
          <a:p>
            <a:endParaRPr lang="en-US" altLang="en-US" dirty="0" smtClean="0"/>
          </a:p>
        </p:txBody>
      </p:sp>
    </p:spTree>
    <p:extLst>
      <p:ext uri="{BB962C8B-B14F-4D97-AF65-F5344CB8AC3E}">
        <p14:creationId xmlns:p14="http://schemas.microsoft.com/office/powerpoint/2010/main" val="654974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spcBef>
                <a:spcPts val="600"/>
              </a:spcBef>
            </a:pPr>
            <a:r>
              <a:rPr lang="en-US" altLang="en-US" sz="1000" smtClean="0"/>
              <a:t>Thus, to be valid, the ACF diagram must have both quartz, alkali feldspar, and plagioclase present</a:t>
            </a:r>
          </a:p>
          <a:p>
            <a:pPr lvl="1">
              <a:spcBef>
                <a:spcPts val="600"/>
              </a:spcBef>
            </a:pPr>
            <a:r>
              <a:rPr lang="en-US" altLang="en-US" sz="1000" dirty="0" smtClean="0"/>
              <a:t>It may work anyway when these phases are lacking, but the result may also violate the mineralogical phase rule on occasion</a:t>
            </a:r>
          </a:p>
          <a:p>
            <a:endParaRPr lang="en-US" altLang="en-US" dirty="0" smtClean="0"/>
          </a:p>
        </p:txBody>
      </p:sp>
    </p:spTree>
    <p:extLst>
      <p:ext uri="{BB962C8B-B14F-4D97-AF65-F5344CB8AC3E}">
        <p14:creationId xmlns:p14="http://schemas.microsoft.com/office/powerpoint/2010/main" val="32789816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0"/>
              </a:spcBef>
            </a:pPr>
            <a:r>
              <a:rPr lang="en-US" altLang="en-US" smtClean="0"/>
              <a:t>Anorthite thus plots half way between A and C on the side of the ACF triangle, as shown in Fig. 24.4</a:t>
            </a:r>
          </a:p>
          <a:p>
            <a:endParaRPr lang="en-US" altLang="en-US" smtClean="0"/>
          </a:p>
        </p:txBody>
      </p:sp>
    </p:spTree>
    <p:extLst>
      <p:ext uri="{BB962C8B-B14F-4D97-AF65-F5344CB8AC3E}">
        <p14:creationId xmlns:p14="http://schemas.microsoft.com/office/powerpoint/2010/main" val="2749400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0"/>
              </a:spcBef>
              <a:buFontTx/>
              <a:buChar char="•"/>
            </a:pPr>
            <a:r>
              <a:rPr lang="en-US" altLang="en-US" smtClean="0"/>
              <a:t>Metamorphic rocks usually maintain equilibrium as grade increases</a:t>
            </a:r>
          </a:p>
          <a:p>
            <a:pPr>
              <a:spcBef>
                <a:spcPts val="600"/>
              </a:spcBef>
              <a:buFontTx/>
              <a:buChar char="•"/>
            </a:pPr>
            <a:r>
              <a:rPr lang="en-US" altLang="en-US" smtClean="0"/>
              <a:t>High-grade metamorphic rock probably </a:t>
            </a:r>
            <a:r>
              <a:rPr lang="en-US" altLang="en-US" smtClean="0">
                <a:solidFill>
                  <a:srgbClr val="00CC00"/>
                </a:solidFill>
              </a:rPr>
              <a:t>progressed</a:t>
            </a:r>
            <a:r>
              <a:rPr lang="en-US" altLang="en-US" smtClean="0"/>
              <a:t> through a sequence of mineral assemblages as it adjusted to increasing temperature and pressure, rather than hopping directly from un-met to the metamorphic rock that we find today</a:t>
            </a:r>
          </a:p>
          <a:p>
            <a:pPr>
              <a:spcBef>
                <a:spcPts val="600"/>
              </a:spcBef>
              <a:buFontTx/>
              <a:buChar char="•"/>
            </a:pPr>
            <a:r>
              <a:rPr lang="en-US" altLang="en-US" smtClean="0"/>
              <a:t>If a metamorphosed sedimentary rock experienced a cycle of increasing metamorphic grade, followed by decreasing grade, at what point on this cyclic </a:t>
            </a:r>
            <a:r>
              <a:rPr lang="en-US" altLang="en-US" smtClean="0">
                <a:solidFill>
                  <a:srgbClr val="00CC00"/>
                </a:solidFill>
              </a:rPr>
              <a:t>P-T-t path</a:t>
            </a:r>
            <a:r>
              <a:rPr lang="en-US" altLang="en-US" smtClean="0"/>
              <a:t> did its present mineral assemblage last equilibrate?</a:t>
            </a:r>
          </a:p>
          <a:p>
            <a:pPr>
              <a:spcBef>
                <a:spcPts val="600"/>
              </a:spcBef>
              <a:buFontTx/>
              <a:buChar char="•"/>
            </a:pPr>
            <a:r>
              <a:rPr lang="en-US" altLang="en-US" smtClean="0"/>
              <a:t>The zonal distribution of metamorphic rock types preserved in a geographic sequence of increased metamorphic grade suggests that each rock preserves the conditions of the </a:t>
            </a:r>
            <a:r>
              <a:rPr lang="en-US" altLang="en-US" b="1" smtClean="0">
                <a:solidFill>
                  <a:srgbClr val="00CC00"/>
                </a:solidFill>
              </a:rPr>
              <a:t>maximum</a:t>
            </a:r>
            <a:r>
              <a:rPr lang="en-US" altLang="en-US" smtClean="0">
                <a:solidFill>
                  <a:srgbClr val="00CC00"/>
                </a:solidFill>
              </a:rPr>
              <a:t> metamorphic grade (temperature)</a:t>
            </a:r>
            <a:r>
              <a:rPr lang="en-US" altLang="en-US" i="1" smtClean="0"/>
              <a:t> </a:t>
            </a:r>
            <a:r>
              <a:rPr lang="en-US" altLang="en-US" smtClean="0"/>
              <a:t>experienced by that rock during metamorphism</a:t>
            </a:r>
            <a:endParaRPr lang="en-US" altLang="en-US" sz="1400" smtClean="0"/>
          </a:p>
        </p:txBody>
      </p:sp>
    </p:spTree>
    <p:extLst>
      <p:ext uri="{BB962C8B-B14F-4D97-AF65-F5344CB8AC3E}">
        <p14:creationId xmlns:p14="http://schemas.microsoft.com/office/powerpoint/2010/main" val="2380844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0"/>
              </a:spcBef>
            </a:pPr>
            <a:r>
              <a:rPr lang="en-US" altLang="en-US" sz="1000" smtClean="0"/>
              <a:t>Where does K-feldspar plot??</a:t>
            </a:r>
          </a:p>
          <a:p>
            <a:pPr lvl="1">
              <a:spcBef>
                <a:spcPts val="600"/>
              </a:spcBef>
              <a:buFontTx/>
              <a:buChar char="•"/>
            </a:pPr>
            <a:r>
              <a:rPr lang="en-US" altLang="en-US" sz="1000" smtClean="0"/>
              <a:t>For KAlSi</a:t>
            </a:r>
            <a:r>
              <a:rPr lang="en-US" altLang="en-US" sz="1000" baseline="-25000" smtClean="0"/>
              <a:t>3</a:t>
            </a:r>
            <a:r>
              <a:rPr lang="en-US" altLang="en-US" sz="1000" smtClean="0"/>
              <a:t>O</a:t>
            </a:r>
            <a:r>
              <a:rPr lang="en-US" altLang="en-US" sz="1000" baseline="-25000" smtClean="0"/>
              <a:t>8</a:t>
            </a:r>
            <a:r>
              <a:rPr lang="en-US" altLang="en-US" sz="1000" smtClean="0"/>
              <a:t> A = 0.5 + 0 - 0.5 = 0, C = 0, and F = 0</a:t>
            </a:r>
          </a:p>
          <a:p>
            <a:pPr lvl="1">
              <a:spcBef>
                <a:spcPts val="600"/>
              </a:spcBef>
              <a:buFontTx/>
              <a:buChar char="•"/>
            </a:pPr>
            <a:r>
              <a:rPr lang="en-US" altLang="en-US" sz="1000" smtClean="0">
                <a:solidFill>
                  <a:srgbClr val="00CC00"/>
                </a:solidFill>
              </a:rPr>
              <a:t>Kspar doesn’t plot on the ACF diagram</a:t>
            </a:r>
          </a:p>
          <a:p>
            <a:pPr>
              <a:spcBef>
                <a:spcPts val="600"/>
              </a:spcBef>
              <a:buFontTx/>
              <a:buChar char="•"/>
            </a:pPr>
            <a:r>
              <a:rPr lang="en-US" altLang="en-US" sz="1000" smtClean="0"/>
              <a:t>If you try this for albite you will find that it doesn’t plot either</a:t>
            </a:r>
          </a:p>
          <a:p>
            <a:pPr>
              <a:spcBef>
                <a:spcPts val="600"/>
              </a:spcBef>
              <a:buFontTx/>
              <a:buChar char="•"/>
            </a:pPr>
            <a:r>
              <a:rPr lang="en-US" altLang="en-US" sz="1000" smtClean="0"/>
              <a:t>The ACF formula eliminates Na and K from the diagram (and thus these phases) without altering the remaining Al after the removal</a:t>
            </a:r>
          </a:p>
          <a:p>
            <a:pPr>
              <a:spcBef>
                <a:spcPts val="600"/>
              </a:spcBef>
              <a:buFontTx/>
              <a:buChar char="•"/>
            </a:pPr>
            <a:r>
              <a:rPr lang="en-US" altLang="en-US" sz="1000" smtClean="0"/>
              <a:t>All Ca-bearing plagioclase feldspars, regardless of the K and Na content, plot at the anorthite poin</a:t>
            </a:r>
            <a:r>
              <a:rPr lang="en-US" altLang="en-US" smtClean="0"/>
              <a:t>t</a:t>
            </a:r>
          </a:p>
          <a:p>
            <a:endParaRPr lang="en-US" altLang="en-US" smtClean="0"/>
          </a:p>
        </p:txBody>
      </p:sp>
    </p:spTree>
    <p:extLst>
      <p:ext uri="{BB962C8B-B14F-4D97-AF65-F5344CB8AC3E}">
        <p14:creationId xmlns:p14="http://schemas.microsoft.com/office/powerpoint/2010/main" val="2204124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0"/>
              </a:spcBef>
            </a:pPr>
            <a:r>
              <a:rPr lang="en-US" altLang="en-US" sz="1000" smtClean="0"/>
              <a:t>Retrograde is usually detectable by observing textures, such as the incipient replacement of high-grade minerals by low-grade ones at their rims</a:t>
            </a:r>
          </a:p>
          <a:p>
            <a:endParaRPr lang="en-US" altLang="en-US" smtClean="0"/>
          </a:p>
        </p:txBody>
      </p:sp>
    </p:spTree>
    <p:extLst>
      <p:ext uri="{BB962C8B-B14F-4D97-AF65-F5344CB8AC3E}">
        <p14:creationId xmlns:p14="http://schemas.microsoft.com/office/powerpoint/2010/main" val="2122752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33827"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000" b="1">
                <a:solidFill>
                  <a:srgbClr val="FFFF00"/>
                </a:solidFill>
              </a:rPr>
              <a:t>Chemistry</a:t>
            </a:r>
            <a:r>
              <a:rPr lang="en-US" altLang="en-US" sz="1000"/>
              <a:t> of the protolith is the most important clue toward deducing the </a:t>
            </a:r>
            <a:r>
              <a:rPr lang="en-US" altLang="en-US" sz="1000" b="1">
                <a:solidFill>
                  <a:srgbClr val="FFFF00"/>
                </a:solidFill>
              </a:rPr>
              <a:t>parent rock</a:t>
            </a:r>
          </a:p>
          <a:p>
            <a:r>
              <a:rPr lang="en-US" altLang="en-US" sz="1400">
                <a:solidFill>
                  <a:srgbClr val="00CC00"/>
                </a:solidFill>
              </a:rPr>
              <a:t>1. Ultramafic</a:t>
            </a:r>
            <a:r>
              <a:rPr lang="en-US" altLang="en-US" sz="1400"/>
              <a:t> rocks. Mantle rocks, komatiites, or cumulates</a:t>
            </a:r>
          </a:p>
          <a:p>
            <a:pPr>
              <a:spcBef>
                <a:spcPts val="600"/>
              </a:spcBef>
            </a:pPr>
            <a:r>
              <a:rPr lang="en-US" altLang="en-US" sz="1400">
                <a:solidFill>
                  <a:srgbClr val="00CC00"/>
                </a:solidFill>
              </a:rPr>
              <a:t>2. Mafic</a:t>
            </a:r>
            <a:r>
              <a:rPr lang="en-US" altLang="en-US" sz="1400"/>
              <a:t> rocks. </a:t>
            </a:r>
            <a:r>
              <a:rPr lang="en-US" altLang="en-US" sz="1400">
                <a:solidFill>
                  <a:srgbClr val="FFFF00"/>
                </a:solidFill>
              </a:rPr>
              <a:t>Basalts</a:t>
            </a:r>
            <a:r>
              <a:rPr lang="en-US" altLang="en-US" sz="1400"/>
              <a:t> or </a:t>
            </a:r>
            <a:r>
              <a:rPr lang="en-US" altLang="en-US" sz="1400">
                <a:solidFill>
                  <a:srgbClr val="FFFF00"/>
                </a:solidFill>
              </a:rPr>
              <a:t>gabbros</a:t>
            </a:r>
            <a:r>
              <a:rPr lang="en-US" altLang="en-US" sz="1400"/>
              <a:t>, some </a:t>
            </a:r>
            <a:r>
              <a:rPr lang="en-US" altLang="en-US" sz="1400">
                <a:solidFill>
                  <a:srgbClr val="FFFF00"/>
                </a:solidFill>
              </a:rPr>
              <a:t>graywackes</a:t>
            </a:r>
            <a:endParaRPr lang="en-US" altLang="en-US" sz="1400"/>
          </a:p>
          <a:p>
            <a:pPr>
              <a:spcBef>
                <a:spcPts val="600"/>
              </a:spcBef>
            </a:pPr>
            <a:r>
              <a:rPr lang="en-US" altLang="en-US" sz="1400">
                <a:solidFill>
                  <a:srgbClr val="00CC00"/>
                </a:solidFill>
              </a:rPr>
              <a:t>3. Shales</a:t>
            </a:r>
            <a:r>
              <a:rPr lang="en-US" altLang="en-US" sz="1400"/>
              <a:t> (or </a:t>
            </a:r>
            <a:r>
              <a:rPr lang="en-US" altLang="en-US" sz="1400">
                <a:solidFill>
                  <a:srgbClr val="00CC00"/>
                </a:solidFill>
              </a:rPr>
              <a:t>pelitic</a:t>
            </a:r>
            <a:r>
              <a:rPr lang="en-US" altLang="en-US" sz="1400"/>
              <a:t> rocks). Fine grained clastic clays and silts deposited in stable platforms or offshore wedges. </a:t>
            </a:r>
          </a:p>
          <a:p>
            <a:pPr>
              <a:spcBef>
                <a:spcPts val="600"/>
              </a:spcBef>
            </a:pPr>
            <a:r>
              <a:rPr lang="en-US" altLang="en-US">
                <a:solidFill>
                  <a:srgbClr val="00CC00"/>
                </a:solidFill>
              </a:rPr>
              <a:t>4. Carbonates</a:t>
            </a:r>
            <a:r>
              <a:rPr lang="en-US" altLang="en-US"/>
              <a:t>. Mostly sedimentary </a:t>
            </a:r>
            <a:r>
              <a:rPr lang="en-US" altLang="en-US">
                <a:solidFill>
                  <a:srgbClr val="FFFF00"/>
                </a:solidFill>
              </a:rPr>
              <a:t>limestones</a:t>
            </a:r>
            <a:r>
              <a:rPr lang="en-US" altLang="en-US"/>
              <a:t> and </a:t>
            </a:r>
            <a:r>
              <a:rPr lang="en-US" altLang="en-US">
                <a:solidFill>
                  <a:srgbClr val="FFFF00"/>
                </a:solidFill>
              </a:rPr>
              <a:t>dolostones</a:t>
            </a:r>
            <a:r>
              <a:rPr lang="en-US" altLang="en-US"/>
              <a:t>. Impure carbonates (marls) may contain sand or shale components</a:t>
            </a:r>
          </a:p>
          <a:p>
            <a:pPr>
              <a:spcBef>
                <a:spcPts val="600"/>
              </a:spcBef>
            </a:pPr>
            <a:r>
              <a:rPr lang="en-US" altLang="en-US">
                <a:solidFill>
                  <a:srgbClr val="00CC00"/>
                </a:solidFill>
              </a:rPr>
              <a:t>5. Quartz</a:t>
            </a:r>
            <a:r>
              <a:rPr lang="en-US" altLang="en-US"/>
              <a:t> rocks. </a:t>
            </a:r>
            <a:r>
              <a:rPr lang="en-US" altLang="en-US">
                <a:solidFill>
                  <a:srgbClr val="FFFF00"/>
                </a:solidFill>
              </a:rPr>
              <a:t>Cherts</a:t>
            </a:r>
            <a:r>
              <a:rPr lang="en-US" altLang="en-US"/>
              <a:t> are oceanic, and </a:t>
            </a:r>
            <a:r>
              <a:rPr lang="en-US" altLang="en-US">
                <a:solidFill>
                  <a:srgbClr val="FFFF00"/>
                </a:solidFill>
              </a:rPr>
              <a:t>sands</a:t>
            </a:r>
            <a:r>
              <a:rPr lang="en-US" altLang="en-US"/>
              <a:t> are moderately high energy continental clastics. Nearly pure SiO</a:t>
            </a:r>
            <a:r>
              <a:rPr lang="en-US" altLang="en-US" baseline="-25000"/>
              <a:t>2</a:t>
            </a:r>
            <a:r>
              <a:rPr lang="en-US" altLang="en-US"/>
              <a:t>.</a:t>
            </a:r>
          </a:p>
          <a:p>
            <a:pPr>
              <a:spcBef>
                <a:spcPts val="600"/>
              </a:spcBef>
            </a:pPr>
            <a:r>
              <a:rPr lang="en-US" altLang="en-US">
                <a:solidFill>
                  <a:srgbClr val="00CC00"/>
                </a:solidFill>
              </a:rPr>
              <a:t>6. Quartzo-feldspathic</a:t>
            </a:r>
            <a:r>
              <a:rPr lang="en-US" altLang="en-US"/>
              <a:t> rocks. Arkose or granitoid and rhyolitic rocks. High Si, Na, K, Al</a:t>
            </a:r>
          </a:p>
          <a:p>
            <a:pPr>
              <a:spcBef>
                <a:spcPts val="600"/>
              </a:spcBef>
            </a:pPr>
            <a:r>
              <a:rPr lang="en-US" altLang="en-US" sz="800"/>
              <a:t>Categories are often gradational, and cannot include the full range of possible parental rocks</a:t>
            </a:r>
          </a:p>
          <a:p>
            <a:pPr>
              <a:spcBef>
                <a:spcPts val="600"/>
              </a:spcBef>
            </a:pPr>
            <a:r>
              <a:rPr lang="en-US" altLang="en-US" sz="800"/>
              <a:t>One common gradational rock type is a sand-shale mixture:</a:t>
            </a:r>
            <a:r>
              <a:rPr lang="en-US" altLang="en-US" sz="800" b="1">
                <a:solidFill>
                  <a:srgbClr val="00CC00"/>
                </a:solidFill>
              </a:rPr>
              <a:t>psammite</a:t>
            </a:r>
            <a:endParaRPr lang="en-US" altLang="en-US" sz="800" b="1"/>
          </a:p>
          <a:p>
            <a:pPr>
              <a:spcBef>
                <a:spcPts val="600"/>
              </a:spcBef>
            </a:pPr>
            <a:r>
              <a:rPr lang="en-US" altLang="en-US" sz="800"/>
              <a:t>Other rocks: evaporites, ironstones, manganese sediments, phosphates, laterites, alkaline igneous rocks, coal, and ore bodies</a:t>
            </a:r>
          </a:p>
          <a:p>
            <a:pPr>
              <a:spcBef>
                <a:spcPts val="600"/>
              </a:spcBef>
            </a:pPr>
            <a:endParaRPr lang="en-US" altLang="en-US" sz="1000" b="1">
              <a:solidFill>
                <a:srgbClr val="FFFF00"/>
              </a:solidFill>
            </a:endParaRPr>
          </a:p>
        </p:txBody>
      </p:sp>
    </p:spTree>
    <p:extLst>
      <p:ext uri="{BB962C8B-B14F-4D97-AF65-F5344CB8AC3E}">
        <p14:creationId xmlns:p14="http://schemas.microsoft.com/office/powerpoint/2010/main" val="3189308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46115"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000" b="1">
                <a:solidFill>
                  <a:srgbClr val="FFFF00"/>
                </a:solidFill>
              </a:rPr>
              <a:t>Chemistry</a:t>
            </a:r>
            <a:r>
              <a:rPr lang="en-US" altLang="en-US" sz="1000"/>
              <a:t> of the protolith is the most important clue toward deducing the </a:t>
            </a:r>
            <a:r>
              <a:rPr lang="en-US" altLang="en-US" sz="1000" b="1">
                <a:solidFill>
                  <a:srgbClr val="FFFF00"/>
                </a:solidFill>
              </a:rPr>
              <a:t>parent rock</a:t>
            </a:r>
          </a:p>
          <a:p>
            <a:r>
              <a:rPr lang="en-US" altLang="en-US" sz="1400">
                <a:solidFill>
                  <a:srgbClr val="00CC00"/>
                </a:solidFill>
              </a:rPr>
              <a:t>1. Ultramafic</a:t>
            </a:r>
            <a:r>
              <a:rPr lang="en-US" altLang="en-US" sz="1400"/>
              <a:t> rocks. Mantle rocks, komatiites, or cumulates</a:t>
            </a:r>
          </a:p>
          <a:p>
            <a:pPr>
              <a:spcBef>
                <a:spcPts val="600"/>
              </a:spcBef>
            </a:pPr>
            <a:r>
              <a:rPr lang="en-US" altLang="en-US" sz="1400">
                <a:solidFill>
                  <a:srgbClr val="00CC00"/>
                </a:solidFill>
              </a:rPr>
              <a:t>2. Mafic</a:t>
            </a:r>
            <a:r>
              <a:rPr lang="en-US" altLang="en-US" sz="1400"/>
              <a:t> rocks. </a:t>
            </a:r>
            <a:r>
              <a:rPr lang="en-US" altLang="en-US" sz="1400">
                <a:solidFill>
                  <a:srgbClr val="FFFF00"/>
                </a:solidFill>
              </a:rPr>
              <a:t>Basalts</a:t>
            </a:r>
            <a:r>
              <a:rPr lang="en-US" altLang="en-US" sz="1400"/>
              <a:t> or </a:t>
            </a:r>
            <a:r>
              <a:rPr lang="en-US" altLang="en-US" sz="1400">
                <a:solidFill>
                  <a:srgbClr val="FFFF00"/>
                </a:solidFill>
              </a:rPr>
              <a:t>gabbros</a:t>
            </a:r>
            <a:r>
              <a:rPr lang="en-US" altLang="en-US" sz="1400"/>
              <a:t>, some </a:t>
            </a:r>
            <a:r>
              <a:rPr lang="en-US" altLang="en-US" sz="1400">
                <a:solidFill>
                  <a:srgbClr val="FFFF00"/>
                </a:solidFill>
              </a:rPr>
              <a:t>graywackes</a:t>
            </a:r>
            <a:endParaRPr lang="en-US" altLang="en-US" sz="1400"/>
          </a:p>
          <a:p>
            <a:pPr>
              <a:spcBef>
                <a:spcPts val="600"/>
              </a:spcBef>
            </a:pPr>
            <a:r>
              <a:rPr lang="en-US" altLang="en-US" sz="1400">
                <a:solidFill>
                  <a:srgbClr val="00CC00"/>
                </a:solidFill>
              </a:rPr>
              <a:t>3. Shales</a:t>
            </a:r>
            <a:r>
              <a:rPr lang="en-US" altLang="en-US" sz="1400"/>
              <a:t> (or </a:t>
            </a:r>
            <a:r>
              <a:rPr lang="en-US" altLang="en-US" sz="1400">
                <a:solidFill>
                  <a:srgbClr val="00CC00"/>
                </a:solidFill>
              </a:rPr>
              <a:t>pelitic</a:t>
            </a:r>
            <a:r>
              <a:rPr lang="en-US" altLang="en-US" sz="1400"/>
              <a:t> rocks). Fine grained clastic clays and silts deposited in stable platforms or offshore wedges. </a:t>
            </a:r>
          </a:p>
          <a:p>
            <a:pPr>
              <a:spcBef>
                <a:spcPts val="600"/>
              </a:spcBef>
            </a:pPr>
            <a:r>
              <a:rPr lang="en-US" altLang="en-US">
                <a:solidFill>
                  <a:srgbClr val="00CC00"/>
                </a:solidFill>
              </a:rPr>
              <a:t>4. Carbonates</a:t>
            </a:r>
            <a:r>
              <a:rPr lang="en-US" altLang="en-US"/>
              <a:t>. Mostly sedimentary </a:t>
            </a:r>
            <a:r>
              <a:rPr lang="en-US" altLang="en-US">
                <a:solidFill>
                  <a:srgbClr val="FFFF00"/>
                </a:solidFill>
              </a:rPr>
              <a:t>limestones</a:t>
            </a:r>
            <a:r>
              <a:rPr lang="en-US" altLang="en-US"/>
              <a:t> and </a:t>
            </a:r>
            <a:r>
              <a:rPr lang="en-US" altLang="en-US">
                <a:solidFill>
                  <a:srgbClr val="FFFF00"/>
                </a:solidFill>
              </a:rPr>
              <a:t>dolostones</a:t>
            </a:r>
            <a:r>
              <a:rPr lang="en-US" altLang="en-US"/>
              <a:t>. Impure carbonates (marls) may contain sand or shale components</a:t>
            </a:r>
          </a:p>
          <a:p>
            <a:pPr>
              <a:spcBef>
                <a:spcPts val="600"/>
              </a:spcBef>
            </a:pPr>
            <a:r>
              <a:rPr lang="en-US" altLang="en-US">
                <a:solidFill>
                  <a:srgbClr val="00CC00"/>
                </a:solidFill>
              </a:rPr>
              <a:t>5. Quartz</a:t>
            </a:r>
            <a:r>
              <a:rPr lang="en-US" altLang="en-US"/>
              <a:t> rocks. </a:t>
            </a:r>
            <a:r>
              <a:rPr lang="en-US" altLang="en-US">
                <a:solidFill>
                  <a:srgbClr val="FFFF00"/>
                </a:solidFill>
              </a:rPr>
              <a:t>Cherts</a:t>
            </a:r>
            <a:r>
              <a:rPr lang="en-US" altLang="en-US"/>
              <a:t> are oceanic, and </a:t>
            </a:r>
            <a:r>
              <a:rPr lang="en-US" altLang="en-US">
                <a:solidFill>
                  <a:srgbClr val="FFFF00"/>
                </a:solidFill>
              </a:rPr>
              <a:t>sands</a:t>
            </a:r>
            <a:r>
              <a:rPr lang="en-US" altLang="en-US"/>
              <a:t> are moderately high energy continental clastics. Nearly pure SiO</a:t>
            </a:r>
            <a:r>
              <a:rPr lang="en-US" altLang="en-US" baseline="-25000"/>
              <a:t>2</a:t>
            </a:r>
            <a:r>
              <a:rPr lang="en-US" altLang="en-US"/>
              <a:t>.</a:t>
            </a:r>
          </a:p>
          <a:p>
            <a:pPr>
              <a:spcBef>
                <a:spcPts val="600"/>
              </a:spcBef>
            </a:pPr>
            <a:r>
              <a:rPr lang="en-US" altLang="en-US">
                <a:solidFill>
                  <a:srgbClr val="00CC00"/>
                </a:solidFill>
              </a:rPr>
              <a:t>6. Quartzo-feldspathic</a:t>
            </a:r>
            <a:r>
              <a:rPr lang="en-US" altLang="en-US"/>
              <a:t> rocks. Arkose or granitoid and rhyolitic rocks. High Si, Na, K, Al</a:t>
            </a:r>
          </a:p>
          <a:p>
            <a:pPr>
              <a:spcBef>
                <a:spcPts val="600"/>
              </a:spcBef>
            </a:pPr>
            <a:r>
              <a:rPr lang="en-US" altLang="en-US" sz="800"/>
              <a:t>Categories are often gradational, and cannot include the full range of possible parental rocks</a:t>
            </a:r>
          </a:p>
          <a:p>
            <a:pPr>
              <a:spcBef>
                <a:spcPts val="600"/>
              </a:spcBef>
            </a:pPr>
            <a:r>
              <a:rPr lang="en-US" altLang="en-US" sz="800"/>
              <a:t>One common gradational rock type is a sand-shale mixture:</a:t>
            </a:r>
            <a:r>
              <a:rPr lang="en-US" altLang="en-US" sz="800" b="1">
                <a:solidFill>
                  <a:srgbClr val="00CC00"/>
                </a:solidFill>
              </a:rPr>
              <a:t>psammite</a:t>
            </a:r>
            <a:endParaRPr lang="en-US" altLang="en-US" sz="800" b="1"/>
          </a:p>
          <a:p>
            <a:pPr>
              <a:spcBef>
                <a:spcPts val="600"/>
              </a:spcBef>
            </a:pPr>
            <a:r>
              <a:rPr lang="en-US" altLang="en-US" sz="800"/>
              <a:t>Other rocks: evaporites, ironstones, manganese sediments, phosphates, laterites, alkaline igneous rocks, coal, and ore bodies</a:t>
            </a:r>
          </a:p>
          <a:p>
            <a:pPr>
              <a:spcBef>
                <a:spcPts val="600"/>
              </a:spcBef>
            </a:pPr>
            <a:endParaRPr lang="en-US" altLang="en-US" sz="1000" b="1">
              <a:solidFill>
                <a:srgbClr val="FFFF00"/>
              </a:solidFill>
            </a:endParaRPr>
          </a:p>
        </p:txBody>
      </p:sp>
    </p:spTree>
    <p:extLst>
      <p:ext uri="{BB962C8B-B14F-4D97-AF65-F5344CB8AC3E}">
        <p14:creationId xmlns:p14="http://schemas.microsoft.com/office/powerpoint/2010/main" val="3551814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23235"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extLst>
      <p:ext uri="{BB962C8B-B14F-4D97-AF65-F5344CB8AC3E}">
        <p14:creationId xmlns:p14="http://schemas.microsoft.com/office/powerpoint/2010/main" val="93267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24259"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extLst>
      <p:ext uri="{BB962C8B-B14F-4D97-AF65-F5344CB8AC3E}">
        <p14:creationId xmlns:p14="http://schemas.microsoft.com/office/powerpoint/2010/main" val="2368690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0051"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ts val="600"/>
              </a:spcBef>
            </a:pPr>
            <a:r>
              <a:rPr lang="en-US" altLang="en-US" sz="1000"/>
              <a:t>This sequence of zones now recognized in other orogenic belts, and is now so well established in the literature that the zones are often referred to as the </a:t>
            </a:r>
            <a:r>
              <a:rPr lang="en-US" altLang="en-US" sz="1000" b="1">
                <a:solidFill>
                  <a:srgbClr val="00CC00"/>
                </a:solidFill>
              </a:rPr>
              <a:t>Barrovian zones</a:t>
            </a:r>
            <a:endParaRPr lang="en-US" altLang="en-US" sz="900" b="1"/>
          </a:p>
          <a:p>
            <a:pPr>
              <a:spcBef>
                <a:spcPts val="600"/>
              </a:spcBef>
            </a:pPr>
            <a:r>
              <a:rPr lang="en-US" altLang="en-US" sz="1000"/>
              <a:t>Tilley, Kennedy, etc. confirmed Barrow’s zones, and extended them over a much larger area of the Highlands</a:t>
            </a:r>
          </a:p>
          <a:p>
            <a:pPr>
              <a:spcBef>
                <a:spcPts val="600"/>
              </a:spcBef>
            </a:pPr>
            <a:r>
              <a:rPr lang="en-US" altLang="en-US" sz="1000"/>
              <a:t>Tilley coined the term </a:t>
            </a:r>
            <a:r>
              <a:rPr lang="en-US" altLang="en-US" sz="1000">
                <a:solidFill>
                  <a:srgbClr val="00CC00"/>
                </a:solidFill>
              </a:rPr>
              <a:t>isograd</a:t>
            </a:r>
            <a:r>
              <a:rPr lang="en-US" altLang="en-US" sz="1000"/>
              <a:t> for the line that separates the zones</a:t>
            </a:r>
          </a:p>
          <a:p>
            <a:pPr>
              <a:spcBef>
                <a:spcPts val="600"/>
              </a:spcBef>
            </a:pPr>
            <a:r>
              <a:rPr lang="en-US" altLang="en-US" sz="1000"/>
              <a:t>An isograd, then, is meant to indicate a line in the field of </a:t>
            </a:r>
            <a:r>
              <a:rPr lang="en-US" altLang="en-US" sz="1000" i="1"/>
              <a:t>constant</a:t>
            </a:r>
            <a:r>
              <a:rPr lang="en-US" altLang="en-US" sz="1000"/>
              <a:t> metamorphic </a:t>
            </a:r>
            <a:r>
              <a:rPr lang="en-US" altLang="en-US" sz="1000" i="1"/>
              <a:t>grade</a:t>
            </a:r>
            <a:endParaRPr lang="en-US" altLang="en-US" i="1"/>
          </a:p>
          <a:p>
            <a:pPr lvl="1">
              <a:spcBef>
                <a:spcPts val="600"/>
              </a:spcBef>
            </a:pPr>
            <a:r>
              <a:rPr lang="en-US" altLang="en-US" sz="1000"/>
              <a:t>Really =  the intersection of the isogradic surface with the Earth’s surface</a:t>
            </a:r>
          </a:p>
          <a:p>
            <a:endParaRPr lang="en-US" altLang="en-US"/>
          </a:p>
        </p:txBody>
      </p:sp>
    </p:spTree>
    <p:extLst>
      <p:ext uri="{BB962C8B-B14F-4D97-AF65-F5344CB8AC3E}">
        <p14:creationId xmlns:p14="http://schemas.microsoft.com/office/powerpoint/2010/main" val="3851425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smtClean="0"/>
              <a:t>Later we shall see broader categories: </a:t>
            </a:r>
            <a:r>
              <a:rPr lang="en-US" altLang="en-US" sz="1000" b="1" smtClean="0">
                <a:solidFill>
                  <a:srgbClr val="00CC00"/>
                </a:solidFill>
              </a:rPr>
              <a:t>metamorphic facies</a:t>
            </a:r>
          </a:p>
          <a:p>
            <a:pPr>
              <a:spcBef>
                <a:spcPct val="50000"/>
              </a:spcBef>
            </a:pPr>
            <a:r>
              <a:rPr lang="en-US" altLang="en-US" smtClean="0"/>
              <a:t>Barrovian zones have become the norm to which we compare all other areas of regional metamorphism </a:t>
            </a:r>
            <a:endParaRPr lang="en-US" altLang="en-US" sz="1000" smtClean="0">
              <a:solidFill>
                <a:srgbClr val="00CC00"/>
              </a:solidFill>
            </a:endParaRPr>
          </a:p>
          <a:p>
            <a:pPr>
              <a:spcBef>
                <a:spcPct val="50000"/>
              </a:spcBef>
            </a:pPr>
            <a:r>
              <a:rPr lang="en-US" altLang="en-US" smtClean="0"/>
              <a:t>OK practice, but we shouldn’t let these zones constrain our thinking or our observations</a:t>
            </a:r>
          </a:p>
          <a:p>
            <a:pPr>
              <a:spcBef>
                <a:spcPct val="50000"/>
              </a:spcBef>
            </a:pPr>
            <a:r>
              <a:rPr lang="en-US" altLang="en-US" smtClean="0"/>
              <a:t>Other zones may be important and useful locally</a:t>
            </a:r>
          </a:p>
          <a:p>
            <a:pPr lvl="1">
              <a:spcBef>
                <a:spcPct val="50000"/>
              </a:spcBef>
            </a:pPr>
            <a:r>
              <a:rPr lang="en-US" altLang="en-US" sz="1400" smtClean="0"/>
              <a:t>A </a:t>
            </a:r>
            <a:r>
              <a:rPr lang="en-US" altLang="en-US" sz="1400" b="1" smtClean="0">
                <a:solidFill>
                  <a:srgbClr val="FFFF00"/>
                </a:solidFill>
              </a:rPr>
              <a:t>chloritoid</a:t>
            </a:r>
            <a:r>
              <a:rPr lang="en-US" altLang="en-US" sz="1400" b="1" smtClean="0"/>
              <a:t> zone</a:t>
            </a:r>
            <a:r>
              <a:rPr lang="en-US" altLang="en-US" sz="1400" smtClean="0"/>
              <a:t> is prevalent in the Appalachians (X)</a:t>
            </a:r>
          </a:p>
          <a:p>
            <a:endParaRPr lang="en-US" altLang="en-US" sz="1000" b="1" smtClean="0">
              <a:solidFill>
                <a:srgbClr val="00CC00"/>
              </a:solidFill>
            </a:endParaRPr>
          </a:p>
        </p:txBody>
      </p:sp>
    </p:spTree>
    <p:extLst>
      <p:ext uri="{BB962C8B-B14F-4D97-AF65-F5344CB8AC3E}">
        <p14:creationId xmlns:p14="http://schemas.microsoft.com/office/powerpoint/2010/main" val="1401721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ctr">
                <a:spcBef>
                  <a:spcPct val="50000"/>
                </a:spcBef>
                <a:defRPr sz="2400">
                  <a:solidFill>
                    <a:schemeClr val="bg1"/>
                  </a:solidFill>
                  <a:latin typeface="Times New Roman" panose="02020603050405020304" pitchFamily="18" charset="0"/>
                </a:defRPr>
              </a:lvl1pPr>
              <a:lvl2pPr marL="742950" indent="-285750" algn="ctr">
                <a:spcBef>
                  <a:spcPct val="50000"/>
                </a:spcBef>
                <a:defRPr sz="2400">
                  <a:solidFill>
                    <a:schemeClr val="bg1"/>
                  </a:solidFill>
                  <a:latin typeface="Times New Roman" panose="02020603050405020304" pitchFamily="18" charset="0"/>
                </a:defRPr>
              </a:lvl2pPr>
              <a:lvl3pPr marL="1143000" indent="-228600" algn="ctr">
                <a:spcBef>
                  <a:spcPct val="50000"/>
                </a:spcBef>
                <a:defRPr sz="2400">
                  <a:solidFill>
                    <a:schemeClr val="bg1"/>
                  </a:solidFill>
                  <a:latin typeface="Times New Roman" panose="02020603050405020304" pitchFamily="18" charset="0"/>
                </a:defRPr>
              </a:lvl3pPr>
              <a:lvl4pPr marL="1600200" indent="-228600" algn="ctr">
                <a:spcBef>
                  <a:spcPct val="50000"/>
                </a:spcBef>
                <a:defRPr sz="2400">
                  <a:solidFill>
                    <a:schemeClr val="bg1"/>
                  </a:solidFill>
                  <a:latin typeface="Times New Roman" panose="02020603050405020304" pitchFamily="18" charset="0"/>
                </a:defRPr>
              </a:lvl4pPr>
              <a:lvl5pPr marL="2057400" indent="-228600" algn="ctr">
                <a:spcBef>
                  <a:spcPct val="50000"/>
                </a:spcBef>
                <a:defRPr sz="2400">
                  <a:solidFill>
                    <a:schemeClr val="bg1"/>
                  </a:solidFill>
                  <a:latin typeface="Times New Roman" panose="02020603050405020304" pitchFamily="18" charset="0"/>
                </a:defRPr>
              </a:lvl5pPr>
              <a:lvl6pPr marL="2514600" indent="-228600" algn="ctr" eaLnBrk="0" fontAlgn="base" hangingPunct="0">
                <a:spcBef>
                  <a:spcPct val="50000"/>
                </a:spcBef>
                <a:spcAft>
                  <a:spcPct val="0"/>
                </a:spcAft>
                <a:defRPr sz="2400">
                  <a:solidFill>
                    <a:schemeClr val="bg1"/>
                  </a:solidFill>
                  <a:latin typeface="Times New Roman" panose="02020603050405020304" pitchFamily="18" charset="0"/>
                </a:defRPr>
              </a:lvl6pPr>
              <a:lvl7pPr marL="2971800" indent="-228600" algn="ctr" eaLnBrk="0" fontAlgn="base" hangingPunct="0">
                <a:spcBef>
                  <a:spcPct val="50000"/>
                </a:spcBef>
                <a:spcAft>
                  <a:spcPct val="0"/>
                </a:spcAft>
                <a:defRPr sz="2400">
                  <a:solidFill>
                    <a:schemeClr val="bg1"/>
                  </a:solidFill>
                  <a:latin typeface="Times New Roman" panose="02020603050405020304" pitchFamily="18" charset="0"/>
                </a:defRPr>
              </a:lvl7pPr>
              <a:lvl8pPr marL="3429000" indent="-228600" algn="ctr" eaLnBrk="0" fontAlgn="base" hangingPunct="0">
                <a:spcBef>
                  <a:spcPct val="50000"/>
                </a:spcBef>
                <a:spcAft>
                  <a:spcPct val="0"/>
                </a:spcAft>
                <a:defRPr sz="2400">
                  <a:solidFill>
                    <a:schemeClr val="bg1"/>
                  </a:solidFill>
                  <a:latin typeface="Times New Roman" panose="02020603050405020304" pitchFamily="18" charset="0"/>
                </a:defRPr>
              </a:lvl8pPr>
              <a:lvl9pPr marL="3886200" indent="-228600" algn="ctr" eaLnBrk="0" fontAlgn="base" hangingPunct="0">
                <a:spcBef>
                  <a:spcPct val="50000"/>
                </a:spcBef>
                <a:spcAft>
                  <a:spcPct val="0"/>
                </a:spcAft>
                <a:defRPr sz="2400">
                  <a:solidFill>
                    <a:schemeClr val="bg1"/>
                  </a:solidFill>
                  <a:latin typeface="Times New Roman" panose="02020603050405020304" pitchFamily="18" charset="0"/>
                </a:defRPr>
              </a:lvl9pPr>
            </a:lstStyle>
            <a:p>
              <a:pPr eaLnBrk="1" hangingPunct="1">
                <a:defRPr/>
              </a:pPr>
              <a:endParaRPr lang="ru-RU" altLang="en-US" smtClean="0"/>
            </a:p>
          </p:txBody>
        </p:sp>
      </p:grpSp>
      <p:sp>
        <p:nvSpPr>
          <p:cNvPr id="48135" name="Rectangle 7"/>
          <p:cNvSpPr>
            <a:spLocks noGrp="1" noChangeArrowheads="1"/>
          </p:cNvSpPr>
          <p:nvPr>
            <p:ph type="ctrTitle" sz="quarter"/>
          </p:nvPr>
        </p:nvSpPr>
        <p:spPr>
          <a:xfrm>
            <a:off x="685800" y="1447800"/>
            <a:ext cx="7772400" cy="1143000"/>
          </a:xfrm>
        </p:spPr>
        <p:txBody>
          <a:bodyPr/>
          <a:lstStyle>
            <a:lvl1pPr>
              <a:defRPr/>
            </a:lvl1pPr>
          </a:lstStyle>
          <a:p>
            <a:r>
              <a:rPr lang="en-GB"/>
              <a:t>Click to edit Master title style</a:t>
            </a:r>
          </a:p>
        </p:txBody>
      </p:sp>
      <p:sp>
        <p:nvSpPr>
          <p:cNvPr id="4813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GB"/>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GB"/>
          </a:p>
        </p:txBody>
      </p:sp>
      <p:sp>
        <p:nvSpPr>
          <p:cNvPr id="10" name="Rectangle 10"/>
          <p:cNvSpPr>
            <a:spLocks noGrp="1" noChangeArrowheads="1"/>
          </p:cNvSpPr>
          <p:nvPr>
            <p:ph type="ftr" sz="quarter" idx="11"/>
          </p:nvPr>
        </p:nvSpPr>
        <p:spPr/>
        <p:txBody>
          <a:bodyPr/>
          <a:lstStyle>
            <a:lvl1pPr>
              <a:defRPr/>
            </a:lvl1pPr>
          </a:lstStyle>
          <a:p>
            <a:pPr>
              <a:defRPr/>
            </a:pPr>
            <a:endParaRPr lang="en-GB"/>
          </a:p>
        </p:txBody>
      </p:sp>
      <p:sp>
        <p:nvSpPr>
          <p:cNvPr id="11" name="Rectangle 11"/>
          <p:cNvSpPr>
            <a:spLocks noGrp="1" noChangeArrowheads="1"/>
          </p:cNvSpPr>
          <p:nvPr>
            <p:ph type="sldNum" sz="quarter" idx="12"/>
          </p:nvPr>
        </p:nvSpPr>
        <p:spPr/>
        <p:txBody>
          <a:bodyPr/>
          <a:lstStyle>
            <a:lvl1pPr>
              <a:defRPr/>
            </a:lvl1pPr>
          </a:lstStyle>
          <a:p>
            <a:pPr>
              <a:defRPr/>
            </a:pPr>
            <a:fld id="{A7E557A6-248C-4695-ABC9-58B221E7433F}" type="slidenum">
              <a:rPr lang="en-GB" altLang="en-US"/>
              <a:pPr>
                <a:defRPr/>
              </a:pPr>
              <a:t>‹#›</a:t>
            </a:fld>
            <a:endParaRPr lang="en-GB" altLang="en-US"/>
          </a:p>
        </p:txBody>
      </p:sp>
    </p:spTree>
    <p:extLst>
      <p:ext uri="{BB962C8B-B14F-4D97-AF65-F5344CB8AC3E}">
        <p14:creationId xmlns:p14="http://schemas.microsoft.com/office/powerpoint/2010/main" val="198103123"/>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Rectangle 9"/>
          <p:cNvSpPr>
            <a:spLocks noGrp="1" noChangeArrowheads="1"/>
          </p:cNvSpPr>
          <p:nvPr>
            <p:ph type="dt" sz="half" idx="10"/>
          </p:nvPr>
        </p:nvSpPr>
        <p:spPr>
          <a:ln/>
        </p:spPr>
        <p:txBody>
          <a:bodyPr/>
          <a:lstStyle>
            <a:lvl1pPr>
              <a:defRPr/>
            </a:lvl1pPr>
          </a:lstStyle>
          <a:p>
            <a:pPr>
              <a:defRPr/>
            </a:pPr>
            <a:endParaRPr lang="en-GB"/>
          </a:p>
        </p:txBody>
      </p:sp>
      <p:sp>
        <p:nvSpPr>
          <p:cNvPr id="5" name="Rectangle 10"/>
          <p:cNvSpPr>
            <a:spLocks noGrp="1" noChangeArrowheads="1"/>
          </p:cNvSpPr>
          <p:nvPr>
            <p:ph type="ftr" sz="quarter" idx="11"/>
          </p:nvPr>
        </p:nvSpPr>
        <p:spPr>
          <a:ln/>
        </p:spPr>
        <p:txBody>
          <a:bodyPr/>
          <a:lstStyle>
            <a:lvl1pPr>
              <a:defRPr/>
            </a:lvl1pPr>
          </a:lstStyle>
          <a:p>
            <a:pPr>
              <a:defRPr/>
            </a:pPr>
            <a:endParaRPr lang="en-GB"/>
          </a:p>
        </p:txBody>
      </p:sp>
      <p:sp>
        <p:nvSpPr>
          <p:cNvPr id="6" name="Rectangle 11"/>
          <p:cNvSpPr>
            <a:spLocks noGrp="1" noChangeArrowheads="1"/>
          </p:cNvSpPr>
          <p:nvPr>
            <p:ph type="sldNum" sz="quarter" idx="12"/>
          </p:nvPr>
        </p:nvSpPr>
        <p:spPr>
          <a:ln/>
        </p:spPr>
        <p:txBody>
          <a:bodyPr/>
          <a:lstStyle>
            <a:lvl1pPr>
              <a:defRPr/>
            </a:lvl1pPr>
          </a:lstStyle>
          <a:p>
            <a:pPr>
              <a:defRPr/>
            </a:pPr>
            <a:fld id="{7EC9F908-C78C-45AB-86D1-A72780A32E6C}" type="slidenum">
              <a:rPr lang="en-GB" altLang="en-US"/>
              <a:pPr>
                <a:defRPr/>
              </a:pPr>
              <a:t>‹#›</a:t>
            </a:fld>
            <a:endParaRPr lang="en-GB" altLang="en-US"/>
          </a:p>
        </p:txBody>
      </p:sp>
    </p:spTree>
    <p:extLst>
      <p:ext uri="{BB962C8B-B14F-4D97-AF65-F5344CB8AC3E}">
        <p14:creationId xmlns:p14="http://schemas.microsoft.com/office/powerpoint/2010/main" val="408119144"/>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smtClean="0"/>
              <a:t>Click to edit Master title style</a:t>
            </a:r>
            <a:endParaRPr lang="ru-RU"/>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Rectangle 9"/>
          <p:cNvSpPr>
            <a:spLocks noGrp="1" noChangeArrowheads="1"/>
          </p:cNvSpPr>
          <p:nvPr>
            <p:ph type="dt" sz="half" idx="10"/>
          </p:nvPr>
        </p:nvSpPr>
        <p:spPr>
          <a:ln/>
        </p:spPr>
        <p:txBody>
          <a:bodyPr/>
          <a:lstStyle>
            <a:lvl1pPr>
              <a:defRPr/>
            </a:lvl1pPr>
          </a:lstStyle>
          <a:p>
            <a:pPr>
              <a:defRPr/>
            </a:pPr>
            <a:endParaRPr lang="en-GB"/>
          </a:p>
        </p:txBody>
      </p:sp>
      <p:sp>
        <p:nvSpPr>
          <p:cNvPr id="5" name="Rectangle 10"/>
          <p:cNvSpPr>
            <a:spLocks noGrp="1" noChangeArrowheads="1"/>
          </p:cNvSpPr>
          <p:nvPr>
            <p:ph type="ftr" sz="quarter" idx="11"/>
          </p:nvPr>
        </p:nvSpPr>
        <p:spPr>
          <a:ln/>
        </p:spPr>
        <p:txBody>
          <a:bodyPr/>
          <a:lstStyle>
            <a:lvl1pPr>
              <a:defRPr/>
            </a:lvl1pPr>
          </a:lstStyle>
          <a:p>
            <a:pPr>
              <a:defRPr/>
            </a:pPr>
            <a:endParaRPr lang="en-GB"/>
          </a:p>
        </p:txBody>
      </p:sp>
      <p:sp>
        <p:nvSpPr>
          <p:cNvPr id="6" name="Rectangle 11"/>
          <p:cNvSpPr>
            <a:spLocks noGrp="1" noChangeArrowheads="1"/>
          </p:cNvSpPr>
          <p:nvPr>
            <p:ph type="sldNum" sz="quarter" idx="12"/>
          </p:nvPr>
        </p:nvSpPr>
        <p:spPr>
          <a:ln/>
        </p:spPr>
        <p:txBody>
          <a:bodyPr/>
          <a:lstStyle>
            <a:lvl1pPr>
              <a:defRPr/>
            </a:lvl1pPr>
          </a:lstStyle>
          <a:p>
            <a:pPr>
              <a:defRPr/>
            </a:pPr>
            <a:fld id="{02D9D7B3-20A5-45B4-8BB7-2EA9320D7EC4}" type="slidenum">
              <a:rPr lang="en-GB" altLang="en-US"/>
              <a:pPr>
                <a:defRPr/>
              </a:pPr>
              <a:t>‹#›</a:t>
            </a:fld>
            <a:endParaRPr lang="en-GB" altLang="en-US"/>
          </a:p>
        </p:txBody>
      </p:sp>
    </p:spTree>
    <p:extLst>
      <p:ext uri="{BB962C8B-B14F-4D97-AF65-F5344CB8AC3E}">
        <p14:creationId xmlns:p14="http://schemas.microsoft.com/office/powerpoint/2010/main" val="3548814395"/>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ru-RU"/>
          </a:p>
        </p:txBody>
      </p:sp>
      <p:sp>
        <p:nvSpPr>
          <p:cNvPr id="3" name="Text Placeholder 2"/>
          <p:cNvSpPr>
            <a:spLocks noGrp="1"/>
          </p:cNvSpPr>
          <p:nvPr>
            <p:ph type="body" sz="half" idx="1"/>
          </p:nvPr>
        </p:nvSpPr>
        <p:spPr>
          <a:xfrm>
            <a:off x="685800" y="2057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half" idx="2"/>
          </p:nvPr>
        </p:nvSpPr>
        <p:spPr>
          <a:xfrm>
            <a:off x="4648200" y="2057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Rectangle 9"/>
          <p:cNvSpPr>
            <a:spLocks noGrp="1" noChangeArrowheads="1"/>
          </p:cNvSpPr>
          <p:nvPr>
            <p:ph type="dt" sz="half" idx="10"/>
          </p:nvPr>
        </p:nvSpPr>
        <p:spPr>
          <a:ln/>
        </p:spPr>
        <p:txBody>
          <a:bodyPr/>
          <a:lstStyle>
            <a:lvl1pPr>
              <a:defRPr/>
            </a:lvl1pPr>
          </a:lstStyle>
          <a:p>
            <a:pPr>
              <a:defRPr/>
            </a:pPr>
            <a:endParaRPr lang="en-GB"/>
          </a:p>
        </p:txBody>
      </p:sp>
      <p:sp>
        <p:nvSpPr>
          <p:cNvPr id="6" name="Rectangle 10"/>
          <p:cNvSpPr>
            <a:spLocks noGrp="1" noChangeArrowheads="1"/>
          </p:cNvSpPr>
          <p:nvPr>
            <p:ph type="ftr" sz="quarter" idx="11"/>
          </p:nvPr>
        </p:nvSpPr>
        <p:spPr>
          <a:ln/>
        </p:spPr>
        <p:txBody>
          <a:bodyPr/>
          <a:lstStyle>
            <a:lvl1pPr>
              <a:defRPr/>
            </a:lvl1pPr>
          </a:lstStyle>
          <a:p>
            <a:pPr>
              <a:defRPr/>
            </a:pPr>
            <a:endParaRPr lang="en-GB"/>
          </a:p>
        </p:txBody>
      </p:sp>
      <p:sp>
        <p:nvSpPr>
          <p:cNvPr id="7" name="Rectangle 11"/>
          <p:cNvSpPr>
            <a:spLocks noGrp="1" noChangeArrowheads="1"/>
          </p:cNvSpPr>
          <p:nvPr>
            <p:ph type="sldNum" sz="quarter" idx="12"/>
          </p:nvPr>
        </p:nvSpPr>
        <p:spPr>
          <a:ln/>
        </p:spPr>
        <p:txBody>
          <a:bodyPr/>
          <a:lstStyle>
            <a:lvl1pPr>
              <a:defRPr/>
            </a:lvl1pPr>
          </a:lstStyle>
          <a:p>
            <a:pPr>
              <a:defRPr/>
            </a:pPr>
            <a:fld id="{665D2465-07C4-44B9-A9E9-3C059E76B312}" type="slidenum">
              <a:rPr lang="en-GB" altLang="en-US"/>
              <a:pPr>
                <a:defRPr/>
              </a:pPr>
              <a:t>‹#›</a:t>
            </a:fld>
            <a:endParaRPr lang="en-GB" altLang="en-US"/>
          </a:p>
        </p:txBody>
      </p:sp>
    </p:spTree>
    <p:extLst>
      <p:ext uri="{BB962C8B-B14F-4D97-AF65-F5344CB8AC3E}">
        <p14:creationId xmlns:p14="http://schemas.microsoft.com/office/powerpoint/2010/main" val="1021701217"/>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3C65DC89-E59B-41B7-B4B1-6606AC554E18}" type="slidenum">
              <a:rPr lang="ar-EG" altLang="en-US"/>
              <a:pPr/>
              <a:t>‹#›</a:t>
            </a:fld>
            <a:endParaRPr lang="en-US" altLang="en-US"/>
          </a:p>
        </p:txBody>
      </p:sp>
    </p:spTree>
    <p:extLst>
      <p:ext uri="{BB962C8B-B14F-4D97-AF65-F5344CB8AC3E}">
        <p14:creationId xmlns:p14="http://schemas.microsoft.com/office/powerpoint/2010/main" val="331906599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42DFEB02-E1F3-4454-A2C3-D3C04E62F869}" type="slidenum">
              <a:rPr lang="ar-EG" altLang="en-US"/>
              <a:pPr/>
              <a:t>‹#›</a:t>
            </a:fld>
            <a:endParaRPr lang="en-US" altLang="en-US"/>
          </a:p>
        </p:txBody>
      </p:sp>
    </p:spTree>
    <p:extLst>
      <p:ext uri="{BB962C8B-B14F-4D97-AF65-F5344CB8AC3E}">
        <p14:creationId xmlns:p14="http://schemas.microsoft.com/office/powerpoint/2010/main" val="2002410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0EDEA66E-C876-481A-9188-3D2D27DEB957}" type="slidenum">
              <a:rPr lang="ar-EG" altLang="en-US"/>
              <a:pPr/>
              <a:t>‹#›</a:t>
            </a:fld>
            <a:endParaRPr lang="en-US" altLang="en-US"/>
          </a:p>
        </p:txBody>
      </p:sp>
    </p:spTree>
    <p:extLst>
      <p:ext uri="{BB962C8B-B14F-4D97-AF65-F5344CB8AC3E}">
        <p14:creationId xmlns:p14="http://schemas.microsoft.com/office/powerpoint/2010/main" val="9932313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9682"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altLang="en-US" noProof="0" smtClean="0"/>
              <a:t>Click to edit Master title style</a:t>
            </a:r>
          </a:p>
        </p:txBody>
      </p:sp>
      <p:sp>
        <p:nvSpPr>
          <p:cNvPr id="199683" name="Rectangle 3"/>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smtClean="0"/>
              <a:t>Click to edit Master subtitle style</a:t>
            </a:r>
          </a:p>
        </p:txBody>
      </p:sp>
      <p:sp>
        <p:nvSpPr>
          <p:cNvPr id="199684" name="Rectangle 4"/>
          <p:cNvSpPr>
            <a:spLocks noGrp="1" noChangeArrowheads="1"/>
          </p:cNvSpPr>
          <p:nvPr>
            <p:ph type="dt" sz="quarter" idx="2"/>
          </p:nvPr>
        </p:nvSpPr>
        <p:spPr/>
        <p:txBody>
          <a:bodyPr/>
          <a:lstStyle>
            <a:lvl1pPr>
              <a:defRPr/>
            </a:lvl1pPr>
          </a:lstStyle>
          <a:p>
            <a:endParaRPr lang="en-US" altLang="en-US">
              <a:solidFill>
                <a:srgbClr val="FFFFFF"/>
              </a:solidFill>
            </a:endParaRPr>
          </a:p>
        </p:txBody>
      </p:sp>
      <p:sp>
        <p:nvSpPr>
          <p:cNvPr id="199685" name="Rectangle 5"/>
          <p:cNvSpPr>
            <a:spLocks noGrp="1" noChangeArrowheads="1"/>
          </p:cNvSpPr>
          <p:nvPr>
            <p:ph type="ftr" sz="quarter" idx="3"/>
          </p:nvPr>
        </p:nvSpPr>
        <p:spPr/>
        <p:txBody>
          <a:bodyPr/>
          <a:lstStyle>
            <a:lvl1pPr>
              <a:defRPr/>
            </a:lvl1pPr>
          </a:lstStyle>
          <a:p>
            <a:endParaRPr lang="en-US" altLang="en-US">
              <a:solidFill>
                <a:srgbClr val="FFFFFF"/>
              </a:solidFill>
            </a:endParaRPr>
          </a:p>
        </p:txBody>
      </p:sp>
      <p:sp>
        <p:nvSpPr>
          <p:cNvPr id="199686" name="Rectangle 6"/>
          <p:cNvSpPr>
            <a:spLocks noGrp="1" noChangeArrowheads="1"/>
          </p:cNvSpPr>
          <p:nvPr>
            <p:ph type="sldNum" sz="quarter" idx="4"/>
          </p:nvPr>
        </p:nvSpPr>
        <p:spPr/>
        <p:txBody>
          <a:bodyPr/>
          <a:lstStyle>
            <a:lvl1pPr>
              <a:defRPr/>
            </a:lvl1pPr>
          </a:lstStyle>
          <a:p>
            <a:fld id="{2AFBF1A8-DA5A-4673-9369-A379DAF612D3}" type="slidenum">
              <a:rPr lang="ar-EG"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30926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1A9582C-B4F3-48D0-A450-C344A2B6FA20}" type="slidenum">
              <a:rPr lang="ar-EG"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8811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B3B7F80-2D6F-4C6C-A285-7E6AD7AE5CC7}" type="slidenum">
              <a:rPr lang="ar-EG"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09294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1EEF784-4F2E-49BC-9DC9-113F9ABC69DC}" type="slidenum">
              <a:rPr lang="ar-EG"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30148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Rectangle 9"/>
          <p:cNvSpPr>
            <a:spLocks noGrp="1" noChangeArrowheads="1"/>
          </p:cNvSpPr>
          <p:nvPr>
            <p:ph type="dt" sz="half" idx="10"/>
          </p:nvPr>
        </p:nvSpPr>
        <p:spPr>
          <a:ln/>
        </p:spPr>
        <p:txBody>
          <a:bodyPr/>
          <a:lstStyle>
            <a:lvl1pPr>
              <a:defRPr/>
            </a:lvl1pPr>
          </a:lstStyle>
          <a:p>
            <a:pPr>
              <a:defRPr/>
            </a:pPr>
            <a:endParaRPr lang="en-GB"/>
          </a:p>
        </p:txBody>
      </p:sp>
      <p:sp>
        <p:nvSpPr>
          <p:cNvPr id="5" name="Rectangle 10"/>
          <p:cNvSpPr>
            <a:spLocks noGrp="1" noChangeArrowheads="1"/>
          </p:cNvSpPr>
          <p:nvPr>
            <p:ph type="ftr" sz="quarter" idx="11"/>
          </p:nvPr>
        </p:nvSpPr>
        <p:spPr>
          <a:ln/>
        </p:spPr>
        <p:txBody>
          <a:bodyPr/>
          <a:lstStyle>
            <a:lvl1pPr>
              <a:defRPr/>
            </a:lvl1pPr>
          </a:lstStyle>
          <a:p>
            <a:pPr>
              <a:defRPr/>
            </a:pPr>
            <a:endParaRPr lang="en-GB"/>
          </a:p>
        </p:txBody>
      </p:sp>
      <p:sp>
        <p:nvSpPr>
          <p:cNvPr id="6" name="Rectangle 11"/>
          <p:cNvSpPr>
            <a:spLocks noGrp="1" noChangeArrowheads="1"/>
          </p:cNvSpPr>
          <p:nvPr>
            <p:ph type="sldNum" sz="quarter" idx="12"/>
          </p:nvPr>
        </p:nvSpPr>
        <p:spPr>
          <a:ln/>
        </p:spPr>
        <p:txBody>
          <a:bodyPr/>
          <a:lstStyle>
            <a:lvl1pPr>
              <a:defRPr/>
            </a:lvl1pPr>
          </a:lstStyle>
          <a:p>
            <a:pPr>
              <a:defRPr/>
            </a:pPr>
            <a:fld id="{570ED26C-5890-4989-A5A9-1F1F6541E2C5}" type="slidenum">
              <a:rPr lang="en-GB" altLang="en-US"/>
              <a:pPr>
                <a:defRPr/>
              </a:pPr>
              <a:t>‹#›</a:t>
            </a:fld>
            <a:endParaRPr lang="en-GB" altLang="en-US"/>
          </a:p>
        </p:txBody>
      </p:sp>
    </p:spTree>
    <p:extLst>
      <p:ext uri="{BB962C8B-B14F-4D97-AF65-F5344CB8AC3E}">
        <p14:creationId xmlns:p14="http://schemas.microsoft.com/office/powerpoint/2010/main" val="4082147245"/>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5051AEFD-DF7F-4680-81E3-9C8ACED42668}" type="slidenum">
              <a:rPr lang="ar-EG"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58084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86B5AB95-B39B-41F3-B1F1-FCF997C14A99}" type="slidenum">
              <a:rPr lang="ar-EG"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25919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676E84ED-567B-49C0-B296-6C7E568FB8C4}" type="slidenum">
              <a:rPr lang="ar-EG"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189186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EE10439-2120-4F52-B7BC-35320169060C}" type="slidenum">
              <a:rPr lang="ar-EG"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02287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BAE4439-D2DA-458C-A8CD-8B2EF7DD7B34}" type="slidenum">
              <a:rPr lang="ar-EG"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7245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CE3BEC03-8B08-4F4B-AD47-A8F8965D0E36}" type="slidenum">
              <a:rPr lang="ar-EG"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079730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FF41C24-5B52-42BE-869C-5BC4EF20CACC}" type="slidenum">
              <a:rPr lang="ar-EG"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992395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4B78E131-C201-48C8-8596-AD8B47296E3A}" type="slidenum">
              <a:rPr lang="ar-EG" altLang="en-US"/>
              <a:pPr/>
              <a:t>‹#›</a:t>
            </a:fld>
            <a:endParaRPr lang="en-US" altLang="en-US"/>
          </a:p>
        </p:txBody>
      </p:sp>
    </p:spTree>
    <p:extLst>
      <p:ext uri="{BB962C8B-B14F-4D97-AF65-F5344CB8AC3E}">
        <p14:creationId xmlns:p14="http://schemas.microsoft.com/office/powerpoint/2010/main" val="4070466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ru-R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GB"/>
          </a:p>
        </p:txBody>
      </p:sp>
      <p:sp>
        <p:nvSpPr>
          <p:cNvPr id="5" name="Rectangle 10"/>
          <p:cNvSpPr>
            <a:spLocks noGrp="1" noChangeArrowheads="1"/>
          </p:cNvSpPr>
          <p:nvPr>
            <p:ph type="ftr" sz="quarter" idx="11"/>
          </p:nvPr>
        </p:nvSpPr>
        <p:spPr>
          <a:ln/>
        </p:spPr>
        <p:txBody>
          <a:bodyPr/>
          <a:lstStyle>
            <a:lvl1pPr>
              <a:defRPr/>
            </a:lvl1pPr>
          </a:lstStyle>
          <a:p>
            <a:pPr>
              <a:defRPr/>
            </a:pPr>
            <a:endParaRPr lang="en-GB"/>
          </a:p>
        </p:txBody>
      </p:sp>
      <p:sp>
        <p:nvSpPr>
          <p:cNvPr id="6" name="Rectangle 11"/>
          <p:cNvSpPr>
            <a:spLocks noGrp="1" noChangeArrowheads="1"/>
          </p:cNvSpPr>
          <p:nvPr>
            <p:ph type="sldNum" sz="quarter" idx="12"/>
          </p:nvPr>
        </p:nvSpPr>
        <p:spPr>
          <a:ln/>
        </p:spPr>
        <p:txBody>
          <a:bodyPr/>
          <a:lstStyle>
            <a:lvl1pPr>
              <a:defRPr/>
            </a:lvl1pPr>
          </a:lstStyle>
          <a:p>
            <a:pPr>
              <a:defRPr/>
            </a:pPr>
            <a:fld id="{9F55E38A-4342-44C8-AF1F-DCD4BC907801}" type="slidenum">
              <a:rPr lang="en-GB" altLang="en-US"/>
              <a:pPr>
                <a:defRPr/>
              </a:pPr>
              <a:t>‹#›</a:t>
            </a:fld>
            <a:endParaRPr lang="en-GB" altLang="en-US"/>
          </a:p>
        </p:txBody>
      </p:sp>
    </p:spTree>
    <p:extLst>
      <p:ext uri="{BB962C8B-B14F-4D97-AF65-F5344CB8AC3E}">
        <p14:creationId xmlns:p14="http://schemas.microsoft.com/office/powerpoint/2010/main" val="604322860"/>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Rectangle 9"/>
          <p:cNvSpPr>
            <a:spLocks noGrp="1" noChangeArrowheads="1"/>
          </p:cNvSpPr>
          <p:nvPr>
            <p:ph type="dt" sz="half" idx="10"/>
          </p:nvPr>
        </p:nvSpPr>
        <p:spPr>
          <a:ln/>
        </p:spPr>
        <p:txBody>
          <a:bodyPr/>
          <a:lstStyle>
            <a:lvl1pPr>
              <a:defRPr/>
            </a:lvl1pPr>
          </a:lstStyle>
          <a:p>
            <a:pPr>
              <a:defRPr/>
            </a:pPr>
            <a:endParaRPr lang="en-GB"/>
          </a:p>
        </p:txBody>
      </p:sp>
      <p:sp>
        <p:nvSpPr>
          <p:cNvPr id="6" name="Rectangle 10"/>
          <p:cNvSpPr>
            <a:spLocks noGrp="1" noChangeArrowheads="1"/>
          </p:cNvSpPr>
          <p:nvPr>
            <p:ph type="ftr" sz="quarter" idx="11"/>
          </p:nvPr>
        </p:nvSpPr>
        <p:spPr>
          <a:ln/>
        </p:spPr>
        <p:txBody>
          <a:bodyPr/>
          <a:lstStyle>
            <a:lvl1pPr>
              <a:defRPr/>
            </a:lvl1pPr>
          </a:lstStyle>
          <a:p>
            <a:pPr>
              <a:defRPr/>
            </a:pPr>
            <a:endParaRPr lang="en-GB"/>
          </a:p>
        </p:txBody>
      </p:sp>
      <p:sp>
        <p:nvSpPr>
          <p:cNvPr id="7" name="Rectangle 11"/>
          <p:cNvSpPr>
            <a:spLocks noGrp="1" noChangeArrowheads="1"/>
          </p:cNvSpPr>
          <p:nvPr>
            <p:ph type="sldNum" sz="quarter" idx="12"/>
          </p:nvPr>
        </p:nvSpPr>
        <p:spPr>
          <a:ln/>
        </p:spPr>
        <p:txBody>
          <a:bodyPr/>
          <a:lstStyle>
            <a:lvl1pPr>
              <a:defRPr/>
            </a:lvl1pPr>
          </a:lstStyle>
          <a:p>
            <a:pPr>
              <a:defRPr/>
            </a:pPr>
            <a:fld id="{D78C8B78-7C2E-4184-BB24-C951676A497D}" type="slidenum">
              <a:rPr lang="en-GB" altLang="en-US"/>
              <a:pPr>
                <a:defRPr/>
              </a:pPr>
              <a:t>‹#›</a:t>
            </a:fld>
            <a:endParaRPr lang="en-GB" altLang="en-US"/>
          </a:p>
        </p:txBody>
      </p:sp>
    </p:spTree>
    <p:extLst>
      <p:ext uri="{BB962C8B-B14F-4D97-AF65-F5344CB8AC3E}">
        <p14:creationId xmlns:p14="http://schemas.microsoft.com/office/powerpoint/2010/main" val="37693469"/>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ru-R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Rectangle 9"/>
          <p:cNvSpPr>
            <a:spLocks noGrp="1" noChangeArrowheads="1"/>
          </p:cNvSpPr>
          <p:nvPr>
            <p:ph type="dt" sz="half" idx="10"/>
          </p:nvPr>
        </p:nvSpPr>
        <p:spPr>
          <a:ln/>
        </p:spPr>
        <p:txBody>
          <a:bodyPr/>
          <a:lstStyle>
            <a:lvl1pPr>
              <a:defRPr/>
            </a:lvl1pPr>
          </a:lstStyle>
          <a:p>
            <a:pPr>
              <a:defRPr/>
            </a:pPr>
            <a:endParaRPr lang="en-GB"/>
          </a:p>
        </p:txBody>
      </p:sp>
      <p:sp>
        <p:nvSpPr>
          <p:cNvPr id="8" name="Rectangle 10"/>
          <p:cNvSpPr>
            <a:spLocks noGrp="1" noChangeArrowheads="1"/>
          </p:cNvSpPr>
          <p:nvPr>
            <p:ph type="ftr" sz="quarter" idx="11"/>
          </p:nvPr>
        </p:nvSpPr>
        <p:spPr>
          <a:ln/>
        </p:spPr>
        <p:txBody>
          <a:bodyPr/>
          <a:lstStyle>
            <a:lvl1pPr>
              <a:defRPr/>
            </a:lvl1pPr>
          </a:lstStyle>
          <a:p>
            <a:pPr>
              <a:defRPr/>
            </a:pPr>
            <a:endParaRPr lang="en-GB"/>
          </a:p>
        </p:txBody>
      </p:sp>
      <p:sp>
        <p:nvSpPr>
          <p:cNvPr id="9" name="Rectangle 11"/>
          <p:cNvSpPr>
            <a:spLocks noGrp="1" noChangeArrowheads="1"/>
          </p:cNvSpPr>
          <p:nvPr>
            <p:ph type="sldNum" sz="quarter" idx="12"/>
          </p:nvPr>
        </p:nvSpPr>
        <p:spPr>
          <a:ln/>
        </p:spPr>
        <p:txBody>
          <a:bodyPr/>
          <a:lstStyle>
            <a:lvl1pPr>
              <a:defRPr/>
            </a:lvl1pPr>
          </a:lstStyle>
          <a:p>
            <a:pPr>
              <a:defRPr/>
            </a:pPr>
            <a:fld id="{6B270CD0-DBC9-4A7A-AAEB-02E30BDD48DA}" type="slidenum">
              <a:rPr lang="en-GB" altLang="en-US"/>
              <a:pPr>
                <a:defRPr/>
              </a:pPr>
              <a:t>‹#›</a:t>
            </a:fld>
            <a:endParaRPr lang="en-GB" altLang="en-US"/>
          </a:p>
        </p:txBody>
      </p:sp>
    </p:spTree>
    <p:extLst>
      <p:ext uri="{BB962C8B-B14F-4D97-AF65-F5344CB8AC3E}">
        <p14:creationId xmlns:p14="http://schemas.microsoft.com/office/powerpoint/2010/main" val="1262466785"/>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Rectangle 9"/>
          <p:cNvSpPr>
            <a:spLocks noGrp="1" noChangeArrowheads="1"/>
          </p:cNvSpPr>
          <p:nvPr>
            <p:ph type="dt" sz="half" idx="10"/>
          </p:nvPr>
        </p:nvSpPr>
        <p:spPr>
          <a:ln/>
        </p:spPr>
        <p:txBody>
          <a:bodyPr/>
          <a:lstStyle>
            <a:lvl1pPr>
              <a:defRPr/>
            </a:lvl1pPr>
          </a:lstStyle>
          <a:p>
            <a:pPr>
              <a:defRPr/>
            </a:pPr>
            <a:endParaRPr lang="en-GB"/>
          </a:p>
        </p:txBody>
      </p:sp>
      <p:sp>
        <p:nvSpPr>
          <p:cNvPr id="4" name="Rectangle 10"/>
          <p:cNvSpPr>
            <a:spLocks noGrp="1" noChangeArrowheads="1"/>
          </p:cNvSpPr>
          <p:nvPr>
            <p:ph type="ftr" sz="quarter" idx="11"/>
          </p:nvPr>
        </p:nvSpPr>
        <p:spPr>
          <a:ln/>
        </p:spPr>
        <p:txBody>
          <a:bodyPr/>
          <a:lstStyle>
            <a:lvl1pPr>
              <a:defRPr/>
            </a:lvl1pPr>
          </a:lstStyle>
          <a:p>
            <a:pPr>
              <a:defRPr/>
            </a:pPr>
            <a:endParaRPr lang="en-GB"/>
          </a:p>
        </p:txBody>
      </p:sp>
      <p:sp>
        <p:nvSpPr>
          <p:cNvPr id="5" name="Rectangle 11"/>
          <p:cNvSpPr>
            <a:spLocks noGrp="1" noChangeArrowheads="1"/>
          </p:cNvSpPr>
          <p:nvPr>
            <p:ph type="sldNum" sz="quarter" idx="12"/>
          </p:nvPr>
        </p:nvSpPr>
        <p:spPr>
          <a:ln/>
        </p:spPr>
        <p:txBody>
          <a:bodyPr/>
          <a:lstStyle>
            <a:lvl1pPr>
              <a:defRPr/>
            </a:lvl1pPr>
          </a:lstStyle>
          <a:p>
            <a:pPr>
              <a:defRPr/>
            </a:pPr>
            <a:fld id="{E6139FA6-FFC4-407E-AD57-E181E16ED9DD}" type="slidenum">
              <a:rPr lang="en-GB" altLang="en-US"/>
              <a:pPr>
                <a:defRPr/>
              </a:pPr>
              <a:t>‹#›</a:t>
            </a:fld>
            <a:endParaRPr lang="en-GB" altLang="en-US"/>
          </a:p>
        </p:txBody>
      </p:sp>
    </p:spTree>
    <p:extLst>
      <p:ext uri="{BB962C8B-B14F-4D97-AF65-F5344CB8AC3E}">
        <p14:creationId xmlns:p14="http://schemas.microsoft.com/office/powerpoint/2010/main" val="2255062388"/>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GB"/>
          </a:p>
        </p:txBody>
      </p:sp>
      <p:sp>
        <p:nvSpPr>
          <p:cNvPr id="3" name="Rectangle 10"/>
          <p:cNvSpPr>
            <a:spLocks noGrp="1" noChangeArrowheads="1"/>
          </p:cNvSpPr>
          <p:nvPr>
            <p:ph type="ftr" sz="quarter" idx="11"/>
          </p:nvPr>
        </p:nvSpPr>
        <p:spPr>
          <a:ln/>
        </p:spPr>
        <p:txBody>
          <a:bodyPr/>
          <a:lstStyle>
            <a:lvl1pPr>
              <a:defRPr/>
            </a:lvl1pPr>
          </a:lstStyle>
          <a:p>
            <a:pPr>
              <a:defRPr/>
            </a:pPr>
            <a:endParaRPr lang="en-GB"/>
          </a:p>
        </p:txBody>
      </p:sp>
      <p:sp>
        <p:nvSpPr>
          <p:cNvPr id="4" name="Rectangle 11"/>
          <p:cNvSpPr>
            <a:spLocks noGrp="1" noChangeArrowheads="1"/>
          </p:cNvSpPr>
          <p:nvPr>
            <p:ph type="sldNum" sz="quarter" idx="12"/>
          </p:nvPr>
        </p:nvSpPr>
        <p:spPr>
          <a:ln/>
        </p:spPr>
        <p:txBody>
          <a:bodyPr/>
          <a:lstStyle>
            <a:lvl1pPr>
              <a:defRPr/>
            </a:lvl1pPr>
          </a:lstStyle>
          <a:p>
            <a:pPr>
              <a:defRPr/>
            </a:pPr>
            <a:fld id="{85287290-AF3E-4A94-92D4-9BF80A3E691C}" type="slidenum">
              <a:rPr lang="en-GB" altLang="en-US"/>
              <a:pPr>
                <a:defRPr/>
              </a:pPr>
              <a:t>‹#›</a:t>
            </a:fld>
            <a:endParaRPr lang="en-GB" altLang="en-US"/>
          </a:p>
        </p:txBody>
      </p:sp>
    </p:spTree>
    <p:extLst>
      <p:ext uri="{BB962C8B-B14F-4D97-AF65-F5344CB8AC3E}">
        <p14:creationId xmlns:p14="http://schemas.microsoft.com/office/powerpoint/2010/main" val="4244971439"/>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ru-R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GB"/>
          </a:p>
        </p:txBody>
      </p:sp>
      <p:sp>
        <p:nvSpPr>
          <p:cNvPr id="6" name="Rectangle 10"/>
          <p:cNvSpPr>
            <a:spLocks noGrp="1" noChangeArrowheads="1"/>
          </p:cNvSpPr>
          <p:nvPr>
            <p:ph type="ftr" sz="quarter" idx="11"/>
          </p:nvPr>
        </p:nvSpPr>
        <p:spPr>
          <a:ln/>
        </p:spPr>
        <p:txBody>
          <a:bodyPr/>
          <a:lstStyle>
            <a:lvl1pPr>
              <a:defRPr/>
            </a:lvl1pPr>
          </a:lstStyle>
          <a:p>
            <a:pPr>
              <a:defRPr/>
            </a:pPr>
            <a:endParaRPr lang="en-GB"/>
          </a:p>
        </p:txBody>
      </p:sp>
      <p:sp>
        <p:nvSpPr>
          <p:cNvPr id="7" name="Rectangle 11"/>
          <p:cNvSpPr>
            <a:spLocks noGrp="1" noChangeArrowheads="1"/>
          </p:cNvSpPr>
          <p:nvPr>
            <p:ph type="sldNum" sz="quarter" idx="12"/>
          </p:nvPr>
        </p:nvSpPr>
        <p:spPr>
          <a:ln/>
        </p:spPr>
        <p:txBody>
          <a:bodyPr/>
          <a:lstStyle>
            <a:lvl1pPr>
              <a:defRPr/>
            </a:lvl1pPr>
          </a:lstStyle>
          <a:p>
            <a:pPr>
              <a:defRPr/>
            </a:pPr>
            <a:fld id="{35739D3C-FF96-49CB-B4EB-046983A0AACA}" type="slidenum">
              <a:rPr lang="en-GB" altLang="en-US"/>
              <a:pPr>
                <a:defRPr/>
              </a:pPr>
              <a:t>‹#›</a:t>
            </a:fld>
            <a:endParaRPr lang="en-GB" altLang="en-US"/>
          </a:p>
        </p:txBody>
      </p:sp>
    </p:spTree>
    <p:extLst>
      <p:ext uri="{BB962C8B-B14F-4D97-AF65-F5344CB8AC3E}">
        <p14:creationId xmlns:p14="http://schemas.microsoft.com/office/powerpoint/2010/main" val="3682752784"/>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ru-R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GB"/>
          </a:p>
        </p:txBody>
      </p:sp>
      <p:sp>
        <p:nvSpPr>
          <p:cNvPr id="6" name="Rectangle 10"/>
          <p:cNvSpPr>
            <a:spLocks noGrp="1" noChangeArrowheads="1"/>
          </p:cNvSpPr>
          <p:nvPr>
            <p:ph type="ftr" sz="quarter" idx="11"/>
          </p:nvPr>
        </p:nvSpPr>
        <p:spPr>
          <a:ln/>
        </p:spPr>
        <p:txBody>
          <a:bodyPr/>
          <a:lstStyle>
            <a:lvl1pPr>
              <a:defRPr/>
            </a:lvl1pPr>
          </a:lstStyle>
          <a:p>
            <a:pPr>
              <a:defRPr/>
            </a:pPr>
            <a:endParaRPr lang="en-GB"/>
          </a:p>
        </p:txBody>
      </p:sp>
      <p:sp>
        <p:nvSpPr>
          <p:cNvPr id="7" name="Rectangle 11"/>
          <p:cNvSpPr>
            <a:spLocks noGrp="1" noChangeArrowheads="1"/>
          </p:cNvSpPr>
          <p:nvPr>
            <p:ph type="sldNum" sz="quarter" idx="12"/>
          </p:nvPr>
        </p:nvSpPr>
        <p:spPr>
          <a:ln/>
        </p:spPr>
        <p:txBody>
          <a:bodyPr/>
          <a:lstStyle>
            <a:lvl1pPr>
              <a:defRPr/>
            </a:lvl1pPr>
          </a:lstStyle>
          <a:p>
            <a:pPr>
              <a:defRPr/>
            </a:pPr>
            <a:fld id="{FDD77F3A-6E5E-4CC3-8387-FDE79D6B22D1}" type="slidenum">
              <a:rPr lang="en-GB" altLang="en-US"/>
              <a:pPr>
                <a:defRPr/>
              </a:pPr>
              <a:t>‹#›</a:t>
            </a:fld>
            <a:endParaRPr lang="en-GB" altLang="en-US"/>
          </a:p>
        </p:txBody>
      </p:sp>
    </p:spTree>
    <p:extLst>
      <p:ext uri="{BB962C8B-B14F-4D97-AF65-F5344CB8AC3E}">
        <p14:creationId xmlns:p14="http://schemas.microsoft.com/office/powerpoint/2010/main" val="590884149"/>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ctr">
                <a:spcBef>
                  <a:spcPct val="50000"/>
                </a:spcBef>
                <a:defRPr sz="2400">
                  <a:solidFill>
                    <a:schemeClr val="bg1"/>
                  </a:solidFill>
                  <a:latin typeface="Times New Roman" panose="02020603050405020304" pitchFamily="18" charset="0"/>
                </a:defRPr>
              </a:lvl1pPr>
              <a:lvl2pPr marL="742950" indent="-285750" algn="ctr">
                <a:spcBef>
                  <a:spcPct val="50000"/>
                </a:spcBef>
                <a:defRPr sz="2400">
                  <a:solidFill>
                    <a:schemeClr val="bg1"/>
                  </a:solidFill>
                  <a:latin typeface="Times New Roman" panose="02020603050405020304" pitchFamily="18" charset="0"/>
                </a:defRPr>
              </a:lvl2pPr>
              <a:lvl3pPr marL="1143000" indent="-228600" algn="ctr">
                <a:spcBef>
                  <a:spcPct val="50000"/>
                </a:spcBef>
                <a:defRPr sz="2400">
                  <a:solidFill>
                    <a:schemeClr val="bg1"/>
                  </a:solidFill>
                  <a:latin typeface="Times New Roman" panose="02020603050405020304" pitchFamily="18" charset="0"/>
                </a:defRPr>
              </a:lvl3pPr>
              <a:lvl4pPr marL="1600200" indent="-228600" algn="ctr">
                <a:spcBef>
                  <a:spcPct val="50000"/>
                </a:spcBef>
                <a:defRPr sz="2400">
                  <a:solidFill>
                    <a:schemeClr val="bg1"/>
                  </a:solidFill>
                  <a:latin typeface="Times New Roman" panose="02020603050405020304" pitchFamily="18" charset="0"/>
                </a:defRPr>
              </a:lvl4pPr>
              <a:lvl5pPr marL="2057400" indent="-228600" algn="ctr">
                <a:spcBef>
                  <a:spcPct val="50000"/>
                </a:spcBef>
                <a:defRPr sz="2400">
                  <a:solidFill>
                    <a:schemeClr val="bg1"/>
                  </a:solidFill>
                  <a:latin typeface="Times New Roman" panose="02020603050405020304" pitchFamily="18" charset="0"/>
                </a:defRPr>
              </a:lvl5pPr>
              <a:lvl6pPr marL="2514600" indent="-228600" algn="ctr" eaLnBrk="0" fontAlgn="base" hangingPunct="0">
                <a:spcBef>
                  <a:spcPct val="50000"/>
                </a:spcBef>
                <a:spcAft>
                  <a:spcPct val="0"/>
                </a:spcAft>
                <a:defRPr sz="2400">
                  <a:solidFill>
                    <a:schemeClr val="bg1"/>
                  </a:solidFill>
                  <a:latin typeface="Times New Roman" panose="02020603050405020304" pitchFamily="18" charset="0"/>
                </a:defRPr>
              </a:lvl6pPr>
              <a:lvl7pPr marL="2971800" indent="-228600" algn="ctr" eaLnBrk="0" fontAlgn="base" hangingPunct="0">
                <a:spcBef>
                  <a:spcPct val="50000"/>
                </a:spcBef>
                <a:spcAft>
                  <a:spcPct val="0"/>
                </a:spcAft>
                <a:defRPr sz="2400">
                  <a:solidFill>
                    <a:schemeClr val="bg1"/>
                  </a:solidFill>
                  <a:latin typeface="Times New Roman" panose="02020603050405020304" pitchFamily="18" charset="0"/>
                </a:defRPr>
              </a:lvl7pPr>
              <a:lvl8pPr marL="3429000" indent="-228600" algn="ctr" eaLnBrk="0" fontAlgn="base" hangingPunct="0">
                <a:spcBef>
                  <a:spcPct val="50000"/>
                </a:spcBef>
                <a:spcAft>
                  <a:spcPct val="0"/>
                </a:spcAft>
                <a:defRPr sz="2400">
                  <a:solidFill>
                    <a:schemeClr val="bg1"/>
                  </a:solidFill>
                  <a:latin typeface="Times New Roman" panose="02020603050405020304" pitchFamily="18" charset="0"/>
                </a:defRPr>
              </a:lvl8pPr>
              <a:lvl9pPr marL="3886200" indent="-228600" algn="ctr" eaLnBrk="0" fontAlgn="base" hangingPunct="0">
                <a:spcBef>
                  <a:spcPct val="50000"/>
                </a:spcBef>
                <a:spcAft>
                  <a:spcPct val="0"/>
                </a:spcAft>
                <a:defRPr sz="2400">
                  <a:solidFill>
                    <a:schemeClr val="bg1"/>
                  </a:solidFill>
                  <a:latin typeface="Times New Roman" panose="02020603050405020304" pitchFamily="18" charset="0"/>
                </a:defRPr>
              </a:lvl9pPr>
            </a:lstStyle>
            <a:p>
              <a:pPr eaLnBrk="1" hangingPunct="1">
                <a:defRPr/>
              </a:pPr>
              <a:endParaRPr lang="ru-RU" altLang="en-US" smtClean="0"/>
            </a:p>
          </p:txBody>
        </p:sp>
      </p:grpSp>
      <p:sp>
        <p:nvSpPr>
          <p:cNvPr id="4711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GB" altLang="en-US" smtClean="0"/>
              <a:t>Click to edit Master title style</a:t>
            </a:r>
          </a:p>
        </p:txBody>
      </p:sp>
      <p:sp>
        <p:nvSpPr>
          <p:cNvPr id="4711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47113"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eaLnBrk="1" hangingPunct="1">
              <a:spcBef>
                <a:spcPct val="0"/>
              </a:spcBef>
              <a:defRPr sz="1400">
                <a:solidFill>
                  <a:schemeClr val="tx1"/>
                </a:solidFill>
                <a:latin typeface="Arial" charset="0"/>
              </a:defRPr>
            </a:lvl1pPr>
          </a:lstStyle>
          <a:p>
            <a:pPr>
              <a:defRPr/>
            </a:pPr>
            <a:endParaRPr lang="en-GB"/>
          </a:p>
        </p:txBody>
      </p:sp>
      <p:sp>
        <p:nvSpPr>
          <p:cNvPr id="47114"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spcBef>
                <a:spcPct val="0"/>
              </a:spcBef>
              <a:defRPr sz="1400">
                <a:solidFill>
                  <a:schemeClr val="tx1"/>
                </a:solidFill>
                <a:latin typeface="Arial" charset="0"/>
              </a:defRPr>
            </a:lvl1pPr>
          </a:lstStyle>
          <a:p>
            <a:pPr>
              <a:defRPr/>
            </a:pPr>
            <a:endParaRPr lang="en-GB"/>
          </a:p>
        </p:txBody>
      </p:sp>
      <p:sp>
        <p:nvSpPr>
          <p:cNvPr id="47115"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spcBef>
                <a:spcPct val="0"/>
              </a:spcBef>
              <a:defRPr sz="1400">
                <a:solidFill>
                  <a:schemeClr val="tx1"/>
                </a:solidFill>
                <a:latin typeface="Arial" panose="020B0604020202020204" pitchFamily="34" charset="0"/>
              </a:defRPr>
            </a:lvl1pPr>
          </a:lstStyle>
          <a:p>
            <a:pPr>
              <a:defRPr/>
            </a:pPr>
            <a:fld id="{1F4FEBDF-9E51-47CB-8697-BA08CE2EDB77}" type="slidenum">
              <a:rPr lang="en-GB" altLang="en-US"/>
              <a:pPr>
                <a:defRPr/>
              </a:pPr>
              <a:t>‹#›</a:t>
            </a:fld>
            <a:endParaRPr lang="en-GB" altLang="en-US"/>
          </a:p>
        </p:txBody>
      </p:sp>
    </p:spTree>
  </p:cSld>
  <p:clrMap bg1="dk2" tx1="lt1" bg2="dk1" tx2="lt2" accent1="accent1" accent2="accent2" accent3="accent3" accent4="accent4" accent5="accent5" accent6="accent6" hlink="hlink" folHlink="folHlink"/>
  <p:sldLayoutIdLst>
    <p:sldLayoutId id="2147483807"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22" r:id="rId13"/>
    <p:sldLayoutId id="2147483823" r:id="rId14"/>
    <p:sldLayoutId id="2147483824" r:id="rId15"/>
  </p:sldLayoutIdLst>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111"/>
                                        </p:tgtEl>
                                        <p:attrNameLst>
                                          <p:attrName>style.visibility</p:attrName>
                                        </p:attrNameLst>
                                      </p:cBhvr>
                                      <p:to>
                                        <p:strVal val="visible"/>
                                      </p:to>
                                    </p:set>
                                    <p:animEffect transition="in" filter="fade">
                                      <p:cBhvr>
                                        <p:cTn id="7" dur="2000"/>
                                        <p:tgtEl>
                                          <p:spTgt spid="47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1" grpId="0"/>
    </p:bldLst>
  </p:timing>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pitchFamily="1" charset="0"/>
        </a:defRPr>
      </a:lvl2pPr>
      <a:lvl3pPr algn="r" rtl="0" eaLnBrk="0" fontAlgn="base" hangingPunct="0">
        <a:spcBef>
          <a:spcPct val="0"/>
        </a:spcBef>
        <a:spcAft>
          <a:spcPct val="0"/>
        </a:spcAft>
        <a:defRPr sz="4400" i="1">
          <a:solidFill>
            <a:schemeClr val="tx2"/>
          </a:solidFill>
          <a:latin typeface="Times New Roman" pitchFamily="1" charset="0"/>
        </a:defRPr>
      </a:lvl3pPr>
      <a:lvl4pPr algn="r" rtl="0" eaLnBrk="0" fontAlgn="base" hangingPunct="0">
        <a:spcBef>
          <a:spcPct val="0"/>
        </a:spcBef>
        <a:spcAft>
          <a:spcPct val="0"/>
        </a:spcAft>
        <a:defRPr sz="4400" i="1">
          <a:solidFill>
            <a:schemeClr val="tx2"/>
          </a:solidFill>
          <a:latin typeface="Times New Roman" pitchFamily="1" charset="0"/>
        </a:defRPr>
      </a:lvl4pPr>
      <a:lvl5pPr algn="r" rtl="0" eaLnBrk="0" fontAlgn="base" hangingPunct="0">
        <a:spcBef>
          <a:spcPct val="0"/>
        </a:spcBef>
        <a:spcAft>
          <a:spcPct val="0"/>
        </a:spcAft>
        <a:defRPr sz="4400" i="1">
          <a:solidFill>
            <a:schemeClr val="tx2"/>
          </a:solidFill>
          <a:latin typeface="Times New Roman" pitchFamily="1" charset="0"/>
        </a:defRPr>
      </a:lvl5pPr>
      <a:lvl6pPr marL="457200" algn="r" rtl="0" fontAlgn="base">
        <a:spcBef>
          <a:spcPct val="0"/>
        </a:spcBef>
        <a:spcAft>
          <a:spcPct val="0"/>
        </a:spcAft>
        <a:defRPr sz="4400" i="1">
          <a:solidFill>
            <a:schemeClr val="tx2"/>
          </a:solidFill>
          <a:latin typeface="Times New Roman" pitchFamily="1" charset="0"/>
        </a:defRPr>
      </a:lvl6pPr>
      <a:lvl7pPr marL="914400" algn="r" rtl="0" fontAlgn="base">
        <a:spcBef>
          <a:spcPct val="0"/>
        </a:spcBef>
        <a:spcAft>
          <a:spcPct val="0"/>
        </a:spcAft>
        <a:defRPr sz="4400" i="1">
          <a:solidFill>
            <a:schemeClr val="tx2"/>
          </a:solidFill>
          <a:latin typeface="Times New Roman" pitchFamily="1" charset="0"/>
        </a:defRPr>
      </a:lvl7pPr>
      <a:lvl8pPr marL="1371600" algn="r" rtl="0" fontAlgn="base">
        <a:spcBef>
          <a:spcPct val="0"/>
        </a:spcBef>
        <a:spcAft>
          <a:spcPct val="0"/>
        </a:spcAft>
        <a:defRPr sz="4400" i="1">
          <a:solidFill>
            <a:schemeClr val="tx2"/>
          </a:solidFill>
          <a:latin typeface="Times New Roman" pitchFamily="1" charset="0"/>
        </a:defRPr>
      </a:lvl8pPr>
      <a:lvl9pPr marL="1828800" algn="r" rtl="0" fontAlgn="base">
        <a:spcBef>
          <a:spcPct val="0"/>
        </a:spcBef>
        <a:spcAft>
          <a:spcPct val="0"/>
        </a:spcAft>
        <a:defRPr sz="4400" i="1">
          <a:solidFill>
            <a:schemeClr val="tx2"/>
          </a:solidFill>
          <a:latin typeface="Times New Roman" pitchFamily="1"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98659"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9866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a:defRPr sz="1400">
                <a:effectLst>
                  <a:outerShdw blurRad="38100" dist="38100" dir="2700000" algn="tl">
                    <a:srgbClr val="000000"/>
                  </a:outerShdw>
                </a:effectLst>
                <a:latin typeface="Arial" panose="020B0604020202020204" pitchFamily="34" charset="0"/>
              </a:defRPr>
            </a:lvl1pPr>
          </a:lstStyle>
          <a:p>
            <a:pPr eaLnBrk="1" hangingPunct="1"/>
            <a:endParaRPr lang="en-US" altLang="en-US" smtClean="0">
              <a:solidFill>
                <a:srgbClr val="FFFFFF"/>
              </a:solidFill>
            </a:endParaRPr>
          </a:p>
        </p:txBody>
      </p:sp>
      <p:sp>
        <p:nvSpPr>
          <p:cNvPr id="19866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rtl="0">
              <a:defRPr sz="1400">
                <a:effectLst>
                  <a:outerShdw blurRad="38100" dist="38100" dir="2700000" algn="tl">
                    <a:srgbClr val="000000"/>
                  </a:outerShdw>
                </a:effectLst>
                <a:latin typeface="Arial" panose="020B0604020202020204" pitchFamily="34" charset="0"/>
              </a:defRPr>
            </a:lvl1pPr>
          </a:lstStyle>
          <a:p>
            <a:pPr eaLnBrk="1" hangingPunct="1"/>
            <a:endParaRPr lang="en-US" altLang="en-US" smtClean="0">
              <a:solidFill>
                <a:srgbClr val="FFFFFF"/>
              </a:solidFill>
            </a:endParaRPr>
          </a:p>
        </p:txBody>
      </p:sp>
      <p:sp>
        <p:nvSpPr>
          <p:cNvPr id="19866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rtl="0">
              <a:defRPr sz="1400">
                <a:effectLst>
                  <a:outerShdw blurRad="38100" dist="38100" dir="2700000" algn="tl">
                    <a:srgbClr val="000000"/>
                  </a:outerShdw>
                </a:effectLst>
                <a:latin typeface="Arial" panose="020B0604020202020204" pitchFamily="34" charset="0"/>
              </a:defRPr>
            </a:lvl1pPr>
          </a:lstStyle>
          <a:p>
            <a:pPr algn="r" eaLnBrk="1" hangingPunct="1"/>
            <a:fld id="{F2184807-9D42-4F15-A148-81C53D6F0D45}" type="slidenum">
              <a:rPr lang="ar-EG" altLang="en-US" smtClean="0">
                <a:solidFill>
                  <a:srgbClr val="FFFFFF"/>
                </a:solidFill>
              </a:rPr>
              <a:pPr algn="r" eaLnBrk="1" hangingPunct="1"/>
              <a:t>‹#›</a:t>
            </a:fld>
            <a:endParaRPr lang="en-US" altLang="en-US" smtClean="0">
              <a:solidFill>
                <a:srgbClr val="FFFFFF"/>
              </a:solidFill>
            </a:endParaRPr>
          </a:p>
        </p:txBody>
      </p:sp>
    </p:spTree>
    <p:extLst>
      <p:ext uri="{BB962C8B-B14F-4D97-AF65-F5344CB8AC3E}">
        <p14:creationId xmlns:p14="http://schemas.microsoft.com/office/powerpoint/2010/main" val="1442385055"/>
      </p:ext>
    </p:extLst>
  </p:cSld>
  <p:clrMap bg1="dk2" tx1="lt1" bg2="dk1"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1" r:id="rId12"/>
  </p:sldLayoutIdLst>
  <p:txStyles>
    <p:titleStyle>
      <a:lvl1pPr algn="ctr" rtl="1"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r" rtl="1"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r" rtl="1"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r" rtl="1"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r" rtl="1"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r" rtl="1"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1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 Id="rId5" Type="http://schemas.openxmlformats.org/officeDocument/2006/relationships/image" Target="../media/image32.jpeg"/><Relationship Id="rId4" Type="http://schemas.openxmlformats.org/officeDocument/2006/relationships/image" Target="../media/image31.jpeg"/></Relationships>
</file>

<file path=ppt/slides/_rels/slide1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1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1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1.jpeg"/><Relationship Id="rId1" Type="http://schemas.openxmlformats.org/officeDocument/2006/relationships/slideLayout" Target="../slideLayouts/slideLayout15.xml"/><Relationship Id="rId4" Type="http://schemas.openxmlformats.org/officeDocument/2006/relationships/image" Target="../media/image42.jpeg"/></Relationships>
</file>

<file path=ppt/slides/_rels/slide1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oleObject" Target="../embeddings/Microsoft_Word_97_-_2003_Document1.doc"/><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45.emf"/></Relationships>
</file>

<file path=ppt/slides/_rels/slide1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hyperlink" Target="https://en.wikipedia.org/wiki/Calcium" TargetMode="External"/><Relationship Id="rId2" Type="http://schemas.openxmlformats.org/officeDocument/2006/relationships/hyperlink" Target="https://en.wikipedia.org/wiki/Silicate_minerals" TargetMode="External"/><Relationship Id="rId1" Type="http://schemas.openxmlformats.org/officeDocument/2006/relationships/slideLayout" Target="../slideLayouts/slideLayout7.xml"/><Relationship Id="rId6" Type="http://schemas.openxmlformats.org/officeDocument/2006/relationships/hyperlink" Target="https://en.wikipedia.org/wiki/Crystal" TargetMode="External"/><Relationship Id="rId5" Type="http://schemas.openxmlformats.org/officeDocument/2006/relationships/hyperlink" Target="https://en.wikipedia.org/wiki/Orthorhombic" TargetMode="External"/><Relationship Id="rId4" Type="http://schemas.openxmlformats.org/officeDocument/2006/relationships/hyperlink" Target="https://en.wikipedia.org/wiki/Aluminium" TargetMode="External"/></Relationships>
</file>

<file path=ppt/slides/_rels/slide165.xml.rels><?xml version="1.0" encoding="UTF-8" standalone="yes"?>
<Relationships xmlns="http://schemas.openxmlformats.org/package/2006/relationships"><Relationship Id="rId8" Type="http://schemas.openxmlformats.org/officeDocument/2006/relationships/hyperlink" Target="https://en.wikipedia.org/wiki/Monoclinic" TargetMode="External"/><Relationship Id="rId13" Type="http://schemas.openxmlformats.org/officeDocument/2006/relationships/hyperlink" Target="https://en.wikipedia.org/wiki/Metamorphism" TargetMode="External"/><Relationship Id="rId18" Type="http://schemas.openxmlformats.org/officeDocument/2006/relationships/hyperlink" Target="https://en.wikipedia.org/wiki/Quartz" TargetMode="External"/><Relationship Id="rId3" Type="http://schemas.openxmlformats.org/officeDocument/2006/relationships/hyperlink" Target="https://en.wikipedia.org/wiki/Pumpellyite#cite_note-1" TargetMode="External"/><Relationship Id="rId7" Type="http://schemas.openxmlformats.org/officeDocument/2006/relationships/hyperlink" Target="https://en.wikipedia.org/wiki/Pumpellyite#cite_note-5" TargetMode="External"/><Relationship Id="rId12" Type="http://schemas.openxmlformats.org/officeDocument/2006/relationships/hyperlink" Target="https://en.wikipedia.org/wiki/Gabbro" TargetMode="External"/><Relationship Id="rId17" Type="http://schemas.openxmlformats.org/officeDocument/2006/relationships/hyperlink" Target="https://en.wikipedia.org/wiki/Epidote" TargetMode="External"/><Relationship Id="rId2" Type="http://schemas.openxmlformats.org/officeDocument/2006/relationships/hyperlink" Target="https://en.wikipedia.org/wiki/Silicate_minerals" TargetMode="External"/><Relationship Id="rId16" Type="http://schemas.openxmlformats.org/officeDocument/2006/relationships/hyperlink" Target="https://en.wikipedia.org/wiki/Chlorite_group" TargetMode="External"/><Relationship Id="rId20" Type="http://schemas.openxmlformats.org/officeDocument/2006/relationships/hyperlink" Target="https://en.wikipedia.org/wiki/Prehnite" TargetMode="External"/><Relationship Id="rId1" Type="http://schemas.openxmlformats.org/officeDocument/2006/relationships/slideLayout" Target="../slideLayouts/slideLayout7.xml"/><Relationship Id="rId6" Type="http://schemas.openxmlformats.org/officeDocument/2006/relationships/hyperlink" Target="https://en.wikipedia.org/wiki/Pumpellyite#cite_note-4" TargetMode="External"/><Relationship Id="rId11" Type="http://schemas.openxmlformats.org/officeDocument/2006/relationships/hyperlink" Target="https://en.wikipedia.org/wiki/Basalt" TargetMode="External"/><Relationship Id="rId5" Type="http://schemas.openxmlformats.org/officeDocument/2006/relationships/hyperlink" Target="https://en.wikipedia.org/wiki/Pumpellyite#cite_note-3" TargetMode="External"/><Relationship Id="rId15" Type="http://schemas.openxmlformats.org/officeDocument/2006/relationships/hyperlink" Target="https://en.wikipedia.org/wiki/Prehnite-pumpellyite_facies" TargetMode="External"/><Relationship Id="rId10" Type="http://schemas.openxmlformats.org/officeDocument/2006/relationships/hyperlink" Target="https://en.wikipedia.org/wiki/Amygdule" TargetMode="External"/><Relationship Id="rId19" Type="http://schemas.openxmlformats.org/officeDocument/2006/relationships/hyperlink" Target="https://en.wikipedia.org/wiki/Calcite" TargetMode="External"/><Relationship Id="rId4" Type="http://schemas.openxmlformats.org/officeDocument/2006/relationships/hyperlink" Target="https://en.wikipedia.org/wiki/Pumpellyite#cite_note-2" TargetMode="External"/><Relationship Id="rId9" Type="http://schemas.openxmlformats.org/officeDocument/2006/relationships/hyperlink" Target="https://en.wikipedia.org/wiki/Crystal_system" TargetMode="External"/><Relationship Id="rId14" Type="http://schemas.openxmlformats.org/officeDocument/2006/relationships/hyperlink" Target="https://en.wikipedia.org/wiki/Terrane" TargetMode="Externa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56.emf"/><Relationship Id="rId4" Type="http://schemas.openxmlformats.org/officeDocument/2006/relationships/oleObject" Target="../embeddings/oleObject1.bin"/></Relationships>
</file>

<file path=ppt/slides/_rels/slide17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7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70.jpg"/><Relationship Id="rId3" Type="http://schemas.openxmlformats.org/officeDocument/2006/relationships/image" Target="../media/image65.png"/><Relationship Id="rId7" Type="http://schemas.openxmlformats.org/officeDocument/2006/relationships/image" Target="../media/image67.jpg"/><Relationship Id="rId12"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9.jpg"/><Relationship Id="rId5" Type="http://schemas.openxmlformats.org/officeDocument/2006/relationships/image" Target="../media/image66.jpg"/><Relationship Id="rId10" Type="http://schemas.openxmlformats.org/officeDocument/2006/relationships/image" Target="../media/image62.png"/><Relationship Id="rId4" Type="http://schemas.openxmlformats.org/officeDocument/2006/relationships/image" Target="../media/image59.png"/><Relationship Id="rId9" Type="http://schemas.openxmlformats.org/officeDocument/2006/relationships/image" Target="../media/image68.jpg"/></Relationships>
</file>

<file path=ppt/slides/_rels/slide17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76.jpg"/><Relationship Id="rId3" Type="http://schemas.openxmlformats.org/officeDocument/2006/relationships/image" Target="../media/image71.jpg"/><Relationship Id="rId7" Type="http://schemas.openxmlformats.org/officeDocument/2006/relationships/image" Target="../media/image73.jpg"/><Relationship Id="rId12"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75.jpg"/><Relationship Id="rId5" Type="http://schemas.openxmlformats.org/officeDocument/2006/relationships/image" Target="../media/image72.jpg"/><Relationship Id="rId10" Type="http://schemas.openxmlformats.org/officeDocument/2006/relationships/image" Target="../media/image62.png"/><Relationship Id="rId4" Type="http://schemas.openxmlformats.org/officeDocument/2006/relationships/image" Target="../media/image59.png"/><Relationship Id="rId9" Type="http://schemas.openxmlformats.org/officeDocument/2006/relationships/image" Target="../media/image74.jp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3.png"/><Relationship Id="rId3" Type="http://schemas.openxmlformats.org/officeDocument/2006/relationships/image" Target="../media/image82.png"/><Relationship Id="rId7" Type="http://schemas.openxmlformats.org/officeDocument/2006/relationships/image" Target="../media/image84.png"/><Relationship Id="rId12" Type="http://schemas.openxmlformats.org/officeDocument/2006/relationships/image" Target="../media/image87.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83.png"/><Relationship Id="rId10" Type="http://schemas.openxmlformats.org/officeDocument/2006/relationships/image" Target="../media/image86.png"/><Relationship Id="rId4" Type="http://schemas.openxmlformats.org/officeDocument/2006/relationships/image" Target="../media/image59.png"/><Relationship Id="rId9" Type="http://schemas.openxmlformats.org/officeDocument/2006/relationships/image" Target="../media/image85.png"/><Relationship Id="rId14" Type="http://schemas.openxmlformats.org/officeDocument/2006/relationships/image" Target="../media/image88.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89.jpg"/><Relationship Id="rId7" Type="http://schemas.openxmlformats.org/officeDocument/2006/relationships/image" Target="../media/image91.jpg"/><Relationship Id="rId12"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93.jpg"/><Relationship Id="rId5" Type="http://schemas.openxmlformats.org/officeDocument/2006/relationships/image" Target="../media/image90.jpg"/><Relationship Id="rId10" Type="http://schemas.openxmlformats.org/officeDocument/2006/relationships/image" Target="../media/image62.png"/><Relationship Id="rId4" Type="http://schemas.openxmlformats.org/officeDocument/2006/relationships/image" Target="../media/image59.png"/><Relationship Id="rId9" Type="http://schemas.openxmlformats.org/officeDocument/2006/relationships/image" Target="../media/image92.jpg"/></Relationships>
</file>

<file path=ppt/slides/_rels/slide201.xml.rels><?xml version="1.0" encoding="UTF-8" standalone="yes"?>
<Relationships xmlns="http://schemas.openxmlformats.org/package/2006/relationships"><Relationship Id="rId8" Type="http://schemas.openxmlformats.org/officeDocument/2006/relationships/image" Target="../media/image95.jpg"/><Relationship Id="rId3" Type="http://schemas.openxmlformats.org/officeDocument/2006/relationships/image" Target="../media/image59.png"/><Relationship Id="rId7" Type="http://schemas.openxmlformats.org/officeDocument/2006/relationships/image" Target="../media/image94.jp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98.jpg"/><Relationship Id="rId5" Type="http://schemas.openxmlformats.org/officeDocument/2006/relationships/image" Target="../media/image61.png"/><Relationship Id="rId10" Type="http://schemas.openxmlformats.org/officeDocument/2006/relationships/image" Target="../media/image97.jpg"/><Relationship Id="rId4" Type="http://schemas.openxmlformats.org/officeDocument/2006/relationships/image" Target="../media/image60.png"/><Relationship Id="rId9" Type="http://schemas.openxmlformats.org/officeDocument/2006/relationships/image" Target="../media/image96.jpg"/></Relationships>
</file>

<file path=ppt/slides/_rels/slide202.xml.rels><?xml version="1.0" encoding="UTF-8" standalone="yes"?>
<Relationships xmlns="http://schemas.openxmlformats.org/package/2006/relationships"><Relationship Id="rId8" Type="http://schemas.openxmlformats.org/officeDocument/2006/relationships/image" Target="../media/image100.jpg"/><Relationship Id="rId3" Type="http://schemas.openxmlformats.org/officeDocument/2006/relationships/image" Target="../media/image59.png"/><Relationship Id="rId7" Type="http://schemas.openxmlformats.org/officeDocument/2006/relationships/image" Target="../media/image99.jpg"/><Relationship Id="rId12" Type="http://schemas.openxmlformats.org/officeDocument/2006/relationships/image" Target="../media/image104.jp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103.jpg"/><Relationship Id="rId5" Type="http://schemas.openxmlformats.org/officeDocument/2006/relationships/image" Target="../media/image61.png"/><Relationship Id="rId10" Type="http://schemas.openxmlformats.org/officeDocument/2006/relationships/image" Target="../media/image102.jpg"/><Relationship Id="rId4" Type="http://schemas.openxmlformats.org/officeDocument/2006/relationships/image" Target="../media/image60.png"/><Relationship Id="rId9" Type="http://schemas.openxmlformats.org/officeDocument/2006/relationships/image" Target="../media/image101.jpg"/></Relationships>
</file>

<file path=ppt/slides/_rels/slide20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04.xml.rels><?xml version="1.0" encoding="UTF-8" standalone="yes"?>
<Relationships xmlns="http://schemas.openxmlformats.org/package/2006/relationships"><Relationship Id="rId8" Type="http://schemas.openxmlformats.org/officeDocument/2006/relationships/image" Target="../media/image105.jpg"/><Relationship Id="rId13" Type="http://schemas.openxmlformats.org/officeDocument/2006/relationships/image" Target="../media/image110.jp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109.jp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108.jpg"/><Relationship Id="rId5" Type="http://schemas.openxmlformats.org/officeDocument/2006/relationships/image" Target="../media/image61.png"/><Relationship Id="rId10" Type="http://schemas.openxmlformats.org/officeDocument/2006/relationships/image" Target="../media/image107.jpg"/><Relationship Id="rId4" Type="http://schemas.openxmlformats.org/officeDocument/2006/relationships/image" Target="../media/image60.png"/><Relationship Id="rId9" Type="http://schemas.openxmlformats.org/officeDocument/2006/relationships/image" Target="../media/image106.jpg"/></Relationships>
</file>

<file path=ppt/slides/_rels/slide20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06.xml.rels><?xml version="1.0" encoding="UTF-8" standalone="yes"?>
<Relationships xmlns="http://schemas.openxmlformats.org/package/2006/relationships"><Relationship Id="rId8" Type="http://schemas.openxmlformats.org/officeDocument/2006/relationships/image" Target="../media/image115.jpg"/><Relationship Id="rId3" Type="http://schemas.openxmlformats.org/officeDocument/2006/relationships/image" Target="../media/image59.png"/><Relationship Id="rId7" Type="http://schemas.openxmlformats.org/officeDocument/2006/relationships/image" Target="../media/image61.png"/><Relationship Id="rId12" Type="http://schemas.openxmlformats.org/officeDocument/2006/relationships/image" Target="../media/image117.jpg"/><Relationship Id="rId2" Type="http://schemas.openxmlformats.org/officeDocument/2006/relationships/image" Target="../media/image112.jpg"/><Relationship Id="rId1" Type="http://schemas.openxmlformats.org/officeDocument/2006/relationships/slideLayout" Target="../slideLayouts/slideLayout6.xml"/><Relationship Id="rId6" Type="http://schemas.openxmlformats.org/officeDocument/2006/relationships/image" Target="../media/image114.jpg"/><Relationship Id="rId11" Type="http://schemas.openxmlformats.org/officeDocument/2006/relationships/image" Target="../media/image63.png"/><Relationship Id="rId5" Type="http://schemas.openxmlformats.org/officeDocument/2006/relationships/image" Target="../media/image60.png"/><Relationship Id="rId10" Type="http://schemas.openxmlformats.org/officeDocument/2006/relationships/image" Target="../media/image116.jpg"/><Relationship Id="rId4" Type="http://schemas.openxmlformats.org/officeDocument/2006/relationships/image" Target="../media/image113.jpg"/><Relationship Id="rId9" Type="http://schemas.openxmlformats.org/officeDocument/2006/relationships/image" Target="../media/image62.png"/></Relationships>
</file>

<file path=ppt/slides/_rels/slide20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19.jpg"/><Relationship Id="rId7" Type="http://schemas.openxmlformats.org/officeDocument/2006/relationships/image" Target="../media/image121.jp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120.jpg"/><Relationship Id="rId10" Type="http://schemas.openxmlformats.org/officeDocument/2006/relationships/image" Target="../media/image63.png"/><Relationship Id="rId4" Type="http://schemas.openxmlformats.org/officeDocument/2006/relationships/image" Target="../media/image60.png"/><Relationship Id="rId9" Type="http://schemas.openxmlformats.org/officeDocument/2006/relationships/image" Target="../media/image122.jpg"/></Relationships>
</file>

<file path=ppt/slides/_rels/slide208.xml.rels><?xml version="1.0" encoding="UTF-8" standalone="yes"?>
<Relationships xmlns="http://schemas.openxmlformats.org/package/2006/relationships"><Relationship Id="rId8" Type="http://schemas.openxmlformats.org/officeDocument/2006/relationships/image" Target="../media/image124.jpg"/><Relationship Id="rId3" Type="http://schemas.openxmlformats.org/officeDocument/2006/relationships/image" Target="../media/image60.png"/><Relationship Id="rId7" Type="http://schemas.openxmlformats.org/officeDocument/2006/relationships/image" Target="../media/image123.jp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127.jpg"/><Relationship Id="rId5" Type="http://schemas.openxmlformats.org/officeDocument/2006/relationships/image" Target="../media/image62.png"/><Relationship Id="rId10" Type="http://schemas.openxmlformats.org/officeDocument/2006/relationships/image" Target="../media/image126.jpg"/><Relationship Id="rId4" Type="http://schemas.openxmlformats.org/officeDocument/2006/relationships/image" Target="../media/image61.png"/><Relationship Id="rId9" Type="http://schemas.openxmlformats.org/officeDocument/2006/relationships/image" Target="../media/image125.jpg"/></Relationships>
</file>

<file path=ppt/slides/_rels/slide209.xml.rels><?xml version="1.0" encoding="UTF-8" standalone="yes"?>
<Relationships xmlns="http://schemas.openxmlformats.org/package/2006/relationships"><Relationship Id="rId8" Type="http://schemas.openxmlformats.org/officeDocument/2006/relationships/image" Target="../media/image128.jp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132.jp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131.jpg"/><Relationship Id="rId5" Type="http://schemas.openxmlformats.org/officeDocument/2006/relationships/image" Target="../media/image61.png"/><Relationship Id="rId10" Type="http://schemas.openxmlformats.org/officeDocument/2006/relationships/image" Target="../media/image130.jpg"/><Relationship Id="rId4" Type="http://schemas.openxmlformats.org/officeDocument/2006/relationships/image" Target="../media/image60.png"/><Relationship Id="rId9" Type="http://schemas.openxmlformats.org/officeDocument/2006/relationships/image" Target="../media/image12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9.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19.xml"/></Relationships>
</file>

<file path=ppt/slides/_rels/slide21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19.xml"/></Relationships>
</file>

<file path=ppt/slides/_rels/slide21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19.xml"/></Relationships>
</file>

<file path=ppt/slides/_rels/slide21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19.xml"/><Relationship Id="rId4" Type="http://schemas.openxmlformats.org/officeDocument/2006/relationships/image" Target="../media/image14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7.xml"/></Relationships>
</file>

<file path=ppt/slides/_rels/slide23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7.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7.xml"/></Relationships>
</file>

<file path=ppt/slides/_rels/slide24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27.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7.xml"/></Relationships>
</file>

<file path=ppt/slides/_rels/slide251.xml.rels><?xml version="1.0" encoding="UTF-8" standalone="yes"?>
<Relationships xmlns="http://schemas.openxmlformats.org/package/2006/relationships"><Relationship Id="rId3" Type="http://schemas.openxmlformats.org/officeDocument/2006/relationships/image" Target="http://larapinta.geology.adelaide.edu.au/mhand/Teaching/Metamorphic2/lecture6/proghptseries.gif" TargetMode="External"/><Relationship Id="rId2" Type="http://schemas.openxmlformats.org/officeDocument/2006/relationships/image" Target="../media/image157.png"/><Relationship Id="rId1" Type="http://schemas.openxmlformats.org/officeDocument/2006/relationships/slideLayout" Target="../slideLayouts/slideLayout27.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hyperlink" Target="https://en.wikipedia.org/wiki/Margarite" TargetMode="External"/><Relationship Id="rId3" Type="http://schemas.openxmlformats.org/officeDocument/2006/relationships/hyperlink" Target="https://en.wikipedia.org/wiki/Andalusite" TargetMode="External"/><Relationship Id="rId7" Type="http://schemas.openxmlformats.org/officeDocument/2006/relationships/hyperlink" Target="https://en.wikipedia.org/wiki/Paragonite" TargetMode="External"/><Relationship Id="rId2" Type="http://schemas.openxmlformats.org/officeDocument/2006/relationships/hyperlink" Target="https://en.wikipedia.org/wiki/Mineral" TargetMode="External"/><Relationship Id="rId1" Type="http://schemas.openxmlformats.org/officeDocument/2006/relationships/slideLayout" Target="../slideLayouts/slideLayout2.xml"/><Relationship Id="rId6" Type="http://schemas.openxmlformats.org/officeDocument/2006/relationships/hyperlink" Target="https://en.wikipedia.org/wiki/Muscovite" TargetMode="External"/><Relationship Id="rId5" Type="http://schemas.openxmlformats.org/officeDocument/2006/relationships/hyperlink" Target="https://en.wikipedia.org/wiki/Pseudomorph" TargetMode="External"/><Relationship Id="rId4" Type="http://schemas.openxmlformats.org/officeDocument/2006/relationships/hyperlink" Target="https://en.wikipedia.org/wiki/Graphite"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flexiblelearning.auckland.ac.nz/rocks_minerals/rocks/igneous.html" TargetMode="External"/><Relationship Id="rId2" Type="http://schemas.openxmlformats.org/officeDocument/2006/relationships/hyperlink" Target="http://flexiblelearning.auckland.ac.nz/rocks_minerals/rocks/mudstone.html" TargetMode="External"/><Relationship Id="rId1" Type="http://schemas.openxmlformats.org/officeDocument/2006/relationships/slideLayout" Target="../slideLayouts/slideLayout2.xml"/><Relationship Id="rId4" Type="http://schemas.openxmlformats.org/officeDocument/2006/relationships/hyperlink" Target="http://flexiblelearning.auckland.ac.nz/rocks_minerals/glossary.html#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s://en.wikipedia.org/wiki/Clast" TargetMode="External"/><Relationship Id="rId3" Type="http://schemas.openxmlformats.org/officeDocument/2006/relationships/hyperlink" Target="https://en.wikipedia.org/wiki/Tectonite" TargetMode="External"/><Relationship Id="rId7" Type="http://schemas.openxmlformats.org/officeDocument/2006/relationships/hyperlink" Target="https://en.wikipedia.org/wiki/Fault_breccia" TargetMode="External"/><Relationship Id="rId2" Type="http://schemas.openxmlformats.org/officeDocument/2006/relationships/hyperlink" Target="https://en.wikipedia.org/wiki/Consolidation_(soil)" TargetMode="External"/><Relationship Id="rId1" Type="http://schemas.openxmlformats.org/officeDocument/2006/relationships/slideLayout" Target="../slideLayouts/slideLayout7.xml"/><Relationship Id="rId6" Type="http://schemas.openxmlformats.org/officeDocument/2006/relationships/hyperlink" Target="https://en.wikipedia.org/wiki/Cementation_(geology)" TargetMode="External"/><Relationship Id="rId5" Type="http://schemas.openxmlformats.org/officeDocument/2006/relationships/hyperlink" Target="https://en.wikipedia.org/wiki/Cohesion_(geology)" TargetMode="External"/><Relationship Id="rId10" Type="http://schemas.openxmlformats.org/officeDocument/2006/relationships/hyperlink" Target="https://en.wikipedia.org/wiki/Fault_(geology)" TargetMode="External"/><Relationship Id="rId4" Type="http://schemas.openxmlformats.org/officeDocument/2006/relationships/hyperlink" Target="https://en.wikipedia.org/wiki/Rock_(geology)" TargetMode="External"/><Relationship Id="rId9" Type="http://schemas.openxmlformats.org/officeDocument/2006/relationships/hyperlink" Target="https://en.wikipedia.org/wiki/Brittle_deformation"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1500">
              <a:srgbClr val="807061"/>
            </a:gs>
            <a:gs pos="83000">
              <a:srgbClr val="000000"/>
            </a:gs>
            <a:gs pos="88000">
              <a:schemeClr val="tx1"/>
            </a:gs>
          </a:gsLst>
          <a:lin ang="4800000" scaled="0"/>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23528" y="3717032"/>
            <a:ext cx="8064896" cy="1500187"/>
          </a:xfrm>
        </p:spPr>
        <p:txBody>
          <a:bodyPr/>
          <a:lstStyle/>
          <a:p>
            <a:pPr algn="ctr" eaLnBrk="1" hangingPunct="1"/>
            <a:r>
              <a:rPr lang="en-GB" altLang="en-US" sz="4800" b="1" dirty="0" smtClean="0"/>
              <a:t>Metamorphism</a:t>
            </a:r>
            <a:br>
              <a:rPr lang="en-GB" altLang="en-US" sz="4800" b="1" dirty="0" smtClean="0"/>
            </a:br>
            <a:r>
              <a:rPr lang="en-GB" altLang="en-US" sz="4800" b="1" dirty="0"/>
              <a:t/>
            </a:r>
            <a:br>
              <a:rPr lang="en-GB" altLang="en-US" sz="4800" b="1" dirty="0"/>
            </a:br>
            <a:r>
              <a:rPr lang="en-GB" altLang="en-US" sz="4800" b="1" dirty="0" smtClean="0"/>
              <a:t> 3</a:t>
            </a:r>
            <a:r>
              <a:rPr lang="en-GB" altLang="en-US" sz="4800" b="1" baseline="30000" dirty="0" smtClean="0"/>
              <a:t>rd</a:t>
            </a:r>
            <a:r>
              <a:rPr lang="en-GB" altLang="en-US" sz="4800" b="1" dirty="0" smtClean="0"/>
              <a:t> </a:t>
            </a:r>
            <a:r>
              <a:rPr lang="en-GB" altLang="en-US" sz="4800" b="1" smtClean="0"/>
              <a:t>level geology</a:t>
            </a:r>
            <a:r>
              <a:rPr lang="en-GB" altLang="en-US" sz="4800" b="1" dirty="0" smtClean="0"/>
              <a:t/>
            </a:r>
            <a:br>
              <a:rPr lang="en-GB" altLang="en-US" sz="4800" b="1" dirty="0" smtClean="0"/>
            </a:br>
            <a:r>
              <a:rPr lang="en-GB" altLang="en-US" sz="4800" b="1" dirty="0" smtClean="0"/>
              <a:t/>
            </a:r>
            <a:br>
              <a:rPr lang="en-GB" altLang="en-US" sz="4800" b="1" dirty="0" smtClean="0"/>
            </a:br>
            <a:r>
              <a:rPr lang="en-GB" altLang="en-US" sz="4800" b="1" dirty="0" err="1" smtClean="0"/>
              <a:t>Dr.</a:t>
            </a:r>
            <a:r>
              <a:rPr lang="en-GB" altLang="en-US" sz="4800" b="1" dirty="0" smtClean="0"/>
              <a:t> Moustafa M. </a:t>
            </a:r>
            <a:r>
              <a:rPr lang="en-GB" altLang="en-US" sz="4800" b="1" dirty="0" err="1" smtClean="0"/>
              <a:t>Mogahed</a:t>
            </a:r>
            <a:endParaRPr lang="en-GB" altLang="en-US" sz="4800" b="1" dirty="0" smtClean="0"/>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836712"/>
            <a:ext cx="8496944" cy="3349956"/>
          </a:xfrm>
          <a:prstGeom prst="rect">
            <a:avLst/>
          </a:prstGeom>
        </p:spPr>
        <p:txBody>
          <a:bodyPr wrap="square">
            <a:spAutoFit/>
          </a:bodyPr>
          <a:lstStyle/>
          <a:p>
            <a:pPr algn="just">
              <a:lnSpc>
                <a:spcPct val="150000"/>
              </a:lnSpc>
            </a:pPr>
            <a:r>
              <a:rPr lang="en-US" dirty="0">
                <a:solidFill>
                  <a:schemeClr val="tx1"/>
                </a:solidFill>
                <a:latin typeface="+mn-lt"/>
              </a:rPr>
              <a:t>In the large outcrop of metamorphic </a:t>
            </a:r>
            <a:r>
              <a:rPr lang="en-US" dirty="0" smtClean="0">
                <a:solidFill>
                  <a:schemeClr val="tx1"/>
                </a:solidFill>
                <a:latin typeface="+mn-lt"/>
              </a:rPr>
              <a:t>rocks, </a:t>
            </a:r>
            <a:r>
              <a:rPr lang="en-US" dirty="0">
                <a:solidFill>
                  <a:schemeClr val="tx1"/>
                </a:solidFill>
                <a:latin typeface="+mn-lt"/>
              </a:rPr>
              <a:t>the rocks’ platy appearance is a result of the process metamorphism. </a:t>
            </a:r>
            <a:r>
              <a:rPr lang="en-US" u="sng" dirty="0">
                <a:solidFill>
                  <a:schemeClr val="tx1"/>
                </a:solidFill>
                <a:latin typeface="+mn-lt"/>
              </a:rPr>
              <a:t>Metamorphism is the addition of heat and/or pressure to existing rocks, which causes them to change physically and/or chemically so that they become a new rock. Metamorphic rocks may change so much that they may not resemble the original rock.</a:t>
            </a:r>
          </a:p>
        </p:txBody>
      </p:sp>
    </p:spTree>
    <p:extLst>
      <p:ext uri="{BB962C8B-B14F-4D97-AF65-F5344CB8AC3E}">
        <p14:creationId xmlns:p14="http://schemas.microsoft.com/office/powerpoint/2010/main" val="1842369147"/>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88640"/>
            <a:ext cx="8640960" cy="5078313"/>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en-US" b="1" i="1" dirty="0" err="1">
                <a:solidFill>
                  <a:schemeClr val="tx1">
                    <a:lumMod val="50000"/>
                  </a:schemeClr>
                </a:solidFill>
              </a:rPr>
              <a:t>Calc</a:t>
            </a:r>
            <a:r>
              <a:rPr lang="en-US" b="1" i="1" dirty="0">
                <a:solidFill>
                  <a:schemeClr val="tx1">
                    <a:lumMod val="50000"/>
                  </a:schemeClr>
                </a:solidFill>
              </a:rPr>
              <a:t>-silicate rock (</a:t>
            </a:r>
            <a:r>
              <a:rPr lang="en-US" b="1" i="1" dirty="0" err="1">
                <a:solidFill>
                  <a:schemeClr val="tx1">
                    <a:lumMod val="50000"/>
                  </a:schemeClr>
                </a:solidFill>
              </a:rPr>
              <a:t>granofels</a:t>
            </a:r>
            <a:r>
              <a:rPr lang="en-US" b="1" i="1" dirty="0">
                <a:solidFill>
                  <a:schemeClr val="tx1">
                    <a:lumMod val="50000"/>
                  </a:schemeClr>
                </a:solidFill>
              </a:rPr>
              <a:t> or schist). </a:t>
            </a:r>
            <a:r>
              <a:rPr lang="en-US" dirty="0">
                <a:solidFill>
                  <a:schemeClr val="tx1">
                    <a:lumMod val="50000"/>
                  </a:schemeClr>
                </a:solidFill>
              </a:rPr>
              <a:t>A rock </a:t>
            </a:r>
            <a:r>
              <a:rPr lang="en-US" dirty="0" smtClean="0">
                <a:solidFill>
                  <a:schemeClr val="tx1">
                    <a:lumMod val="50000"/>
                  </a:schemeClr>
                </a:solidFill>
              </a:rPr>
              <a:t>composed of </a:t>
            </a:r>
            <a:r>
              <a:rPr lang="en-US" dirty="0">
                <a:solidFill>
                  <a:schemeClr val="tx1">
                    <a:lumMod val="50000"/>
                  </a:schemeClr>
                </a:solidFill>
              </a:rPr>
              <a:t>various Ca-Mg-Fe-Al silicate minerals, </a:t>
            </a:r>
            <a:r>
              <a:rPr lang="en-US" dirty="0" smtClean="0">
                <a:solidFill>
                  <a:schemeClr val="tx1">
                    <a:lumMod val="50000"/>
                  </a:schemeClr>
                </a:solidFill>
              </a:rPr>
              <a:t>such </a:t>
            </a:r>
            <a:r>
              <a:rPr lang="pt-BR" dirty="0" smtClean="0">
                <a:solidFill>
                  <a:schemeClr val="tx1">
                    <a:lumMod val="50000"/>
                  </a:schemeClr>
                </a:solidFill>
              </a:rPr>
              <a:t>as </a:t>
            </a:r>
            <a:r>
              <a:rPr lang="pt-BR" dirty="0">
                <a:solidFill>
                  <a:schemeClr val="tx1">
                    <a:lumMod val="50000"/>
                  </a:schemeClr>
                </a:solidFill>
              </a:rPr>
              <a:t>grossular, </a:t>
            </a:r>
            <a:r>
              <a:rPr lang="pt-BR" b="1" i="1" u="sng" dirty="0">
                <a:solidFill>
                  <a:schemeClr val="tx1">
                    <a:lumMod val="50000"/>
                  </a:schemeClr>
                </a:solidFill>
              </a:rPr>
              <a:t>epidote, tremolite, vesuvianite, </a:t>
            </a:r>
            <a:r>
              <a:rPr lang="pt-BR" dirty="0">
                <a:solidFill>
                  <a:schemeClr val="tx1">
                    <a:lumMod val="50000"/>
                  </a:schemeClr>
                </a:solidFill>
              </a:rPr>
              <a:t>etc. </a:t>
            </a:r>
            <a:r>
              <a:rPr lang="pt-BR" dirty="0" smtClean="0">
                <a:solidFill>
                  <a:schemeClr val="tx1">
                    <a:lumMod val="50000"/>
                  </a:schemeClr>
                </a:solidFill>
              </a:rPr>
              <a:t>The </a:t>
            </a:r>
            <a:r>
              <a:rPr lang="en-US" dirty="0" smtClean="0">
                <a:solidFill>
                  <a:schemeClr val="tx1">
                    <a:lumMod val="50000"/>
                  </a:schemeClr>
                </a:solidFill>
              </a:rPr>
              <a:t>protolith </a:t>
            </a:r>
            <a:r>
              <a:rPr lang="en-US" dirty="0">
                <a:solidFill>
                  <a:schemeClr val="tx1">
                    <a:lumMod val="50000"/>
                  </a:schemeClr>
                </a:solidFill>
              </a:rPr>
              <a:t>is typically </a:t>
            </a:r>
            <a:r>
              <a:rPr lang="en-US" b="1" i="1" u="sng" dirty="0">
                <a:solidFill>
                  <a:schemeClr val="tx1">
                    <a:lumMod val="50000"/>
                  </a:schemeClr>
                </a:solidFill>
              </a:rPr>
              <a:t>a limestone or </a:t>
            </a:r>
            <a:r>
              <a:rPr lang="en-US" b="1" i="1" u="sng" dirty="0" err="1">
                <a:solidFill>
                  <a:schemeClr val="tx1">
                    <a:lumMod val="50000"/>
                  </a:schemeClr>
                </a:solidFill>
              </a:rPr>
              <a:t>dolostone</a:t>
            </a:r>
            <a:r>
              <a:rPr lang="en-US" dirty="0">
                <a:solidFill>
                  <a:schemeClr val="tx1">
                    <a:lumMod val="50000"/>
                  </a:schemeClr>
                </a:solidFill>
              </a:rPr>
              <a:t> </a:t>
            </a:r>
            <a:r>
              <a:rPr lang="en-US" dirty="0" smtClean="0">
                <a:solidFill>
                  <a:schemeClr val="tx1">
                    <a:lumMod val="50000"/>
                  </a:schemeClr>
                </a:solidFill>
              </a:rPr>
              <a:t>with silica </a:t>
            </a:r>
            <a:r>
              <a:rPr lang="en-US" dirty="0">
                <a:solidFill>
                  <a:schemeClr val="tx1">
                    <a:lumMod val="50000"/>
                  </a:schemeClr>
                </a:solidFill>
              </a:rPr>
              <a:t>either originally present as clastic grains </a:t>
            </a:r>
            <a:r>
              <a:rPr lang="en-US" dirty="0" smtClean="0">
                <a:solidFill>
                  <a:schemeClr val="tx1">
                    <a:lumMod val="50000"/>
                  </a:schemeClr>
                </a:solidFill>
              </a:rPr>
              <a:t>or </a:t>
            </a:r>
            <a:r>
              <a:rPr lang="en-US" b="1" i="1" u="sng" dirty="0" smtClean="0">
                <a:solidFill>
                  <a:schemeClr val="tx1">
                    <a:lumMod val="50000"/>
                  </a:schemeClr>
                </a:solidFill>
              </a:rPr>
              <a:t>introduced </a:t>
            </a:r>
            <a:r>
              <a:rPr lang="en-US" b="1" i="1" u="sng" dirty="0">
                <a:solidFill>
                  <a:schemeClr val="tx1">
                    <a:lumMod val="50000"/>
                  </a:schemeClr>
                </a:solidFill>
              </a:rPr>
              <a:t>metasomatically</a:t>
            </a:r>
            <a:r>
              <a:rPr lang="en-US" dirty="0">
                <a:solidFill>
                  <a:schemeClr val="tx1">
                    <a:lumMod val="50000"/>
                  </a:schemeClr>
                </a:solidFill>
              </a:rPr>
              <a:t>.</a:t>
            </a:r>
          </a:p>
          <a:p>
            <a:pPr marL="342900" indent="-342900" algn="just">
              <a:lnSpc>
                <a:spcPct val="150000"/>
              </a:lnSpc>
              <a:buFont typeface="Arial" panose="020B0604020202020204" pitchFamily="34" charset="0"/>
              <a:buChar char="•"/>
            </a:pPr>
            <a:r>
              <a:rPr lang="en-US" b="1" i="1" dirty="0">
                <a:solidFill>
                  <a:schemeClr val="tx1">
                    <a:lumMod val="50000"/>
                  </a:schemeClr>
                </a:solidFill>
              </a:rPr>
              <a:t>Skarn. </a:t>
            </a:r>
            <a:r>
              <a:rPr lang="en-US" b="1" u="sng" dirty="0">
                <a:solidFill>
                  <a:schemeClr val="tx1">
                    <a:lumMod val="50000"/>
                  </a:schemeClr>
                </a:solidFill>
              </a:rPr>
              <a:t>A </a:t>
            </a:r>
            <a:r>
              <a:rPr lang="en-US" b="1" u="sng" dirty="0" err="1">
                <a:solidFill>
                  <a:schemeClr val="tx1">
                    <a:lumMod val="50000"/>
                  </a:schemeClr>
                </a:solidFill>
              </a:rPr>
              <a:t>calc</a:t>
            </a:r>
            <a:r>
              <a:rPr lang="en-US" b="1" u="sng" dirty="0">
                <a:solidFill>
                  <a:schemeClr val="tx1">
                    <a:lumMod val="50000"/>
                  </a:schemeClr>
                </a:solidFill>
              </a:rPr>
              <a:t>-silicate rock </a:t>
            </a:r>
            <a:r>
              <a:rPr lang="en-US" dirty="0" smtClean="0">
                <a:solidFill>
                  <a:schemeClr val="tx1">
                    <a:lumMod val="50000"/>
                  </a:schemeClr>
                </a:solidFill>
              </a:rPr>
              <a:t>formed </a:t>
            </a:r>
            <a:r>
              <a:rPr lang="en-US" dirty="0">
                <a:solidFill>
                  <a:schemeClr val="tx1">
                    <a:lumMod val="50000"/>
                  </a:schemeClr>
                </a:solidFill>
              </a:rPr>
              <a:t>by </a:t>
            </a:r>
            <a:r>
              <a:rPr lang="en-US" b="1" i="1" u="sng" dirty="0">
                <a:solidFill>
                  <a:schemeClr val="tx1">
                    <a:lumMod val="50000"/>
                  </a:schemeClr>
                </a:solidFill>
              </a:rPr>
              <a:t>contact metamorphism and silica </a:t>
            </a:r>
            <a:r>
              <a:rPr lang="en-US" b="1" i="1" u="sng" dirty="0" err="1" smtClean="0">
                <a:solidFill>
                  <a:schemeClr val="tx1">
                    <a:lumMod val="50000"/>
                  </a:schemeClr>
                </a:solidFill>
              </a:rPr>
              <a:t>metasomatism</a:t>
            </a:r>
            <a:r>
              <a:rPr lang="en-US" dirty="0" smtClean="0">
                <a:solidFill>
                  <a:schemeClr val="tx1">
                    <a:lumMod val="50000"/>
                  </a:schemeClr>
                </a:solidFill>
              </a:rPr>
              <a:t> from </a:t>
            </a:r>
            <a:r>
              <a:rPr lang="en-US" dirty="0">
                <a:solidFill>
                  <a:schemeClr val="tx1">
                    <a:lumMod val="50000"/>
                  </a:schemeClr>
                </a:solidFill>
              </a:rPr>
              <a:t>a pluton into an adjacent </a:t>
            </a:r>
            <a:r>
              <a:rPr lang="en-US" b="1" i="1" u="sng" dirty="0">
                <a:solidFill>
                  <a:schemeClr val="tx1">
                    <a:lumMod val="50000"/>
                  </a:schemeClr>
                </a:solidFill>
              </a:rPr>
              <a:t>carbonate rock.</a:t>
            </a:r>
          </a:p>
          <a:p>
            <a:pPr marL="342900" indent="-342900" algn="just">
              <a:lnSpc>
                <a:spcPct val="150000"/>
              </a:lnSpc>
              <a:buFont typeface="Arial" panose="020B0604020202020204" pitchFamily="34" charset="0"/>
              <a:buChar char="•"/>
            </a:pPr>
            <a:endParaRPr lang="en-US" dirty="0" smtClean="0">
              <a:solidFill>
                <a:schemeClr val="tx1">
                  <a:lumMod val="50000"/>
                </a:schemeClr>
              </a:solidFill>
            </a:endParaRPr>
          </a:p>
        </p:txBody>
      </p:sp>
    </p:spTree>
    <p:extLst>
      <p:ext uri="{BB962C8B-B14F-4D97-AF65-F5344CB8AC3E}">
        <p14:creationId xmlns:p14="http://schemas.microsoft.com/office/powerpoint/2010/main" val="565237660"/>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28179"/>
            <a:ext cx="8964488" cy="5078313"/>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en-US" b="1" i="1" dirty="0">
                <a:solidFill>
                  <a:schemeClr val="tx1">
                    <a:lumMod val="50000"/>
                  </a:schemeClr>
                </a:solidFill>
              </a:rPr>
              <a:t>Granulite. </a:t>
            </a:r>
            <a:r>
              <a:rPr lang="en-US" dirty="0">
                <a:solidFill>
                  <a:schemeClr val="tx1">
                    <a:lumMod val="50000"/>
                  </a:schemeClr>
                </a:solidFill>
              </a:rPr>
              <a:t>A high-grade rock of </a:t>
            </a:r>
            <a:r>
              <a:rPr lang="en-US" dirty="0" err="1">
                <a:solidFill>
                  <a:schemeClr val="tx1">
                    <a:lumMod val="50000"/>
                  </a:schemeClr>
                </a:solidFill>
              </a:rPr>
              <a:t>pelitic</a:t>
            </a:r>
            <a:r>
              <a:rPr lang="en-US" dirty="0">
                <a:solidFill>
                  <a:schemeClr val="tx1">
                    <a:lumMod val="50000"/>
                  </a:schemeClr>
                </a:solidFill>
              </a:rPr>
              <a:t>, mafic, or </a:t>
            </a:r>
            <a:r>
              <a:rPr lang="en-US" dirty="0" err="1">
                <a:solidFill>
                  <a:schemeClr val="tx1">
                    <a:lumMod val="50000"/>
                  </a:schemeClr>
                </a:solidFill>
              </a:rPr>
              <a:t>quartzo</a:t>
            </a:r>
            <a:r>
              <a:rPr lang="en-US" dirty="0">
                <a:solidFill>
                  <a:schemeClr val="tx1">
                    <a:lumMod val="50000"/>
                  </a:schemeClr>
                </a:solidFill>
              </a:rPr>
              <a:t>-feldspathic parentage that is predominantly composed of OH-free minerals. Muscovite is absent, and plagioclase and orthopyroxene are common.</a:t>
            </a:r>
          </a:p>
          <a:p>
            <a:pPr marL="342900" indent="-342900" algn="just">
              <a:lnSpc>
                <a:spcPct val="150000"/>
              </a:lnSpc>
              <a:buFont typeface="Arial" panose="020B0604020202020204" pitchFamily="34" charset="0"/>
              <a:buChar char="•"/>
            </a:pPr>
            <a:r>
              <a:rPr lang="en-US" b="1" i="1" dirty="0" err="1">
                <a:solidFill>
                  <a:schemeClr val="tx1">
                    <a:lumMod val="50000"/>
                  </a:schemeClr>
                </a:solidFill>
              </a:rPr>
              <a:t>Migmatite</a:t>
            </a:r>
            <a:r>
              <a:rPr lang="en-US" b="1" i="1" dirty="0">
                <a:solidFill>
                  <a:schemeClr val="tx1">
                    <a:lumMod val="50000"/>
                  </a:schemeClr>
                </a:solidFill>
              </a:rPr>
              <a:t>. </a:t>
            </a:r>
            <a:r>
              <a:rPr lang="en-US" dirty="0">
                <a:solidFill>
                  <a:schemeClr val="tx1">
                    <a:lumMod val="50000"/>
                  </a:schemeClr>
                </a:solidFill>
              </a:rPr>
              <a:t>A composite silicate rock that is heterogeneous on the scale, commonly having a dark gneissic matrix (melanosome) and lighter felsic portions (</a:t>
            </a:r>
            <a:r>
              <a:rPr lang="en-US" dirty="0" err="1">
                <a:solidFill>
                  <a:schemeClr val="tx1">
                    <a:lumMod val="50000"/>
                  </a:schemeClr>
                </a:solidFill>
              </a:rPr>
              <a:t>leucosome</a:t>
            </a:r>
            <a:r>
              <a:rPr lang="en-US" dirty="0">
                <a:solidFill>
                  <a:schemeClr val="tx1">
                    <a:lumMod val="50000"/>
                  </a:schemeClr>
                </a:solidFill>
              </a:rPr>
              <a:t>). </a:t>
            </a:r>
            <a:r>
              <a:rPr lang="en-US" dirty="0" err="1">
                <a:solidFill>
                  <a:schemeClr val="tx1">
                    <a:lumMod val="50000"/>
                  </a:schemeClr>
                </a:solidFill>
              </a:rPr>
              <a:t>Migmatites</a:t>
            </a:r>
            <a:r>
              <a:rPr lang="en-US" dirty="0">
                <a:solidFill>
                  <a:schemeClr val="tx1">
                    <a:lumMod val="50000"/>
                  </a:schemeClr>
                </a:solidFill>
              </a:rPr>
              <a:t> may appear layered, or the </a:t>
            </a:r>
            <a:r>
              <a:rPr lang="en-US" dirty="0" err="1">
                <a:solidFill>
                  <a:schemeClr val="tx1">
                    <a:lumMod val="50000"/>
                  </a:schemeClr>
                </a:solidFill>
              </a:rPr>
              <a:t>leucosomes</a:t>
            </a:r>
            <a:r>
              <a:rPr lang="en-US" dirty="0">
                <a:solidFill>
                  <a:schemeClr val="tx1">
                    <a:lumMod val="50000"/>
                  </a:schemeClr>
                </a:solidFill>
              </a:rPr>
              <a:t> may occur as pods or form a network of cross-cutting veins.</a:t>
            </a:r>
          </a:p>
        </p:txBody>
      </p:sp>
    </p:spTree>
    <p:extLst>
      <p:ext uri="{BB962C8B-B14F-4D97-AF65-F5344CB8AC3E}">
        <p14:creationId xmlns:p14="http://schemas.microsoft.com/office/powerpoint/2010/main" val="909337940"/>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43808" y="332656"/>
            <a:ext cx="3400290" cy="461665"/>
          </a:xfrm>
          <a:prstGeom prst="rect">
            <a:avLst/>
          </a:prstGeom>
        </p:spPr>
        <p:txBody>
          <a:bodyPr wrap="none">
            <a:spAutoFit/>
          </a:bodyPr>
          <a:lstStyle/>
          <a:p>
            <a:r>
              <a:rPr lang="en-US" b="1" dirty="0">
                <a:solidFill>
                  <a:schemeClr val="tx1">
                    <a:lumMod val="50000"/>
                  </a:schemeClr>
                </a:solidFill>
                <a:latin typeface="Frutiger-Black"/>
              </a:rPr>
              <a:t>HIGH-STRAIN ROCKS</a:t>
            </a:r>
            <a:endParaRPr lang="en-US" dirty="0">
              <a:solidFill>
                <a:schemeClr val="tx1">
                  <a:lumMod val="50000"/>
                </a:schemeClr>
              </a:solidFill>
            </a:endParaRPr>
          </a:p>
        </p:txBody>
      </p:sp>
      <p:pic>
        <p:nvPicPr>
          <p:cNvPr id="4" name="Picture 3"/>
          <p:cNvPicPr>
            <a:picLocks noChangeAspect="1"/>
          </p:cNvPicPr>
          <p:nvPr/>
        </p:nvPicPr>
        <p:blipFill>
          <a:blip r:embed="rId2"/>
          <a:stretch>
            <a:fillRect/>
          </a:stretch>
        </p:blipFill>
        <p:spPr>
          <a:xfrm>
            <a:off x="720378" y="1628800"/>
            <a:ext cx="7647149" cy="3283153"/>
          </a:xfrm>
          <a:prstGeom prst="rect">
            <a:avLst/>
          </a:prstGeom>
        </p:spPr>
      </p:pic>
    </p:spTree>
    <p:extLst>
      <p:ext uri="{BB962C8B-B14F-4D97-AF65-F5344CB8AC3E}">
        <p14:creationId xmlns:p14="http://schemas.microsoft.com/office/powerpoint/2010/main" val="905861534"/>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2955925" y="153988"/>
            <a:ext cx="3502025" cy="519112"/>
          </a:xfrm>
          <a:prstGeom prst="rect">
            <a:avLst/>
          </a:prstGeom>
          <a:noFill/>
          <a:ln w="9525">
            <a:noFill/>
            <a:miter lim="800000"/>
            <a:headEnd/>
            <a:tailEnd/>
          </a:ln>
          <a:effectLst/>
        </p:spPr>
        <p:txBody>
          <a:bodyPr wrap="none">
            <a:spAutoFit/>
          </a:bodyPr>
          <a:lstStyle/>
          <a:p>
            <a:pPr>
              <a:defRPr/>
            </a:pPr>
            <a:r>
              <a:rPr lang="en-US" sz="2800">
                <a:solidFill>
                  <a:srgbClr val="FFFF00"/>
                </a:solidFill>
                <a:effectLst>
                  <a:outerShdw blurRad="38100" dist="38100" dir="2700000" algn="tl">
                    <a:srgbClr val="000000"/>
                  </a:outerShdw>
                </a:effectLst>
              </a:rPr>
              <a:t>METAMORPHISM</a:t>
            </a:r>
          </a:p>
        </p:txBody>
      </p:sp>
      <p:sp>
        <p:nvSpPr>
          <p:cNvPr id="108547" name="Text Box 3"/>
          <p:cNvSpPr txBox="1">
            <a:spLocks noChangeArrowheads="1"/>
          </p:cNvSpPr>
          <p:nvPr/>
        </p:nvSpPr>
        <p:spPr bwMode="auto">
          <a:xfrm>
            <a:off x="1143000" y="762000"/>
            <a:ext cx="184150" cy="579438"/>
          </a:xfrm>
          <a:prstGeom prst="rect">
            <a:avLst/>
          </a:prstGeom>
          <a:noFill/>
          <a:ln w="9525">
            <a:noFill/>
            <a:miter lim="800000"/>
            <a:headEnd/>
            <a:tailEnd/>
          </a:ln>
          <a:effectLst/>
        </p:spPr>
        <p:txBody>
          <a:bodyPr wrap="none">
            <a:spAutoFit/>
          </a:bodyPr>
          <a:lstStyle/>
          <a:p>
            <a:pPr>
              <a:defRPr/>
            </a:pPr>
            <a:endParaRPr lang="ru-RU" sz="3200">
              <a:solidFill>
                <a:srgbClr val="00FFFF"/>
              </a:solidFill>
              <a:effectLst>
                <a:outerShdw blurRad="38100" dist="38100" dir="2700000" algn="tl">
                  <a:srgbClr val="000000"/>
                </a:outerShdw>
              </a:effectLst>
            </a:endParaRPr>
          </a:p>
        </p:txBody>
      </p:sp>
      <p:sp>
        <p:nvSpPr>
          <p:cNvPr id="62468" name="Rectangle 4"/>
          <p:cNvSpPr>
            <a:spLocks noChangeArrowheads="1"/>
          </p:cNvSpPr>
          <p:nvPr/>
        </p:nvSpPr>
        <p:spPr bwMode="auto">
          <a:xfrm>
            <a:off x="703263" y="152400"/>
            <a:ext cx="77724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ru-RU" altLang="en-US" sz="4400" b="1">
              <a:latin typeface="Arial" panose="020B0604020202020204" pitchFamily="34" charset="0"/>
            </a:endParaRPr>
          </a:p>
        </p:txBody>
      </p:sp>
      <p:sp>
        <p:nvSpPr>
          <p:cNvPr id="3" name="Rectangle 2"/>
          <p:cNvSpPr/>
          <p:nvPr/>
        </p:nvSpPr>
        <p:spPr>
          <a:xfrm>
            <a:off x="339341" y="1600389"/>
            <a:ext cx="8484368" cy="1938992"/>
          </a:xfrm>
          <a:prstGeom prst="rect">
            <a:avLst/>
          </a:prstGeom>
        </p:spPr>
        <p:txBody>
          <a:bodyPr wrap="square">
            <a:spAutoFit/>
          </a:bodyPr>
          <a:lstStyle/>
          <a:p>
            <a:r>
              <a:rPr lang="en-US" dirty="0">
                <a:solidFill>
                  <a:schemeClr val="tx2">
                    <a:lumMod val="20000"/>
                    <a:lumOff val="80000"/>
                  </a:schemeClr>
                </a:solidFill>
              </a:rPr>
              <a:t>Metamorphic grade: </a:t>
            </a:r>
          </a:p>
          <a:p>
            <a:endParaRPr lang="en-US" dirty="0">
              <a:solidFill>
                <a:schemeClr val="tx2">
                  <a:lumMod val="20000"/>
                  <a:lumOff val="80000"/>
                </a:schemeClr>
              </a:solidFill>
            </a:endParaRPr>
          </a:p>
          <a:p>
            <a:pPr>
              <a:lnSpc>
                <a:spcPct val="150000"/>
              </a:lnSpc>
            </a:pPr>
            <a:r>
              <a:rPr lang="en-US" dirty="0">
                <a:solidFill>
                  <a:schemeClr val="tx2">
                    <a:lumMod val="20000"/>
                    <a:lumOff val="80000"/>
                  </a:schemeClr>
                </a:solidFill>
              </a:rPr>
              <a:t>	a general increase in degree of metamorphism without specifying the exact relationship between temperature and pressure</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2955925" y="153988"/>
            <a:ext cx="3502025" cy="519112"/>
          </a:xfrm>
          <a:prstGeom prst="rect">
            <a:avLst/>
          </a:prstGeom>
          <a:noFill/>
          <a:ln w="9525">
            <a:noFill/>
            <a:miter lim="800000"/>
            <a:headEnd/>
            <a:tailEnd/>
          </a:ln>
          <a:effectLst/>
        </p:spPr>
        <p:txBody>
          <a:bodyPr wrap="none">
            <a:spAutoFit/>
          </a:bodyPr>
          <a:lstStyle/>
          <a:p>
            <a:pPr>
              <a:defRPr/>
            </a:pPr>
            <a:r>
              <a:rPr lang="en-US" sz="2800">
                <a:solidFill>
                  <a:srgbClr val="FFFF00"/>
                </a:solidFill>
                <a:effectLst>
                  <a:outerShdw blurRad="38100" dist="38100" dir="2700000" algn="tl">
                    <a:srgbClr val="000000"/>
                  </a:outerShdw>
                </a:effectLst>
              </a:rPr>
              <a:t>METAMORPHISM</a:t>
            </a:r>
          </a:p>
        </p:txBody>
      </p:sp>
      <p:sp>
        <p:nvSpPr>
          <p:cNvPr id="104451" name="Text Box 3"/>
          <p:cNvSpPr txBox="1">
            <a:spLocks noChangeArrowheads="1"/>
          </p:cNvSpPr>
          <p:nvPr/>
        </p:nvSpPr>
        <p:spPr bwMode="auto">
          <a:xfrm>
            <a:off x="1143000" y="762000"/>
            <a:ext cx="184150" cy="579438"/>
          </a:xfrm>
          <a:prstGeom prst="rect">
            <a:avLst/>
          </a:prstGeom>
          <a:noFill/>
          <a:ln w="9525">
            <a:noFill/>
            <a:miter lim="800000"/>
            <a:headEnd/>
            <a:tailEnd/>
          </a:ln>
          <a:effectLst/>
        </p:spPr>
        <p:txBody>
          <a:bodyPr wrap="none">
            <a:spAutoFit/>
          </a:bodyPr>
          <a:lstStyle/>
          <a:p>
            <a:pPr>
              <a:defRPr/>
            </a:pPr>
            <a:endParaRPr lang="ru-RU" sz="3200">
              <a:solidFill>
                <a:srgbClr val="00FFFF"/>
              </a:solidFill>
              <a:effectLst>
                <a:outerShdw blurRad="38100" dist="38100" dir="2700000" algn="tl">
                  <a:srgbClr val="000000"/>
                </a:outerShdw>
              </a:effectLst>
            </a:endParaRPr>
          </a:p>
        </p:txBody>
      </p:sp>
      <p:sp>
        <p:nvSpPr>
          <p:cNvPr id="63492" name="Rectangle 4"/>
          <p:cNvSpPr>
            <a:spLocks noChangeArrowheads="1"/>
          </p:cNvSpPr>
          <p:nvPr/>
        </p:nvSpPr>
        <p:spPr bwMode="auto">
          <a:xfrm>
            <a:off x="141288" y="2212975"/>
            <a:ext cx="27606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endParaRPr lang="ru-RU" altLang="en-US" sz="1600" b="1">
              <a:cs typeface="Times New Roman" panose="02020603050405020304" pitchFamily="18" charset="0"/>
            </a:endParaRPr>
          </a:p>
        </p:txBody>
      </p:sp>
      <p:pic>
        <p:nvPicPr>
          <p:cNvPr id="63493" name="Picture 5" descr="File00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175" y="900113"/>
            <a:ext cx="8416925" cy="503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2955925" y="153988"/>
            <a:ext cx="3502025" cy="519112"/>
          </a:xfrm>
          <a:prstGeom prst="rect">
            <a:avLst/>
          </a:prstGeom>
          <a:noFill/>
          <a:ln w="9525">
            <a:noFill/>
            <a:miter lim="800000"/>
            <a:headEnd/>
            <a:tailEnd/>
          </a:ln>
          <a:effectLst/>
        </p:spPr>
        <p:txBody>
          <a:bodyPr wrap="none">
            <a:spAutoFit/>
          </a:bodyPr>
          <a:lstStyle/>
          <a:p>
            <a:pPr>
              <a:defRPr/>
            </a:pPr>
            <a:r>
              <a:rPr lang="en-US" sz="2800">
                <a:solidFill>
                  <a:srgbClr val="FFFF00"/>
                </a:solidFill>
                <a:effectLst>
                  <a:outerShdw blurRad="38100" dist="38100" dir="2700000" algn="tl">
                    <a:srgbClr val="000000"/>
                  </a:outerShdw>
                </a:effectLst>
              </a:rPr>
              <a:t>METAMORPHISM</a:t>
            </a:r>
          </a:p>
        </p:txBody>
      </p:sp>
      <p:sp>
        <p:nvSpPr>
          <p:cNvPr id="24579" name="Text Box 3"/>
          <p:cNvSpPr txBox="1">
            <a:spLocks noChangeArrowheads="1"/>
          </p:cNvSpPr>
          <p:nvPr/>
        </p:nvSpPr>
        <p:spPr bwMode="auto">
          <a:xfrm>
            <a:off x="1143000" y="762000"/>
            <a:ext cx="184150" cy="579438"/>
          </a:xfrm>
          <a:prstGeom prst="rect">
            <a:avLst/>
          </a:prstGeom>
          <a:noFill/>
          <a:ln w="9525">
            <a:noFill/>
            <a:miter lim="800000"/>
            <a:headEnd/>
            <a:tailEnd/>
          </a:ln>
          <a:effectLst/>
        </p:spPr>
        <p:txBody>
          <a:bodyPr wrap="none">
            <a:spAutoFit/>
          </a:bodyPr>
          <a:lstStyle/>
          <a:p>
            <a:pPr>
              <a:defRPr/>
            </a:pPr>
            <a:endParaRPr lang="ru-RU" sz="3200">
              <a:solidFill>
                <a:srgbClr val="00FFFF"/>
              </a:solidFill>
              <a:effectLst>
                <a:outerShdw blurRad="38100" dist="38100" dir="2700000" algn="tl">
                  <a:srgbClr val="000000"/>
                </a:outerShdw>
              </a:effectLst>
            </a:endParaRPr>
          </a:p>
        </p:txBody>
      </p:sp>
      <p:pic>
        <p:nvPicPr>
          <p:cNvPr id="65540" name="Picture 5" descr="metarx0009"/>
          <p:cNvPicPr>
            <a:picLocks noChangeAspect="1" noChangeArrowheads="1"/>
          </p:cNvPicPr>
          <p:nvPr/>
        </p:nvPicPr>
        <p:blipFill>
          <a:blip r:embed="rId2">
            <a:extLst>
              <a:ext uri="{28A0092B-C50C-407E-A947-70E740481C1C}">
                <a14:useLocalDpi xmlns:a14="http://schemas.microsoft.com/office/drawing/2010/main" val="0"/>
              </a:ext>
            </a:extLst>
          </a:blip>
          <a:srcRect l="2740" t="55818" r="3105" b="12526"/>
          <a:stretch>
            <a:fillRect/>
          </a:stretch>
        </p:blipFill>
        <p:spPr bwMode="auto">
          <a:xfrm>
            <a:off x="142875" y="1751013"/>
            <a:ext cx="8821738"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ChangeArrowheads="1"/>
          </p:cNvSpPr>
          <p:nvPr/>
        </p:nvSpPr>
        <p:spPr bwMode="auto">
          <a:xfrm>
            <a:off x="390525" y="152400"/>
            <a:ext cx="841375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defRPr sz="4400">
                <a:solidFill>
                  <a:schemeClr val="tx2"/>
                </a:solidFill>
                <a:effectLst>
                  <a:outerShdw blurRad="38100" dist="38100" dir="2700000" algn="tl">
                    <a:srgbClr val="000000"/>
                  </a:outerShdw>
                </a:effectLst>
                <a:latin typeface="Times New Roman" panose="02020603050405020304" pitchFamily="18" charset="0"/>
              </a:defRPr>
            </a:lvl1pPr>
            <a:lvl2pPr algn="ctr">
              <a:defRPr sz="4400">
                <a:solidFill>
                  <a:schemeClr val="tx2"/>
                </a:solidFill>
                <a:effectLst>
                  <a:outerShdw blurRad="38100" dist="38100" dir="2700000" algn="tl">
                    <a:srgbClr val="000000"/>
                  </a:outerShdw>
                </a:effectLst>
                <a:latin typeface="Times New Roman" panose="02020603050405020304" pitchFamily="18" charset="0"/>
              </a:defRPr>
            </a:lvl2pPr>
            <a:lvl3pPr algn="ctr">
              <a:defRPr sz="4400">
                <a:solidFill>
                  <a:schemeClr val="tx2"/>
                </a:solidFill>
                <a:effectLst>
                  <a:outerShdw blurRad="38100" dist="38100" dir="2700000" algn="tl">
                    <a:srgbClr val="000000"/>
                  </a:outerShdw>
                </a:effectLst>
                <a:latin typeface="Times New Roman" panose="02020603050405020304" pitchFamily="18" charset="0"/>
              </a:defRPr>
            </a:lvl3pPr>
            <a:lvl4pPr algn="ctr">
              <a:defRPr sz="4400">
                <a:solidFill>
                  <a:schemeClr val="tx2"/>
                </a:solidFill>
                <a:effectLst>
                  <a:outerShdw blurRad="38100" dist="38100" dir="2700000" algn="tl">
                    <a:srgbClr val="000000"/>
                  </a:outerShdw>
                </a:effectLst>
                <a:latin typeface="Times New Roman" panose="02020603050405020304" pitchFamily="18" charset="0"/>
              </a:defRPr>
            </a:lvl4pPr>
            <a:lvl5pPr algn="ctr">
              <a:defRPr sz="4400">
                <a:solidFill>
                  <a:schemeClr val="tx2"/>
                </a:solidFill>
                <a:effectLst>
                  <a:outerShdw blurRad="38100" dist="38100" dir="2700000" algn="tl">
                    <a:srgbClr val="000000"/>
                  </a:outerShdw>
                </a:effectLst>
                <a:latin typeface="Times New Roman" panose="02020603050405020304" pitchFamily="18"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9pPr>
          </a:lstStyle>
          <a:p>
            <a:r>
              <a:rPr lang="en-US" altLang="en-US" sz="4000"/>
              <a:t>Review: Types of Protolith</a:t>
            </a:r>
            <a:endParaRPr lang="en-US" altLang="en-US" sz="3200"/>
          </a:p>
        </p:txBody>
      </p:sp>
      <p:sp>
        <p:nvSpPr>
          <p:cNvPr id="332803" name="Rectangle 3"/>
          <p:cNvSpPr>
            <a:spLocks noChangeArrowheads="1"/>
          </p:cNvSpPr>
          <p:nvPr/>
        </p:nvSpPr>
        <p:spPr bwMode="auto">
          <a:xfrm>
            <a:off x="263525" y="1147763"/>
            <a:ext cx="8532813"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293688" indent="-293688">
              <a:spcBef>
                <a:spcPct val="20000"/>
              </a:spcBef>
              <a:buClr>
                <a:srgbClr val="00CC00"/>
              </a:buClr>
              <a:buChar char="•"/>
              <a:defRPr sz="3200">
                <a:solidFill>
                  <a:schemeClr val="tx1"/>
                </a:solidFill>
                <a:effectLst>
                  <a:outerShdw blurRad="38100" dist="38100" dir="2700000" algn="tl">
                    <a:srgbClr val="000000"/>
                  </a:outerShdw>
                </a:effectLst>
                <a:latin typeface="Times New Roman" panose="02020603050405020304" pitchFamily="18" charset="0"/>
              </a:defRPr>
            </a:lvl1pPr>
            <a:lvl2pPr marL="742950" indent="-285750">
              <a:spcBef>
                <a:spcPct val="20000"/>
              </a:spcBef>
              <a:buClr>
                <a:schemeClr val="tx2"/>
              </a:buClr>
              <a:buSzPct val="50000"/>
              <a:buFont typeface="Monotype Sorts" pitchFamily="44" charset="2"/>
              <a:buChar char="F"/>
              <a:defRPr sz="2800">
                <a:solidFill>
                  <a:schemeClr val="tx1"/>
                </a:solidFill>
                <a:effectLst>
                  <a:outerShdw blurRad="38100" dist="38100" dir="2700000" algn="tl">
                    <a:srgbClr val="000000"/>
                  </a:outerShdw>
                </a:effectLst>
                <a:latin typeface="Times New Roman" panose="02020603050405020304" pitchFamily="18" charset="0"/>
              </a:defRPr>
            </a:lvl2pPr>
            <a:lvl3pPr marL="1085850" indent="-228600">
              <a:spcBef>
                <a:spcPct val="20000"/>
              </a:spcBef>
              <a:buClr>
                <a:srgbClr val="0099FF"/>
              </a:buClr>
              <a:buSzPct val="50000"/>
              <a:buFont typeface="Monotype Sorts" pitchFamily="44" charset="2"/>
              <a:buChar char="s"/>
              <a:defRPr sz="2400">
                <a:solidFill>
                  <a:schemeClr val="tx1"/>
                </a:solidFill>
                <a:effectLst>
                  <a:outerShdw blurRad="38100" dist="38100" dir="2700000" algn="tl">
                    <a:srgbClr val="000000"/>
                  </a:outerShdw>
                </a:effectLst>
                <a:latin typeface="Times New Roman" panose="02020603050405020304" pitchFamily="18" charset="0"/>
              </a:defRPr>
            </a:lvl3pPr>
            <a:lvl4pPr marL="1600200" indent="-228600">
              <a:spcBef>
                <a:spcPct val="20000"/>
              </a:spcBef>
              <a:buClr>
                <a:srgbClr val="990099"/>
              </a:buClr>
              <a:buSzPct val="50000"/>
              <a:buFont typeface="Monotype Sorts" pitchFamily="44" charset="2"/>
              <a:buChar char=":"/>
              <a:defRPr sz="2000">
                <a:solidFill>
                  <a:schemeClr val="tx1"/>
                </a:solidFill>
                <a:effectLst>
                  <a:outerShdw blurRad="38100" dist="38100" dir="2700000" algn="tl">
                    <a:srgbClr val="000000"/>
                  </a:outerShdw>
                </a:effectLst>
                <a:latin typeface="Times New Roman" panose="02020603050405020304" pitchFamily="18" charset="0"/>
              </a:defRPr>
            </a:lvl4pPr>
            <a:lvl5pPr marL="2057400" indent="-228600">
              <a:spcBef>
                <a:spcPct val="20000"/>
              </a:spcBef>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5pPr>
            <a:lvl6pPr marL="2514600" indent="-228600" eaLnBrk="0" fontAlgn="base" hangingPunct="0">
              <a:spcBef>
                <a:spcPct val="20000"/>
              </a:spcBef>
              <a:spcAft>
                <a:spcPct val="0"/>
              </a:spcAft>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6pPr>
            <a:lvl7pPr marL="2971800" indent="-228600" eaLnBrk="0" fontAlgn="base" hangingPunct="0">
              <a:spcBef>
                <a:spcPct val="20000"/>
              </a:spcBef>
              <a:spcAft>
                <a:spcPct val="0"/>
              </a:spcAft>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7pPr>
            <a:lvl8pPr marL="3429000" indent="-228600" eaLnBrk="0" fontAlgn="base" hangingPunct="0">
              <a:spcBef>
                <a:spcPct val="20000"/>
              </a:spcBef>
              <a:spcAft>
                <a:spcPct val="0"/>
              </a:spcAft>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8pPr>
            <a:lvl9pPr marL="3886200" indent="-228600" eaLnBrk="0" fontAlgn="base" hangingPunct="0">
              <a:spcBef>
                <a:spcPct val="20000"/>
              </a:spcBef>
              <a:spcAft>
                <a:spcPct val="0"/>
              </a:spcAft>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9pPr>
          </a:lstStyle>
          <a:p>
            <a:pPr lvl="2">
              <a:spcBef>
                <a:spcPts val="600"/>
              </a:spcBef>
              <a:buFont typeface="Monotype Sorts" pitchFamily="44" charset="2"/>
              <a:buNone/>
            </a:pPr>
            <a:r>
              <a:rPr lang="en-US" altLang="en-US" sz="3200">
                <a:solidFill>
                  <a:srgbClr val="00CC00"/>
                </a:solidFill>
              </a:rPr>
              <a:t>1.Pelitic/mudrocks -</a:t>
            </a:r>
            <a:r>
              <a:rPr lang="en-US" altLang="en-US" sz="3200"/>
              <a:t> high Al, K, Si</a:t>
            </a:r>
          </a:p>
          <a:p>
            <a:pPr lvl="2">
              <a:spcBef>
                <a:spcPts val="600"/>
              </a:spcBef>
              <a:buFont typeface="Monotype Sorts" pitchFamily="44" charset="2"/>
              <a:buNone/>
            </a:pPr>
            <a:r>
              <a:rPr lang="en-US" altLang="en-US" sz="3200">
                <a:solidFill>
                  <a:srgbClr val="00CC00"/>
                </a:solidFill>
              </a:rPr>
              <a:t>2. Quartzo-feldspathic -</a:t>
            </a:r>
            <a:r>
              <a:rPr lang="en-US" altLang="en-US" sz="3200"/>
              <a:t> high Si, Na, K, Al</a:t>
            </a:r>
          </a:p>
          <a:p>
            <a:pPr lvl="2">
              <a:spcBef>
                <a:spcPts val="600"/>
              </a:spcBef>
              <a:buFont typeface="Monotype Sorts" pitchFamily="44" charset="2"/>
              <a:buNone/>
            </a:pPr>
            <a:r>
              <a:rPr lang="en-US" altLang="en-US" sz="3200">
                <a:solidFill>
                  <a:srgbClr val="00CC00"/>
                </a:solidFill>
              </a:rPr>
              <a:t>3. Calcareous-</a:t>
            </a:r>
            <a:r>
              <a:rPr lang="en-US" altLang="en-US" sz="3200"/>
              <a:t> high Ca, Mg, CO</a:t>
            </a:r>
            <a:r>
              <a:rPr lang="en-US" altLang="en-US" sz="3200" baseline="-25000"/>
              <a:t>2</a:t>
            </a:r>
          </a:p>
          <a:p>
            <a:pPr lvl="2">
              <a:spcBef>
                <a:spcPts val="600"/>
              </a:spcBef>
              <a:buFont typeface="Monotype Sorts" pitchFamily="44" charset="2"/>
              <a:buNone/>
            </a:pPr>
            <a:r>
              <a:rPr lang="en-US" altLang="en-US" sz="3200">
                <a:solidFill>
                  <a:srgbClr val="00CC00"/>
                </a:solidFill>
              </a:rPr>
              <a:t>4. Mafic- </a:t>
            </a:r>
            <a:r>
              <a:rPr lang="en-US" altLang="en-US" sz="3200"/>
              <a:t>high Ca, Mg, Fe</a:t>
            </a:r>
            <a:endParaRPr lang="en-US" altLang="en-US" sz="3200">
              <a:solidFill>
                <a:srgbClr val="00CC00"/>
              </a:solidFill>
            </a:endParaRPr>
          </a:p>
          <a:p>
            <a:pPr lvl="2">
              <a:spcBef>
                <a:spcPts val="600"/>
              </a:spcBef>
              <a:buFont typeface="Monotype Sorts" pitchFamily="44" charset="2"/>
              <a:buNone/>
            </a:pPr>
            <a:r>
              <a:rPr lang="en-US" altLang="en-US" sz="3200">
                <a:solidFill>
                  <a:srgbClr val="00CC00"/>
                </a:solidFill>
              </a:rPr>
              <a:t>5. Ultramafic-</a:t>
            </a:r>
            <a:r>
              <a:rPr lang="en-US" altLang="en-US" sz="3200"/>
              <a:t> very high Mg, Fe, low Si, Al</a:t>
            </a:r>
          </a:p>
        </p:txBody>
      </p:sp>
      <p:sp>
        <p:nvSpPr>
          <p:cNvPr id="332804" name="Rectangle 4"/>
          <p:cNvSpPr>
            <a:spLocks noChangeArrowheads="1"/>
          </p:cNvSpPr>
          <p:nvPr/>
        </p:nvSpPr>
        <p:spPr bwMode="auto">
          <a:xfrm>
            <a:off x="236538" y="4662488"/>
            <a:ext cx="8421687"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293688" indent="-293688">
              <a:spcBef>
                <a:spcPct val="20000"/>
              </a:spcBef>
              <a:buClr>
                <a:srgbClr val="00CC00"/>
              </a:buClr>
              <a:buChar char="•"/>
              <a:defRPr sz="3200">
                <a:solidFill>
                  <a:schemeClr val="tx1"/>
                </a:solidFill>
                <a:effectLst>
                  <a:outerShdw blurRad="38100" dist="38100" dir="2700000" algn="tl">
                    <a:srgbClr val="000000"/>
                  </a:outerShdw>
                </a:effectLst>
                <a:latin typeface="Times New Roman" panose="02020603050405020304" pitchFamily="18" charset="0"/>
              </a:defRPr>
            </a:lvl1pPr>
            <a:lvl2pPr marL="742950" indent="-285750">
              <a:spcBef>
                <a:spcPct val="20000"/>
              </a:spcBef>
              <a:buClr>
                <a:schemeClr val="tx2"/>
              </a:buClr>
              <a:buSzPct val="50000"/>
              <a:buFont typeface="Monotype Sorts" pitchFamily="44" charset="2"/>
              <a:buChar char="F"/>
              <a:defRPr sz="2800">
                <a:solidFill>
                  <a:schemeClr val="tx1"/>
                </a:solidFill>
                <a:effectLst>
                  <a:outerShdw blurRad="38100" dist="38100" dir="2700000" algn="tl">
                    <a:srgbClr val="000000"/>
                  </a:outerShdw>
                </a:effectLst>
                <a:latin typeface="Times New Roman" panose="02020603050405020304" pitchFamily="18" charset="0"/>
              </a:defRPr>
            </a:lvl2pPr>
            <a:lvl3pPr marL="1085850" indent="-228600">
              <a:spcBef>
                <a:spcPct val="20000"/>
              </a:spcBef>
              <a:buClr>
                <a:srgbClr val="0099FF"/>
              </a:buClr>
              <a:buSzPct val="50000"/>
              <a:buFont typeface="Monotype Sorts" pitchFamily="44" charset="2"/>
              <a:buChar char="s"/>
              <a:defRPr sz="2400">
                <a:solidFill>
                  <a:schemeClr val="tx1"/>
                </a:solidFill>
                <a:effectLst>
                  <a:outerShdw blurRad="38100" dist="38100" dir="2700000" algn="tl">
                    <a:srgbClr val="000000"/>
                  </a:outerShdw>
                </a:effectLst>
                <a:latin typeface="Times New Roman" panose="02020603050405020304" pitchFamily="18" charset="0"/>
              </a:defRPr>
            </a:lvl3pPr>
            <a:lvl4pPr marL="1600200" indent="-228600">
              <a:spcBef>
                <a:spcPct val="20000"/>
              </a:spcBef>
              <a:buClr>
                <a:srgbClr val="990099"/>
              </a:buClr>
              <a:buSzPct val="50000"/>
              <a:buFont typeface="Monotype Sorts" pitchFamily="44" charset="2"/>
              <a:buChar char=":"/>
              <a:defRPr sz="2000">
                <a:solidFill>
                  <a:schemeClr val="tx1"/>
                </a:solidFill>
                <a:effectLst>
                  <a:outerShdw blurRad="38100" dist="38100" dir="2700000" algn="tl">
                    <a:srgbClr val="000000"/>
                  </a:outerShdw>
                </a:effectLst>
                <a:latin typeface="Times New Roman" panose="02020603050405020304" pitchFamily="18" charset="0"/>
              </a:defRPr>
            </a:lvl4pPr>
            <a:lvl5pPr marL="2057400" indent="-228600">
              <a:spcBef>
                <a:spcPct val="20000"/>
              </a:spcBef>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5pPr>
            <a:lvl6pPr marL="2514600" indent="-228600" eaLnBrk="0" fontAlgn="base" hangingPunct="0">
              <a:spcBef>
                <a:spcPct val="20000"/>
              </a:spcBef>
              <a:spcAft>
                <a:spcPct val="0"/>
              </a:spcAft>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6pPr>
            <a:lvl7pPr marL="2971800" indent="-228600" eaLnBrk="0" fontAlgn="base" hangingPunct="0">
              <a:spcBef>
                <a:spcPct val="20000"/>
              </a:spcBef>
              <a:spcAft>
                <a:spcPct val="0"/>
              </a:spcAft>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7pPr>
            <a:lvl8pPr marL="3429000" indent="-228600" eaLnBrk="0" fontAlgn="base" hangingPunct="0">
              <a:spcBef>
                <a:spcPct val="20000"/>
              </a:spcBef>
              <a:spcAft>
                <a:spcPct val="0"/>
              </a:spcAft>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8pPr>
            <a:lvl9pPr marL="3886200" indent="-228600" eaLnBrk="0" fontAlgn="base" hangingPunct="0">
              <a:spcBef>
                <a:spcPct val="20000"/>
              </a:spcBef>
              <a:spcAft>
                <a:spcPct val="0"/>
              </a:spcAft>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9pPr>
          </a:lstStyle>
          <a:p>
            <a:pPr lvl="2">
              <a:spcBef>
                <a:spcPts val="600"/>
              </a:spcBef>
              <a:buFont typeface="Monotype Sorts" pitchFamily="44" charset="2"/>
              <a:buNone/>
            </a:pPr>
            <a:r>
              <a:rPr lang="en-US" altLang="en-US" sz="3200">
                <a:solidFill>
                  <a:srgbClr val="00CC00"/>
                </a:solidFill>
              </a:rPr>
              <a:t>WHY IS CHEMICAL COMPOSITION OF PROTOLITH IMPORTANT?</a:t>
            </a:r>
            <a:endParaRPr lang="en-US" altLang="en-US" sz="3200"/>
          </a:p>
        </p:txBody>
      </p:sp>
    </p:spTree>
    <p:extLst>
      <p:ext uri="{BB962C8B-B14F-4D97-AF65-F5344CB8AC3E}">
        <p14:creationId xmlns:p14="http://schemas.microsoft.com/office/powerpoint/2010/main" val="2859281176"/>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ChangeArrowheads="1"/>
          </p:cNvSpPr>
          <p:nvPr/>
        </p:nvSpPr>
        <p:spPr bwMode="auto">
          <a:xfrm>
            <a:off x="390525" y="152400"/>
            <a:ext cx="841375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defRPr sz="4400">
                <a:solidFill>
                  <a:schemeClr val="tx2"/>
                </a:solidFill>
                <a:effectLst>
                  <a:outerShdw blurRad="38100" dist="38100" dir="2700000" algn="tl">
                    <a:srgbClr val="000000"/>
                  </a:outerShdw>
                </a:effectLst>
                <a:latin typeface="Times New Roman" panose="02020603050405020304" pitchFamily="18" charset="0"/>
              </a:defRPr>
            </a:lvl1pPr>
            <a:lvl2pPr algn="ctr">
              <a:defRPr sz="4400">
                <a:solidFill>
                  <a:schemeClr val="tx2"/>
                </a:solidFill>
                <a:effectLst>
                  <a:outerShdw blurRad="38100" dist="38100" dir="2700000" algn="tl">
                    <a:srgbClr val="000000"/>
                  </a:outerShdw>
                </a:effectLst>
                <a:latin typeface="Times New Roman" panose="02020603050405020304" pitchFamily="18" charset="0"/>
              </a:defRPr>
            </a:lvl2pPr>
            <a:lvl3pPr algn="ctr">
              <a:defRPr sz="4400">
                <a:solidFill>
                  <a:schemeClr val="tx2"/>
                </a:solidFill>
                <a:effectLst>
                  <a:outerShdw blurRad="38100" dist="38100" dir="2700000" algn="tl">
                    <a:srgbClr val="000000"/>
                  </a:outerShdw>
                </a:effectLst>
                <a:latin typeface="Times New Roman" panose="02020603050405020304" pitchFamily="18" charset="0"/>
              </a:defRPr>
            </a:lvl3pPr>
            <a:lvl4pPr algn="ctr">
              <a:defRPr sz="4400">
                <a:solidFill>
                  <a:schemeClr val="tx2"/>
                </a:solidFill>
                <a:effectLst>
                  <a:outerShdw blurRad="38100" dist="38100" dir="2700000" algn="tl">
                    <a:srgbClr val="000000"/>
                  </a:outerShdw>
                </a:effectLst>
                <a:latin typeface="Times New Roman" panose="02020603050405020304" pitchFamily="18" charset="0"/>
              </a:defRPr>
            </a:lvl4pPr>
            <a:lvl5pPr algn="ctr">
              <a:defRPr sz="4400">
                <a:solidFill>
                  <a:schemeClr val="tx2"/>
                </a:solidFill>
                <a:effectLst>
                  <a:outerShdw blurRad="38100" dist="38100" dir="2700000" algn="tl">
                    <a:srgbClr val="000000"/>
                  </a:outerShdw>
                </a:effectLst>
                <a:latin typeface="Times New Roman" panose="02020603050405020304" pitchFamily="18" charset="0"/>
              </a:defRPr>
            </a:lvl5pPr>
            <a:lvl6pPr marL="457200" algn="ctr"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6pPr>
            <a:lvl7pPr marL="914400" algn="ctr"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7pPr>
            <a:lvl8pPr marL="1371600" algn="ctr"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8pPr>
            <a:lvl9pPr marL="1828800" algn="ctr"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9pPr>
          </a:lstStyle>
          <a:p>
            <a:r>
              <a:rPr lang="en-US" altLang="en-US" sz="4000"/>
              <a:t>Metamorphic Grade</a:t>
            </a:r>
            <a:endParaRPr lang="en-US" altLang="en-US" sz="3200"/>
          </a:p>
        </p:txBody>
      </p:sp>
      <p:sp>
        <p:nvSpPr>
          <p:cNvPr id="345091" name="Rectangle 3"/>
          <p:cNvSpPr>
            <a:spLocks noChangeArrowheads="1"/>
          </p:cNvSpPr>
          <p:nvPr/>
        </p:nvSpPr>
        <p:spPr bwMode="auto">
          <a:xfrm>
            <a:off x="514350" y="1352550"/>
            <a:ext cx="8374063" cy="479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293688" indent="-293688">
              <a:spcBef>
                <a:spcPct val="20000"/>
              </a:spcBef>
              <a:buClr>
                <a:srgbClr val="00CC00"/>
              </a:buClr>
              <a:buChar char="•"/>
              <a:defRPr sz="3200">
                <a:solidFill>
                  <a:schemeClr val="tx1"/>
                </a:solidFill>
                <a:effectLst>
                  <a:outerShdw blurRad="38100" dist="38100" dir="2700000" algn="tl">
                    <a:srgbClr val="000000"/>
                  </a:outerShdw>
                </a:effectLst>
                <a:latin typeface="Times New Roman" panose="02020603050405020304" pitchFamily="18" charset="0"/>
              </a:defRPr>
            </a:lvl1pPr>
            <a:lvl2pPr marL="742950" indent="-285750">
              <a:spcBef>
                <a:spcPct val="20000"/>
              </a:spcBef>
              <a:buClr>
                <a:schemeClr val="tx2"/>
              </a:buClr>
              <a:buSzPct val="50000"/>
              <a:buFont typeface="Monotype Sorts" pitchFamily="44" charset="2"/>
              <a:buChar char="F"/>
              <a:defRPr sz="2800">
                <a:solidFill>
                  <a:schemeClr val="tx1"/>
                </a:solidFill>
                <a:effectLst>
                  <a:outerShdw blurRad="38100" dist="38100" dir="2700000" algn="tl">
                    <a:srgbClr val="000000"/>
                  </a:outerShdw>
                </a:effectLst>
                <a:latin typeface="Times New Roman" panose="02020603050405020304" pitchFamily="18" charset="0"/>
              </a:defRPr>
            </a:lvl2pPr>
            <a:lvl3pPr marL="1085850" indent="-228600">
              <a:spcBef>
                <a:spcPct val="20000"/>
              </a:spcBef>
              <a:buClr>
                <a:srgbClr val="0099FF"/>
              </a:buClr>
              <a:buSzPct val="50000"/>
              <a:buFont typeface="Monotype Sorts" pitchFamily="44" charset="2"/>
              <a:buChar char="s"/>
              <a:defRPr sz="2400">
                <a:solidFill>
                  <a:schemeClr val="tx1"/>
                </a:solidFill>
                <a:effectLst>
                  <a:outerShdw blurRad="38100" dist="38100" dir="2700000" algn="tl">
                    <a:srgbClr val="000000"/>
                  </a:outerShdw>
                </a:effectLst>
                <a:latin typeface="Times New Roman" panose="02020603050405020304" pitchFamily="18" charset="0"/>
              </a:defRPr>
            </a:lvl3pPr>
            <a:lvl4pPr marL="1600200" indent="-228600">
              <a:spcBef>
                <a:spcPct val="20000"/>
              </a:spcBef>
              <a:buClr>
                <a:srgbClr val="990099"/>
              </a:buClr>
              <a:buSzPct val="50000"/>
              <a:buFont typeface="Monotype Sorts" pitchFamily="44" charset="2"/>
              <a:buChar char=":"/>
              <a:defRPr sz="2000">
                <a:solidFill>
                  <a:schemeClr val="tx1"/>
                </a:solidFill>
                <a:effectLst>
                  <a:outerShdw blurRad="38100" dist="38100" dir="2700000" algn="tl">
                    <a:srgbClr val="000000"/>
                  </a:outerShdw>
                </a:effectLst>
                <a:latin typeface="Times New Roman" panose="02020603050405020304" pitchFamily="18" charset="0"/>
              </a:defRPr>
            </a:lvl4pPr>
            <a:lvl5pPr marL="2057400" indent="-228600">
              <a:spcBef>
                <a:spcPct val="20000"/>
              </a:spcBef>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5pPr>
            <a:lvl6pPr marL="2514600" indent="-228600" eaLnBrk="0" fontAlgn="base" hangingPunct="0">
              <a:spcBef>
                <a:spcPct val="20000"/>
              </a:spcBef>
              <a:spcAft>
                <a:spcPct val="0"/>
              </a:spcAft>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6pPr>
            <a:lvl7pPr marL="2971800" indent="-228600" eaLnBrk="0" fontAlgn="base" hangingPunct="0">
              <a:spcBef>
                <a:spcPct val="20000"/>
              </a:spcBef>
              <a:spcAft>
                <a:spcPct val="0"/>
              </a:spcAft>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7pPr>
            <a:lvl8pPr marL="3429000" indent="-228600" eaLnBrk="0" fontAlgn="base" hangingPunct="0">
              <a:spcBef>
                <a:spcPct val="20000"/>
              </a:spcBef>
              <a:spcAft>
                <a:spcPct val="0"/>
              </a:spcAft>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8pPr>
            <a:lvl9pPr marL="3886200" indent="-228600" eaLnBrk="0" fontAlgn="base" hangingPunct="0">
              <a:spcBef>
                <a:spcPct val="20000"/>
              </a:spcBef>
              <a:spcAft>
                <a:spcPct val="0"/>
              </a:spcAft>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9pPr>
          </a:lstStyle>
          <a:p>
            <a:pPr lvl="2">
              <a:spcBef>
                <a:spcPts val="600"/>
              </a:spcBef>
              <a:buFont typeface="Monotype Sorts" pitchFamily="44" charset="2"/>
              <a:buNone/>
            </a:pPr>
            <a:r>
              <a:rPr lang="en-US" altLang="en-US" sz="3200" b="1">
                <a:solidFill>
                  <a:srgbClr val="00CC00"/>
                </a:solidFill>
              </a:rPr>
              <a:t>Refers to maximum T or P of metamorphism</a:t>
            </a:r>
          </a:p>
          <a:p>
            <a:pPr lvl="2">
              <a:spcBef>
                <a:spcPts val="600"/>
              </a:spcBef>
              <a:buFont typeface="Monotype Sorts" pitchFamily="44" charset="2"/>
              <a:buNone/>
            </a:pPr>
            <a:endParaRPr lang="en-US" altLang="en-US" sz="3200">
              <a:solidFill>
                <a:srgbClr val="00CC00"/>
              </a:solidFill>
            </a:endParaRPr>
          </a:p>
          <a:p>
            <a:pPr lvl="2">
              <a:spcBef>
                <a:spcPts val="600"/>
              </a:spcBef>
              <a:buFont typeface="Monotype Sorts" pitchFamily="44" charset="2"/>
              <a:buNone/>
            </a:pPr>
            <a:r>
              <a:rPr lang="en-US" altLang="en-US" sz="3200">
                <a:solidFill>
                  <a:srgbClr val="00CC00"/>
                </a:solidFill>
              </a:rPr>
              <a:t>What grades have we talked about?</a:t>
            </a:r>
          </a:p>
          <a:p>
            <a:pPr lvl="2">
              <a:spcBef>
                <a:spcPts val="600"/>
              </a:spcBef>
              <a:buFont typeface="Monotype Sorts" pitchFamily="44" charset="2"/>
              <a:buNone/>
            </a:pPr>
            <a:endParaRPr lang="en-US" altLang="en-US" sz="3200">
              <a:solidFill>
                <a:srgbClr val="00CC00"/>
              </a:solidFill>
            </a:endParaRPr>
          </a:p>
          <a:p>
            <a:pPr lvl="2">
              <a:spcBef>
                <a:spcPts val="600"/>
              </a:spcBef>
              <a:buFont typeface="Monotype Sorts" pitchFamily="44" charset="2"/>
              <a:buNone/>
            </a:pPr>
            <a:r>
              <a:rPr lang="en-US" altLang="en-US" sz="3200">
                <a:solidFill>
                  <a:srgbClr val="00CC00"/>
                </a:solidFill>
              </a:rPr>
              <a:t>The idea of grade is general.  We can better express the maximum P, T constraints using the concepts of metamorphic </a:t>
            </a:r>
            <a:r>
              <a:rPr lang="en-US" altLang="en-US" sz="3200" b="1">
                <a:solidFill>
                  <a:srgbClr val="00CC00"/>
                </a:solidFill>
              </a:rPr>
              <a:t>zone</a:t>
            </a:r>
            <a:r>
              <a:rPr lang="en-US" altLang="en-US" sz="3200">
                <a:solidFill>
                  <a:srgbClr val="00CC00"/>
                </a:solidFill>
              </a:rPr>
              <a:t> and </a:t>
            </a:r>
            <a:r>
              <a:rPr lang="en-US" altLang="en-US" sz="3200" b="1">
                <a:solidFill>
                  <a:srgbClr val="00CC00"/>
                </a:solidFill>
              </a:rPr>
              <a:t>facies</a:t>
            </a:r>
            <a:r>
              <a:rPr lang="en-US" altLang="en-US" sz="3200">
                <a:solidFill>
                  <a:srgbClr val="00CC00"/>
                </a:solidFill>
              </a:rPr>
              <a:t>.  More on this! </a:t>
            </a:r>
            <a:endParaRPr lang="en-US" altLang="en-US" sz="3200"/>
          </a:p>
        </p:txBody>
      </p:sp>
    </p:spTree>
    <p:extLst>
      <p:ext uri="{BB962C8B-B14F-4D97-AF65-F5344CB8AC3E}">
        <p14:creationId xmlns:p14="http://schemas.microsoft.com/office/powerpoint/2010/main" val="97499571"/>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4"/>
          <p:cNvSpPr>
            <a:spLocks noChangeArrowheads="1"/>
          </p:cNvSpPr>
          <p:nvPr/>
        </p:nvSpPr>
        <p:spPr bwMode="auto">
          <a:xfrm>
            <a:off x="3122613" y="360363"/>
            <a:ext cx="3028950" cy="457200"/>
          </a:xfrm>
          <a:prstGeom prst="rect">
            <a:avLst/>
          </a:prstGeom>
          <a:noFill/>
          <a:ln w="9525">
            <a:noFill/>
            <a:miter lim="800000"/>
            <a:headEnd/>
            <a:tailEnd/>
          </a:ln>
          <a:effectLst/>
        </p:spPr>
        <p:txBody>
          <a:bodyPr wrap="none">
            <a:spAutoFit/>
          </a:bodyPr>
          <a:lstStyle/>
          <a:p>
            <a:pPr>
              <a:defRPr/>
            </a:pPr>
            <a:r>
              <a:rPr lang="en-US">
                <a:solidFill>
                  <a:srgbClr val="FFFF00"/>
                </a:solidFill>
                <a:effectLst>
                  <a:outerShdw blurRad="38100" dist="38100" dir="2700000" algn="tl">
                    <a:srgbClr val="000000"/>
                  </a:outerShdw>
                </a:effectLst>
              </a:rPr>
              <a:t>METAMORPHISM</a:t>
            </a:r>
          </a:p>
        </p:txBody>
      </p:sp>
      <p:sp>
        <p:nvSpPr>
          <p:cNvPr id="77829" name="Text Box 5"/>
          <p:cNvSpPr txBox="1">
            <a:spLocks noChangeArrowheads="1"/>
          </p:cNvSpPr>
          <p:nvPr/>
        </p:nvSpPr>
        <p:spPr bwMode="auto">
          <a:xfrm>
            <a:off x="723900" y="1062038"/>
            <a:ext cx="8043863" cy="4601260"/>
          </a:xfrm>
          <a:prstGeom prst="rect">
            <a:avLst/>
          </a:prstGeom>
          <a:gradFill>
            <a:gsLst>
              <a:gs pos="61000">
                <a:srgbClr val="894400"/>
              </a:gs>
              <a:gs pos="76000">
                <a:schemeClr val="accent1">
                  <a:lumMod val="45000"/>
                  <a:lumOff val="55000"/>
                </a:schemeClr>
              </a:gs>
              <a:gs pos="100000">
                <a:schemeClr val="accent1">
                  <a:lumMod val="30000"/>
                  <a:lumOff val="70000"/>
                </a:schemeClr>
              </a:gs>
            </a:gsLst>
            <a:lin ang="5400000" scaled="1"/>
          </a:gradFill>
          <a:ln w="9525">
            <a:noFill/>
            <a:miter lim="800000"/>
            <a:headEnd/>
            <a:tailEnd/>
          </a:ln>
          <a:effectLst/>
        </p:spPr>
        <p:txBody>
          <a:bodyPr>
            <a:spAutoFit/>
          </a:bodyPr>
          <a:lstStyle/>
          <a:p>
            <a:pPr>
              <a:spcBef>
                <a:spcPts val="600"/>
              </a:spcBef>
            </a:pPr>
            <a:r>
              <a:rPr lang="en-US" altLang="en-US" dirty="0"/>
              <a:t>Barrow studied </a:t>
            </a:r>
            <a:r>
              <a:rPr lang="en-US" altLang="en-US" dirty="0" err="1">
                <a:solidFill>
                  <a:srgbClr val="00CC00"/>
                </a:solidFill>
              </a:rPr>
              <a:t>pelitic</a:t>
            </a:r>
            <a:r>
              <a:rPr lang="en-US" altLang="en-US" dirty="0"/>
              <a:t> rocks</a:t>
            </a:r>
          </a:p>
          <a:p>
            <a:pPr>
              <a:spcBef>
                <a:spcPts val="600"/>
              </a:spcBef>
              <a:buFontTx/>
              <a:buNone/>
            </a:pPr>
            <a:endParaRPr lang="en-US" altLang="en-US" dirty="0"/>
          </a:p>
          <a:p>
            <a:pPr>
              <a:defRPr/>
            </a:pPr>
            <a:r>
              <a:rPr lang="en-US" dirty="0" smtClean="0">
                <a:solidFill>
                  <a:srgbClr val="00FFFF"/>
                </a:solidFill>
              </a:rPr>
              <a:t>Barrow </a:t>
            </a:r>
            <a:r>
              <a:rPr lang="en-US" dirty="0">
                <a:solidFill>
                  <a:srgbClr val="00FFFF"/>
                </a:solidFill>
              </a:rPr>
              <a:t>found:</a:t>
            </a:r>
          </a:p>
          <a:p>
            <a:pPr>
              <a:defRPr/>
            </a:pPr>
            <a:endParaRPr lang="en-US" dirty="0"/>
          </a:p>
          <a:p>
            <a:pPr lvl="1">
              <a:buFontTx/>
              <a:buChar char="•"/>
              <a:defRPr/>
            </a:pPr>
            <a:r>
              <a:rPr lang="en-US" dirty="0"/>
              <a:t> that he could subdivide his area into a 	series of </a:t>
            </a:r>
            <a:r>
              <a:rPr lang="en-US" i="1" dirty="0">
                <a:solidFill>
                  <a:srgbClr val="66FF33"/>
                </a:solidFill>
              </a:rPr>
              <a:t>metamorphic zones</a:t>
            </a:r>
          </a:p>
          <a:p>
            <a:pPr lvl="1">
              <a:defRPr/>
            </a:pPr>
            <a:endParaRPr lang="en-US" i="1" dirty="0"/>
          </a:p>
          <a:p>
            <a:pPr lvl="1">
              <a:buFontTx/>
              <a:buChar char="•"/>
              <a:defRPr/>
            </a:pPr>
            <a:r>
              <a:rPr lang="en-US" i="1" dirty="0"/>
              <a:t> </a:t>
            </a:r>
            <a:r>
              <a:rPr lang="en-US" dirty="0"/>
              <a:t>that each zone defined by the first </a:t>
            </a:r>
            <a:r>
              <a:rPr lang="en-US" dirty="0">
                <a:solidFill>
                  <a:schemeClr val="tx1">
                    <a:lumMod val="90000"/>
                  </a:schemeClr>
                </a:solidFill>
              </a:rPr>
              <a:t>	</a:t>
            </a:r>
            <a:r>
              <a:rPr lang="en-US" dirty="0"/>
              <a:t>appearance of a characteristic </a:t>
            </a:r>
            <a:r>
              <a:rPr lang="en-US" i="1" dirty="0">
                <a:solidFill>
                  <a:srgbClr val="66FF33"/>
                </a:solidFill>
              </a:rPr>
              <a:t>index </a:t>
            </a:r>
            <a:r>
              <a:rPr lang="en-US" i="1" dirty="0" smtClean="0">
                <a:solidFill>
                  <a:srgbClr val="66FF33"/>
                </a:solidFill>
              </a:rPr>
              <a:t>mineral</a:t>
            </a:r>
            <a:endParaRPr lang="en-US" i="1" dirty="0">
              <a:solidFill>
                <a:srgbClr val="66FF33"/>
              </a:solidFill>
            </a:endParaRPr>
          </a:p>
          <a:p>
            <a:pPr lvl="1">
              <a:defRPr/>
            </a:pPr>
            <a:endParaRPr lang="en-US" i="1" dirty="0">
              <a:solidFill>
                <a:srgbClr val="66FF33"/>
              </a:solidFill>
            </a:endParaRPr>
          </a:p>
          <a:p>
            <a:pPr lvl="1">
              <a:buFontTx/>
              <a:buChar char="•"/>
              <a:defRPr/>
            </a:pPr>
            <a:r>
              <a:rPr lang="en-US" i="1" dirty="0"/>
              <a:t> </a:t>
            </a:r>
            <a:r>
              <a:rPr lang="en-US" dirty="0"/>
              <a:t>that each metamorphic zone could be 	mapped by a line of constant </a:t>
            </a:r>
            <a:r>
              <a:rPr lang="en-US" dirty="0" smtClean="0"/>
              <a:t>metamorphic </a:t>
            </a:r>
            <a:r>
              <a:rPr lang="en-US" dirty="0"/>
              <a:t>grade, later called </a:t>
            </a:r>
            <a:r>
              <a:rPr lang="en-US" dirty="0" smtClean="0"/>
              <a:t>an </a:t>
            </a:r>
            <a:r>
              <a:rPr lang="en-US" i="1" dirty="0" err="1" smtClean="0">
                <a:solidFill>
                  <a:schemeClr val="accent2">
                    <a:lumMod val="75000"/>
                  </a:schemeClr>
                </a:solidFill>
              </a:rPr>
              <a:t>isograd</a:t>
            </a:r>
            <a:endParaRPr lang="en-US" i="1" dirty="0">
              <a:solidFill>
                <a:schemeClr val="accent2">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7829">
                                            <p:txEl>
                                              <p:pRg st="4" end="4"/>
                                            </p:txEl>
                                          </p:spTgt>
                                        </p:tgtEl>
                                        <p:attrNameLst>
                                          <p:attrName>style.visibility</p:attrName>
                                        </p:attrNameLst>
                                      </p:cBhvr>
                                      <p:to>
                                        <p:strVal val="visible"/>
                                      </p:to>
                                    </p:set>
                                    <p:anim calcmode="lin" valueType="num">
                                      <p:cBhvr additive="base">
                                        <p:cTn id="7" dur="500" fill="hold"/>
                                        <p:tgtEl>
                                          <p:spTgt spid="77829">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782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7829">
                                            <p:txEl>
                                              <p:pRg st="6" end="6"/>
                                            </p:txEl>
                                          </p:spTgt>
                                        </p:tgtEl>
                                        <p:attrNameLst>
                                          <p:attrName>style.visibility</p:attrName>
                                        </p:attrNameLst>
                                      </p:cBhvr>
                                      <p:to>
                                        <p:strVal val="visible"/>
                                      </p:to>
                                    </p:set>
                                    <p:anim calcmode="lin" valueType="num">
                                      <p:cBhvr additive="base">
                                        <p:cTn id="13" dur="500" fill="hold"/>
                                        <p:tgtEl>
                                          <p:spTgt spid="77829">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782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7829">
                                            <p:txEl>
                                              <p:pRg st="8" end="8"/>
                                            </p:txEl>
                                          </p:spTgt>
                                        </p:tgtEl>
                                        <p:attrNameLst>
                                          <p:attrName>style.visibility</p:attrName>
                                        </p:attrNameLst>
                                      </p:cBhvr>
                                      <p:to>
                                        <p:strVal val="visible"/>
                                      </p:to>
                                    </p:set>
                                    <p:anim calcmode="lin" valueType="num">
                                      <p:cBhvr additive="base">
                                        <p:cTn id="19" dur="500" fill="hold"/>
                                        <p:tgtEl>
                                          <p:spTgt spid="77829">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782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9018" y="188640"/>
            <a:ext cx="8352928" cy="1292662"/>
          </a:xfrm>
          <a:prstGeom prst="rect">
            <a:avLst/>
          </a:prstGeom>
        </p:spPr>
        <p:txBody>
          <a:bodyPr wrap="square">
            <a:spAutoFit/>
          </a:bodyPr>
          <a:lstStyle/>
          <a:p>
            <a:r>
              <a:rPr lang="en-US" sz="2600" i="1" dirty="0">
                <a:solidFill>
                  <a:schemeClr val="tx1">
                    <a:lumMod val="75000"/>
                  </a:schemeClr>
                </a:solidFill>
              </a:rPr>
              <a:t>An </a:t>
            </a:r>
            <a:r>
              <a:rPr lang="en-US" sz="2600" i="1" dirty="0" err="1">
                <a:solidFill>
                  <a:schemeClr val="tx1">
                    <a:lumMod val="75000"/>
                  </a:schemeClr>
                </a:solidFill>
              </a:rPr>
              <a:t>isograd</a:t>
            </a:r>
            <a:r>
              <a:rPr lang="en-US" sz="2600" i="1" dirty="0">
                <a:solidFill>
                  <a:schemeClr val="tx1">
                    <a:lumMod val="75000"/>
                  </a:schemeClr>
                </a:solidFill>
              </a:rPr>
              <a:t>, then, was intended to indicate a line in the field of constant metamorphic grade.</a:t>
            </a:r>
          </a:p>
          <a:p>
            <a:r>
              <a:rPr lang="en-US" sz="2600" i="1" dirty="0">
                <a:solidFill>
                  <a:schemeClr val="tx1">
                    <a:lumMod val="75000"/>
                  </a:schemeClr>
                </a:solidFill>
              </a:rPr>
              <a:t> </a:t>
            </a:r>
          </a:p>
        </p:txBody>
      </p:sp>
      <p:sp>
        <p:nvSpPr>
          <p:cNvPr id="3" name="Rectangle 2"/>
          <p:cNvSpPr/>
          <p:nvPr/>
        </p:nvSpPr>
        <p:spPr>
          <a:xfrm>
            <a:off x="301253" y="1604993"/>
            <a:ext cx="8569325" cy="4293483"/>
          </a:xfrm>
          <a:prstGeom prst="rect">
            <a:avLst/>
          </a:prstGeom>
        </p:spPr>
        <p:txBody>
          <a:bodyPr>
            <a:spAutoFit/>
          </a:bodyPr>
          <a:lstStyle/>
          <a:p>
            <a:pPr algn="just">
              <a:lnSpc>
                <a:spcPct val="150000"/>
              </a:lnSpc>
              <a:defRPr/>
            </a:pPr>
            <a:r>
              <a:rPr lang="en-US" sz="2600" b="1" u="sng" dirty="0" err="1">
                <a:solidFill>
                  <a:schemeClr val="tx1">
                    <a:lumMod val="75000"/>
                  </a:schemeClr>
                </a:solidFill>
              </a:rPr>
              <a:t>Isograd</a:t>
            </a:r>
            <a:r>
              <a:rPr lang="en-US" sz="2600" b="1" dirty="0">
                <a:solidFill>
                  <a:schemeClr val="tx1">
                    <a:lumMod val="75000"/>
                  </a:schemeClr>
                </a:solidFill>
              </a:rPr>
              <a:t> </a:t>
            </a:r>
            <a:r>
              <a:rPr lang="en-US" sz="2600" dirty="0">
                <a:solidFill>
                  <a:schemeClr val="tx1">
                    <a:lumMod val="75000"/>
                  </a:schemeClr>
                </a:solidFill>
                <a:latin typeface="TimesNewRomanPSMT"/>
              </a:rPr>
              <a:t>is </a:t>
            </a:r>
            <a:r>
              <a:rPr lang="en-US" sz="2600" i="1" dirty="0">
                <a:solidFill>
                  <a:schemeClr val="tx1">
                    <a:lumMod val="75000"/>
                  </a:schemeClr>
                </a:solidFill>
              </a:rPr>
              <a:t>a surface across the rock sequence, represented by a line on a map, defined by the appearance or disappearance of a mineral, a specific mineral composition or a mineral association, produced as a result of a specific reaction, for example, the </a:t>
            </a:r>
            <a:r>
              <a:rPr lang="en-US" sz="2600" i="1" dirty="0" smtClean="0">
                <a:solidFill>
                  <a:schemeClr val="tx1">
                    <a:lumMod val="75000"/>
                  </a:schemeClr>
                </a:solidFill>
              </a:rPr>
              <a:t>“</a:t>
            </a:r>
            <a:r>
              <a:rPr lang="en-US" sz="2600" i="1" dirty="0" err="1" smtClean="0">
                <a:solidFill>
                  <a:schemeClr val="tx1">
                    <a:lumMod val="75000"/>
                  </a:schemeClr>
                </a:solidFill>
              </a:rPr>
              <a:t>staurolite</a:t>
            </a:r>
            <a:r>
              <a:rPr lang="en-US" sz="2600" i="1" dirty="0" smtClean="0">
                <a:solidFill>
                  <a:schemeClr val="tx1">
                    <a:lumMod val="75000"/>
                  </a:schemeClr>
                </a:solidFill>
              </a:rPr>
              <a:t>”  </a:t>
            </a:r>
            <a:r>
              <a:rPr lang="en-US" sz="2600" i="1" dirty="0" err="1">
                <a:solidFill>
                  <a:schemeClr val="tx1">
                    <a:lumMod val="75000"/>
                  </a:schemeClr>
                </a:solidFill>
              </a:rPr>
              <a:t>isograd</a:t>
            </a:r>
            <a:r>
              <a:rPr lang="en-US" sz="2600" i="1" dirty="0">
                <a:solidFill>
                  <a:schemeClr val="tx1">
                    <a:lumMod val="75000"/>
                  </a:schemeClr>
                </a:solidFill>
              </a:rPr>
              <a:t> defined by the reaction: </a:t>
            </a:r>
          </a:p>
          <a:p>
            <a:pPr algn="just">
              <a:lnSpc>
                <a:spcPct val="150000"/>
              </a:lnSpc>
              <a:defRPr/>
            </a:pPr>
            <a:endParaRPr lang="en-US" sz="2600" i="1" dirty="0">
              <a:solidFill>
                <a:schemeClr val="tx1">
                  <a:lumMod val="75000"/>
                </a:schemeClr>
              </a:solidFill>
            </a:endParaRPr>
          </a:p>
          <a:p>
            <a:pPr algn="just">
              <a:lnSpc>
                <a:spcPct val="150000"/>
              </a:lnSpc>
              <a:defRPr/>
            </a:pPr>
            <a:r>
              <a:rPr lang="en-US" sz="2600" i="1" dirty="0" err="1">
                <a:solidFill>
                  <a:schemeClr val="tx1">
                    <a:lumMod val="75000"/>
                  </a:schemeClr>
                </a:solidFill>
              </a:rPr>
              <a:t>garnet+chlorite+muscovite</a:t>
            </a:r>
            <a:r>
              <a:rPr lang="en-US" sz="2600" i="1" dirty="0">
                <a:solidFill>
                  <a:schemeClr val="tx1">
                    <a:lumMod val="75000"/>
                  </a:schemeClr>
                </a:solidFill>
              </a:rPr>
              <a:t>=staurolite+biotite+quartz+H2O</a:t>
            </a:r>
            <a:r>
              <a:rPr lang="en-US" sz="2600" i="1" dirty="0">
                <a:solidFill>
                  <a:schemeClr val="accent2">
                    <a:lumMod val="60000"/>
                    <a:lumOff val="40000"/>
                  </a:schemeClr>
                </a:solidFill>
              </a:rPr>
              <a:t>.</a:t>
            </a:r>
            <a:endParaRPr lang="en-US" sz="2600" dirty="0">
              <a:solidFill>
                <a:schemeClr val="accent2">
                  <a:lumMod val="60000"/>
                  <a:lumOff val="40000"/>
                </a:schemeClr>
              </a:solidFill>
            </a:endParaRPr>
          </a:p>
        </p:txBody>
      </p:sp>
    </p:spTree>
    <p:extLst>
      <p:ext uri="{BB962C8B-B14F-4D97-AF65-F5344CB8AC3E}">
        <p14:creationId xmlns:p14="http://schemas.microsoft.com/office/powerpoint/2010/main" val="3670778728"/>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ctr" eaLnBrk="1" hangingPunct="1"/>
            <a:r>
              <a:rPr lang="en-GB" altLang="en-US" sz="4800" b="1" smtClean="0"/>
              <a:t>Metamorphic Grade</a:t>
            </a:r>
          </a:p>
        </p:txBody>
      </p:sp>
      <p:sp>
        <p:nvSpPr>
          <p:cNvPr id="6147" name="Rectangle 3"/>
          <p:cNvSpPr>
            <a:spLocks noGrp="1" noChangeArrowheads="1"/>
          </p:cNvSpPr>
          <p:nvPr>
            <p:ph type="body" idx="1"/>
          </p:nvPr>
        </p:nvSpPr>
        <p:spPr/>
        <p:txBody>
          <a:bodyPr/>
          <a:lstStyle/>
          <a:p>
            <a:pPr eaLnBrk="1" hangingPunct="1"/>
            <a:endParaRPr lang="en-GB" altLang="en-US" dirty="0" smtClean="0"/>
          </a:p>
          <a:p>
            <a:pPr eaLnBrk="1" hangingPunct="1"/>
            <a:r>
              <a:rPr lang="en-GB" altLang="en-US" dirty="0" smtClean="0"/>
              <a:t>The extent to which the pre-existing rocks have been changed in form/altered</a:t>
            </a:r>
          </a:p>
          <a:p>
            <a:pPr eaLnBrk="1" hangingPunct="1"/>
            <a:r>
              <a:rPr lang="en-GB" altLang="en-US" dirty="0" smtClean="0"/>
              <a:t>Low Grade – slight alteration</a:t>
            </a:r>
          </a:p>
          <a:p>
            <a:pPr eaLnBrk="1" hangingPunct="1"/>
            <a:r>
              <a:rPr lang="en-GB" altLang="en-US" dirty="0" smtClean="0"/>
              <a:t>Medium Grade – significant alteration</a:t>
            </a:r>
          </a:p>
          <a:p>
            <a:pPr eaLnBrk="1" hangingPunct="1"/>
            <a:r>
              <a:rPr lang="en-GB" altLang="en-US" dirty="0" smtClean="0"/>
              <a:t>High Grade – extensive/total alteration</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47">
                                            <p:txEl>
                                              <p:pRg st="1" end="1"/>
                                            </p:txEl>
                                          </p:spTgt>
                                        </p:tgtEl>
                                        <p:attrNameLst>
                                          <p:attrName>style.visibility</p:attrName>
                                        </p:attrNameLst>
                                      </p:cBhvr>
                                      <p:to>
                                        <p:strVal val="visible"/>
                                      </p:to>
                                    </p:set>
                                    <p:animEffect transition="in" filter="fade">
                                      <p:cBhvr>
                                        <p:cTn id="10" dur="2000"/>
                                        <p:tgtEl>
                                          <p:spTgt spid="614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147">
                                            <p:txEl>
                                              <p:pRg st="2" end="2"/>
                                            </p:txEl>
                                          </p:spTgt>
                                        </p:tgtEl>
                                        <p:attrNameLst>
                                          <p:attrName>style.visibility</p:attrName>
                                        </p:attrNameLst>
                                      </p:cBhvr>
                                      <p:to>
                                        <p:strVal val="visible"/>
                                      </p:to>
                                    </p:set>
                                    <p:animEffect transition="in" filter="fade">
                                      <p:cBhvr>
                                        <p:cTn id="13" dur="2000"/>
                                        <p:tgtEl>
                                          <p:spTgt spid="614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147">
                                            <p:txEl>
                                              <p:pRg st="3" end="3"/>
                                            </p:txEl>
                                          </p:spTgt>
                                        </p:tgtEl>
                                        <p:attrNameLst>
                                          <p:attrName>style.visibility</p:attrName>
                                        </p:attrNameLst>
                                      </p:cBhvr>
                                      <p:to>
                                        <p:strVal val="visible"/>
                                      </p:to>
                                    </p:set>
                                    <p:animEffect transition="in" filter="fade">
                                      <p:cBhvr>
                                        <p:cTn id="16" dur="2000"/>
                                        <p:tgtEl>
                                          <p:spTgt spid="614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147">
                                            <p:txEl>
                                              <p:pRg st="4" end="4"/>
                                            </p:txEl>
                                          </p:spTgt>
                                        </p:tgtEl>
                                        <p:attrNameLst>
                                          <p:attrName>style.visibility</p:attrName>
                                        </p:attrNameLst>
                                      </p:cBhvr>
                                      <p:to>
                                        <p:strVal val="visible"/>
                                      </p:to>
                                    </p:set>
                                    <p:animEffect transition="in" filter="fade">
                                      <p:cBhvr>
                                        <p:cTn id="19" dur="2000"/>
                                        <p:tgtEl>
                                          <p:spTgt spid="61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47"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3"/>
          <p:cNvPicPr>
            <a:picLocks noChangeAspect="1" noChangeArrowheads="1"/>
          </p:cNvPicPr>
          <p:nvPr/>
        </p:nvPicPr>
        <p:blipFill>
          <a:blip r:embed="rId2">
            <a:lum bright="38000" contrast="72000"/>
            <a:extLst>
              <a:ext uri="{28A0092B-C50C-407E-A947-70E740481C1C}">
                <a14:useLocalDpi xmlns:a14="http://schemas.microsoft.com/office/drawing/2010/main" val="0"/>
              </a:ext>
            </a:extLst>
          </a:blip>
          <a:srcRect/>
          <a:stretch>
            <a:fillRect/>
          </a:stretch>
        </p:blipFill>
        <p:spPr bwMode="auto">
          <a:xfrm>
            <a:off x="533400" y="1143000"/>
            <a:ext cx="8153400" cy="4605338"/>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0" name="Text Box 4"/>
          <p:cNvSpPr txBox="1">
            <a:spLocks noChangeArrowheads="1"/>
          </p:cNvSpPr>
          <p:nvPr/>
        </p:nvSpPr>
        <p:spPr bwMode="auto">
          <a:xfrm>
            <a:off x="457200" y="304800"/>
            <a:ext cx="8153400" cy="82232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2400" b="1">
                <a:solidFill>
                  <a:schemeClr val="bg2"/>
                </a:solidFill>
                <a:cs typeface="Times New Roman" panose="02020603050405020304" pitchFamily="18" charset="0"/>
              </a:rPr>
              <a:t>ISOGRADS:</a:t>
            </a:r>
            <a:r>
              <a:rPr lang="en-GB" altLang="en-US" sz="2400">
                <a:solidFill>
                  <a:schemeClr val="bg2"/>
                </a:solidFill>
                <a:latin typeface="Times New Roman" panose="02020603050405020304" pitchFamily="18" charset="0"/>
                <a:cs typeface="Times New Roman" panose="02020603050405020304" pitchFamily="18" charset="0"/>
              </a:rPr>
              <a:t> </a:t>
            </a:r>
            <a:r>
              <a:rPr lang="en-GB" altLang="en-US" sz="2400">
                <a:solidFill>
                  <a:schemeClr val="bg2"/>
                </a:solidFill>
                <a:cs typeface="Times New Roman" panose="02020603050405020304" pitchFamily="18" charset="0"/>
              </a:rPr>
              <a:t>lines on a geological map showing</a:t>
            </a:r>
            <a:r>
              <a:rPr lang="en-GB" altLang="en-US" sz="2400">
                <a:solidFill>
                  <a:schemeClr val="bg2"/>
                </a:solidFill>
                <a:latin typeface="Times New Roman" panose="02020603050405020304" pitchFamily="18" charset="0"/>
                <a:cs typeface="Times New Roman" panose="02020603050405020304" pitchFamily="18" charset="0"/>
              </a:rPr>
              <a:t> </a:t>
            </a:r>
            <a:r>
              <a:rPr lang="en-GB" altLang="en-US" sz="2400">
                <a:solidFill>
                  <a:schemeClr val="bg2"/>
                </a:solidFill>
                <a:cs typeface="Times New Roman" panose="02020603050405020304" pitchFamily="18" charset="0"/>
              </a:rPr>
              <a:t>locations of first appearance of index minerals</a:t>
            </a:r>
            <a:endParaRPr lang="en-GB" altLang="en-US" sz="2400" b="1">
              <a:solidFill>
                <a:schemeClr val="bg2"/>
              </a:solidFill>
            </a:endParaRPr>
          </a:p>
        </p:txBody>
      </p:sp>
      <p:sp>
        <p:nvSpPr>
          <p:cNvPr id="55301" name="Line 5"/>
          <p:cNvSpPr>
            <a:spLocks noChangeShapeType="1"/>
          </p:cNvSpPr>
          <p:nvPr/>
        </p:nvSpPr>
        <p:spPr bwMode="auto">
          <a:xfrm flipH="1" flipV="1">
            <a:off x="2057400" y="2209800"/>
            <a:ext cx="1447800" cy="22860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2" name="Text Box 6"/>
          <p:cNvSpPr txBox="1">
            <a:spLocks noChangeArrowheads="1"/>
          </p:cNvSpPr>
          <p:nvPr/>
        </p:nvSpPr>
        <p:spPr bwMode="auto">
          <a:xfrm>
            <a:off x="3505200" y="4267200"/>
            <a:ext cx="2492375" cy="376238"/>
          </a:xfrm>
          <a:prstGeom prst="rect">
            <a:avLst/>
          </a:prstGeom>
          <a:solidFill>
            <a:schemeClr val="tx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chemeClr val="bg2"/>
                </a:solidFill>
              </a:rPr>
              <a:t>Increasing grade</a:t>
            </a:r>
            <a:endParaRPr lang="en-US" altLang="en-US"/>
          </a:p>
        </p:txBody>
      </p:sp>
      <p:sp>
        <p:nvSpPr>
          <p:cNvPr id="55303" name="Rectangle 7"/>
          <p:cNvSpPr>
            <a:spLocks noChangeArrowheads="1"/>
          </p:cNvSpPr>
          <p:nvPr/>
        </p:nvSpPr>
        <p:spPr bwMode="auto">
          <a:xfrm>
            <a:off x="457200" y="5791200"/>
            <a:ext cx="8405813" cy="82232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2400">
                <a:solidFill>
                  <a:schemeClr val="bg2"/>
                </a:solidFill>
                <a:cs typeface="Times New Roman" panose="02020603050405020304" pitchFamily="18" charset="0"/>
              </a:rPr>
              <a:t>Record of sets of </a:t>
            </a:r>
            <a:r>
              <a:rPr lang="en-GB" altLang="en-US" sz="2400" b="1">
                <a:solidFill>
                  <a:schemeClr val="bg2"/>
                </a:solidFill>
                <a:effectLst>
                  <a:outerShdw blurRad="38100" dist="38100" dir="2700000" algn="tl">
                    <a:srgbClr val="FFFFFF"/>
                  </a:outerShdw>
                </a:effectLst>
                <a:cs typeface="Times New Roman" panose="02020603050405020304" pitchFamily="18" charset="0"/>
              </a:rPr>
              <a:t>P-T-X</a:t>
            </a:r>
            <a:r>
              <a:rPr lang="en-GB" altLang="en-US" sz="2400">
                <a:solidFill>
                  <a:schemeClr val="bg2"/>
                </a:solidFill>
                <a:cs typeface="Times New Roman" panose="02020603050405020304" pitchFamily="18" charset="0"/>
              </a:rPr>
              <a:t> conditions in the metamorphic reaction</a:t>
            </a:r>
            <a:endParaRPr lang="en-US" altLang="en-US" sz="2000">
              <a:solidFill>
                <a:schemeClr val="bg2"/>
              </a:solidFill>
              <a:cs typeface="Times New Roman" panose="02020603050405020304" pitchFamily="18" charset="0"/>
            </a:endParaRPr>
          </a:p>
        </p:txBody>
      </p:sp>
    </p:spTree>
    <p:extLst>
      <p:ext uri="{BB962C8B-B14F-4D97-AF65-F5344CB8AC3E}">
        <p14:creationId xmlns:p14="http://schemas.microsoft.com/office/powerpoint/2010/main" val="4751350"/>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30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529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30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30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3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0" grpId="0" animBg="1"/>
      <p:bldP spid="55301" grpId="0" animBg="1"/>
      <p:bldP spid="55302" grpId="0" animBg="1"/>
      <p:bldP spid="55303"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76200" y="228600"/>
            <a:ext cx="8951913"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293688" indent="-293688">
              <a:spcBef>
                <a:spcPct val="20000"/>
              </a:spcBef>
              <a:buClr>
                <a:srgbClr val="00CC00"/>
              </a:buClr>
              <a:buChar char="•"/>
              <a:defRPr sz="3200">
                <a:solidFill>
                  <a:schemeClr val="tx1"/>
                </a:solidFill>
                <a:effectLst>
                  <a:outerShdw blurRad="38100" dist="38100" dir="2700000" algn="tl">
                    <a:srgbClr val="000000"/>
                  </a:outerShdw>
                </a:effectLst>
                <a:latin typeface="Times New Roman" panose="02020603050405020304" pitchFamily="18" charset="0"/>
              </a:defRPr>
            </a:lvl1pPr>
            <a:lvl2pPr marL="742950" indent="-285750">
              <a:spcBef>
                <a:spcPct val="20000"/>
              </a:spcBef>
              <a:buClr>
                <a:schemeClr val="tx2"/>
              </a:buClr>
              <a:buSzPct val="50000"/>
              <a:buFont typeface="Monotype Sorts" pitchFamily="44" charset="2"/>
              <a:buChar char="F"/>
              <a:defRPr sz="2800">
                <a:solidFill>
                  <a:schemeClr val="tx1"/>
                </a:solidFill>
                <a:effectLst>
                  <a:outerShdw blurRad="38100" dist="38100" dir="2700000" algn="tl">
                    <a:srgbClr val="000000"/>
                  </a:outerShdw>
                </a:effectLst>
                <a:latin typeface="Times New Roman" panose="02020603050405020304" pitchFamily="18" charset="0"/>
              </a:defRPr>
            </a:lvl2pPr>
            <a:lvl3pPr marL="1085850" indent="-228600">
              <a:spcBef>
                <a:spcPct val="20000"/>
              </a:spcBef>
              <a:buClr>
                <a:srgbClr val="0099FF"/>
              </a:buClr>
              <a:buSzPct val="50000"/>
              <a:buFont typeface="Monotype Sorts" pitchFamily="44" charset="2"/>
              <a:buChar char="s"/>
              <a:defRPr sz="2400">
                <a:solidFill>
                  <a:schemeClr val="tx1"/>
                </a:solidFill>
                <a:effectLst>
                  <a:outerShdw blurRad="38100" dist="38100" dir="2700000" algn="tl">
                    <a:srgbClr val="000000"/>
                  </a:outerShdw>
                </a:effectLst>
                <a:latin typeface="Times New Roman" panose="02020603050405020304" pitchFamily="18" charset="0"/>
              </a:defRPr>
            </a:lvl3pPr>
            <a:lvl4pPr marL="1600200" indent="-228600">
              <a:spcBef>
                <a:spcPct val="20000"/>
              </a:spcBef>
              <a:buClr>
                <a:srgbClr val="990099"/>
              </a:buClr>
              <a:buSzPct val="50000"/>
              <a:buFont typeface="Monotype Sorts" pitchFamily="44" charset="2"/>
              <a:buChar char=":"/>
              <a:defRPr sz="2000">
                <a:solidFill>
                  <a:schemeClr val="tx1"/>
                </a:solidFill>
                <a:effectLst>
                  <a:outerShdw blurRad="38100" dist="38100" dir="2700000" algn="tl">
                    <a:srgbClr val="000000"/>
                  </a:outerShdw>
                </a:effectLst>
                <a:latin typeface="Times New Roman" panose="02020603050405020304" pitchFamily="18" charset="0"/>
              </a:defRPr>
            </a:lvl4pPr>
            <a:lvl5pPr marL="2057400" indent="-228600">
              <a:spcBef>
                <a:spcPct val="20000"/>
              </a:spcBef>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5pPr>
            <a:lvl6pPr marL="2514600" indent="-228600" eaLnBrk="0" fontAlgn="base" hangingPunct="0">
              <a:spcBef>
                <a:spcPct val="20000"/>
              </a:spcBef>
              <a:spcAft>
                <a:spcPct val="0"/>
              </a:spcAft>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6pPr>
            <a:lvl7pPr marL="2971800" indent="-228600" eaLnBrk="0" fontAlgn="base" hangingPunct="0">
              <a:spcBef>
                <a:spcPct val="20000"/>
              </a:spcBef>
              <a:spcAft>
                <a:spcPct val="0"/>
              </a:spcAft>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7pPr>
            <a:lvl8pPr marL="3429000" indent="-228600" eaLnBrk="0" fontAlgn="base" hangingPunct="0">
              <a:spcBef>
                <a:spcPct val="20000"/>
              </a:spcBef>
              <a:spcAft>
                <a:spcPct val="0"/>
              </a:spcAft>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8pPr>
            <a:lvl9pPr marL="3886200" indent="-228600" eaLnBrk="0" fontAlgn="base" hangingPunct="0">
              <a:spcBef>
                <a:spcPct val="20000"/>
              </a:spcBef>
              <a:spcAft>
                <a:spcPct val="0"/>
              </a:spcAft>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9pPr>
          </a:lstStyle>
          <a:p>
            <a:pPr>
              <a:spcBef>
                <a:spcPts val="600"/>
              </a:spcBef>
              <a:buFontTx/>
              <a:buNone/>
            </a:pPr>
            <a:r>
              <a:rPr lang="en-US" altLang="en-US" sz="2800"/>
              <a:t>The sequence of zones now recognized, and the typical metamorphic  mineral assemblage in each, are:</a:t>
            </a:r>
          </a:p>
        </p:txBody>
      </p:sp>
      <p:sp>
        <p:nvSpPr>
          <p:cNvPr id="128003" name="Rectangle 3"/>
          <p:cNvSpPr>
            <a:spLocks noChangeArrowheads="1"/>
          </p:cNvSpPr>
          <p:nvPr/>
        </p:nvSpPr>
        <p:spPr bwMode="auto">
          <a:xfrm>
            <a:off x="192088" y="1219200"/>
            <a:ext cx="8723312"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293688" indent="-293688">
              <a:spcBef>
                <a:spcPct val="20000"/>
              </a:spcBef>
              <a:buClr>
                <a:srgbClr val="00CC00"/>
              </a:buClr>
              <a:buChar char="•"/>
              <a:defRPr sz="3200">
                <a:solidFill>
                  <a:schemeClr val="tx1"/>
                </a:solidFill>
                <a:effectLst>
                  <a:outerShdw blurRad="38100" dist="38100" dir="2700000" algn="tl">
                    <a:srgbClr val="000000"/>
                  </a:outerShdw>
                </a:effectLst>
                <a:latin typeface="Times New Roman" panose="02020603050405020304" pitchFamily="18" charset="0"/>
              </a:defRPr>
            </a:lvl1pPr>
            <a:lvl2pPr marL="742950" indent="-285750">
              <a:spcBef>
                <a:spcPct val="20000"/>
              </a:spcBef>
              <a:buClr>
                <a:schemeClr val="tx2"/>
              </a:buClr>
              <a:buSzPct val="50000"/>
              <a:buFont typeface="Monotype Sorts" pitchFamily="44" charset="2"/>
              <a:buChar char="F"/>
              <a:defRPr sz="2800">
                <a:solidFill>
                  <a:schemeClr val="tx1"/>
                </a:solidFill>
                <a:effectLst>
                  <a:outerShdw blurRad="38100" dist="38100" dir="2700000" algn="tl">
                    <a:srgbClr val="000000"/>
                  </a:outerShdw>
                </a:effectLst>
                <a:latin typeface="Times New Roman" panose="02020603050405020304" pitchFamily="18" charset="0"/>
              </a:defRPr>
            </a:lvl2pPr>
            <a:lvl3pPr marL="1085850" indent="-228600">
              <a:spcBef>
                <a:spcPct val="20000"/>
              </a:spcBef>
              <a:buClr>
                <a:srgbClr val="0099FF"/>
              </a:buClr>
              <a:buSzPct val="50000"/>
              <a:buFont typeface="Monotype Sorts" pitchFamily="44" charset="2"/>
              <a:buChar char="s"/>
              <a:defRPr sz="2400">
                <a:solidFill>
                  <a:schemeClr val="tx1"/>
                </a:solidFill>
                <a:effectLst>
                  <a:outerShdw blurRad="38100" dist="38100" dir="2700000" algn="tl">
                    <a:srgbClr val="000000"/>
                  </a:outerShdw>
                </a:effectLst>
                <a:latin typeface="Times New Roman" panose="02020603050405020304" pitchFamily="18" charset="0"/>
              </a:defRPr>
            </a:lvl3pPr>
            <a:lvl4pPr marL="1600200" indent="-228600">
              <a:spcBef>
                <a:spcPct val="20000"/>
              </a:spcBef>
              <a:buClr>
                <a:srgbClr val="990099"/>
              </a:buClr>
              <a:buSzPct val="50000"/>
              <a:buFont typeface="Monotype Sorts" pitchFamily="44" charset="2"/>
              <a:buChar char=":"/>
              <a:defRPr sz="2000">
                <a:solidFill>
                  <a:schemeClr val="tx1"/>
                </a:solidFill>
                <a:effectLst>
                  <a:outerShdw blurRad="38100" dist="38100" dir="2700000" algn="tl">
                    <a:srgbClr val="000000"/>
                  </a:outerShdw>
                </a:effectLst>
                <a:latin typeface="Times New Roman" panose="02020603050405020304" pitchFamily="18" charset="0"/>
              </a:defRPr>
            </a:lvl4pPr>
            <a:lvl5pPr marL="2057400" indent="-228600">
              <a:spcBef>
                <a:spcPct val="20000"/>
              </a:spcBef>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5pPr>
            <a:lvl6pPr marL="2514600" indent="-228600" eaLnBrk="0" fontAlgn="base" hangingPunct="0">
              <a:spcBef>
                <a:spcPct val="20000"/>
              </a:spcBef>
              <a:spcAft>
                <a:spcPct val="0"/>
              </a:spcAft>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6pPr>
            <a:lvl7pPr marL="2971800" indent="-228600" eaLnBrk="0" fontAlgn="base" hangingPunct="0">
              <a:spcBef>
                <a:spcPct val="20000"/>
              </a:spcBef>
              <a:spcAft>
                <a:spcPct val="0"/>
              </a:spcAft>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7pPr>
            <a:lvl8pPr marL="3429000" indent="-228600" eaLnBrk="0" fontAlgn="base" hangingPunct="0">
              <a:spcBef>
                <a:spcPct val="20000"/>
              </a:spcBef>
              <a:spcAft>
                <a:spcPct val="0"/>
              </a:spcAft>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8pPr>
            <a:lvl9pPr marL="3886200" indent="-228600" eaLnBrk="0" fontAlgn="base" hangingPunct="0">
              <a:spcBef>
                <a:spcPct val="20000"/>
              </a:spcBef>
              <a:spcAft>
                <a:spcPct val="0"/>
              </a:spcAft>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9pPr>
          </a:lstStyle>
          <a:p>
            <a:pPr lvl="2">
              <a:spcBef>
                <a:spcPts val="600"/>
              </a:spcBef>
            </a:pPr>
            <a:r>
              <a:rPr lang="en-US" altLang="en-US" sz="2200">
                <a:solidFill>
                  <a:srgbClr val="0099FF"/>
                </a:solidFill>
              </a:rPr>
              <a:t>Chlorite zone</a:t>
            </a:r>
            <a:r>
              <a:rPr lang="en-US" altLang="en-US" sz="2200"/>
              <a:t>. Pelitic rocks are slates or phyllites and typically contain chlorite, muscovite, quartz and albite</a:t>
            </a:r>
          </a:p>
          <a:p>
            <a:pPr lvl="2">
              <a:spcBef>
                <a:spcPts val="600"/>
              </a:spcBef>
            </a:pPr>
            <a:r>
              <a:rPr lang="en-US" altLang="en-US" sz="2200">
                <a:solidFill>
                  <a:srgbClr val="0099FF"/>
                </a:solidFill>
              </a:rPr>
              <a:t>Biotite zone</a:t>
            </a:r>
            <a:r>
              <a:rPr lang="en-US" altLang="en-US" sz="2200"/>
              <a:t>.  Slates give way to phyllites and schists, with biotite, chlorite, muscovite, quartz, and albite</a:t>
            </a:r>
          </a:p>
          <a:p>
            <a:pPr lvl="2">
              <a:spcBef>
                <a:spcPts val="600"/>
              </a:spcBef>
            </a:pPr>
            <a:r>
              <a:rPr lang="en-US" altLang="en-US" sz="2200">
                <a:solidFill>
                  <a:srgbClr val="0099FF"/>
                </a:solidFill>
              </a:rPr>
              <a:t>Garnet zone</a:t>
            </a:r>
            <a:r>
              <a:rPr lang="en-US" altLang="en-US" sz="2200"/>
              <a:t>. Schists with conspicuous red almandine garnet, usually with biotite, chlorite, muscovite, quartz, and albite or oligoclase</a:t>
            </a:r>
          </a:p>
          <a:p>
            <a:pPr lvl="2">
              <a:spcBef>
                <a:spcPts val="600"/>
              </a:spcBef>
            </a:pPr>
            <a:r>
              <a:rPr lang="en-US" altLang="en-US" sz="2200">
                <a:solidFill>
                  <a:srgbClr val="0099FF"/>
                </a:solidFill>
              </a:rPr>
              <a:t>Staurolite zone</a:t>
            </a:r>
            <a:r>
              <a:rPr lang="en-US" altLang="en-US" sz="2200"/>
              <a:t>. Schists with staurolite, biotite, muscovite, quartz, garnet, and plagioclase. Some chlorite may persist</a:t>
            </a:r>
          </a:p>
          <a:p>
            <a:pPr lvl="2">
              <a:spcBef>
                <a:spcPts val="600"/>
              </a:spcBef>
            </a:pPr>
            <a:r>
              <a:rPr lang="en-US" altLang="en-US" sz="2200">
                <a:solidFill>
                  <a:srgbClr val="0099FF"/>
                </a:solidFill>
              </a:rPr>
              <a:t>Kyanite zone</a:t>
            </a:r>
            <a:r>
              <a:rPr lang="en-US" altLang="en-US" sz="2200"/>
              <a:t>. Schists with kyanite, biotite, muscovite, quartz, plagioclase, and usually garnet and staurolite</a:t>
            </a:r>
          </a:p>
          <a:p>
            <a:pPr lvl="2">
              <a:spcBef>
                <a:spcPts val="600"/>
              </a:spcBef>
            </a:pPr>
            <a:r>
              <a:rPr lang="en-US" altLang="en-US" sz="2200">
                <a:solidFill>
                  <a:srgbClr val="0099FF"/>
                </a:solidFill>
                <a:effectLst/>
              </a:rPr>
              <a:t>Sillimanite zone</a:t>
            </a:r>
            <a:r>
              <a:rPr lang="en-US" altLang="en-US" sz="2200">
                <a:effectLst/>
              </a:rPr>
              <a:t>. Schists and gneisses with sillimanite, biotite, muscovite, quartz, plagioclase, garnet, and perhaps staurolite. Some kyanite may also be present (although kyanite and sillimanite are both polymorphs of Al</a:t>
            </a:r>
            <a:r>
              <a:rPr lang="en-US" altLang="en-US" sz="2200" baseline="-25000">
                <a:effectLst/>
              </a:rPr>
              <a:t>2</a:t>
            </a:r>
            <a:r>
              <a:rPr lang="en-US" altLang="en-US" sz="2200">
                <a:effectLst/>
              </a:rPr>
              <a:t>SiO</a:t>
            </a:r>
            <a:r>
              <a:rPr lang="en-US" altLang="en-US" sz="2200" baseline="-25000">
                <a:effectLst/>
              </a:rPr>
              <a:t>5</a:t>
            </a:r>
            <a:r>
              <a:rPr lang="en-US" altLang="en-US" sz="2200">
                <a:effectLst/>
              </a:rPr>
              <a:t>)</a:t>
            </a:r>
            <a:endParaRPr lang="en-US" altLang="en-US">
              <a:effectLst/>
            </a:endParaRPr>
          </a:p>
        </p:txBody>
      </p:sp>
    </p:spTree>
    <p:extLst>
      <p:ext uri="{BB962C8B-B14F-4D97-AF65-F5344CB8AC3E}">
        <p14:creationId xmlns:p14="http://schemas.microsoft.com/office/powerpoint/2010/main" val="919975834"/>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 calcmode="lin" valueType="num">
                                      <p:cBhvr additive="base">
                                        <p:cTn id="7" dur="500" fill="hold"/>
                                        <p:tgtEl>
                                          <p:spTgt spid="1280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80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128003">
                                            <p:txEl>
                                              <p:pRg st="1" end="1"/>
                                            </p:txEl>
                                          </p:spTgt>
                                        </p:tgtEl>
                                        <p:attrNameLst>
                                          <p:attrName>style.visibility</p:attrName>
                                        </p:attrNameLst>
                                      </p:cBhvr>
                                      <p:to>
                                        <p:strVal val="visible"/>
                                      </p:to>
                                    </p:set>
                                    <p:anim calcmode="lin" valueType="num">
                                      <p:cBhvr additive="base">
                                        <p:cTn id="13" dur="500" fill="hold"/>
                                        <p:tgtEl>
                                          <p:spTgt spid="1280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80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8003">
                                            <p:txEl>
                                              <p:pRg st="2" end="2"/>
                                            </p:txEl>
                                          </p:spTgt>
                                        </p:tgtEl>
                                        <p:attrNameLst>
                                          <p:attrName>style.visibility</p:attrName>
                                        </p:attrNameLst>
                                      </p:cBhvr>
                                      <p:to>
                                        <p:strVal val="visible"/>
                                      </p:to>
                                    </p:set>
                                    <p:anim calcmode="lin" valueType="num">
                                      <p:cBhvr additive="base">
                                        <p:cTn id="19" dur="500" fill="hold"/>
                                        <p:tgtEl>
                                          <p:spTgt spid="12800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80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128003">
                                            <p:txEl>
                                              <p:pRg st="3" end="3"/>
                                            </p:txEl>
                                          </p:spTgt>
                                        </p:tgtEl>
                                        <p:attrNameLst>
                                          <p:attrName>style.visibility</p:attrName>
                                        </p:attrNameLst>
                                      </p:cBhvr>
                                      <p:to>
                                        <p:strVal val="visible"/>
                                      </p:to>
                                    </p:set>
                                    <p:anim calcmode="lin" valueType="num">
                                      <p:cBhvr additive="base">
                                        <p:cTn id="25" dur="500" fill="hold"/>
                                        <p:tgtEl>
                                          <p:spTgt spid="12800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80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128003">
                                            <p:txEl>
                                              <p:pRg st="4" end="4"/>
                                            </p:txEl>
                                          </p:spTgt>
                                        </p:tgtEl>
                                        <p:attrNameLst>
                                          <p:attrName>style.visibility</p:attrName>
                                        </p:attrNameLst>
                                      </p:cBhvr>
                                      <p:to>
                                        <p:strVal val="visible"/>
                                      </p:to>
                                    </p:set>
                                    <p:anim calcmode="lin" valueType="num">
                                      <p:cBhvr additive="base">
                                        <p:cTn id="31" dur="500" fill="hold"/>
                                        <p:tgtEl>
                                          <p:spTgt spid="12800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80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2" fill="hold" grpId="0" nodeType="clickEffect">
                                  <p:stCondLst>
                                    <p:cond delay="0"/>
                                  </p:stCondLst>
                                  <p:childTnLst>
                                    <p:set>
                                      <p:cBhvr>
                                        <p:cTn id="36" dur="1" fill="hold">
                                          <p:stCondLst>
                                            <p:cond delay="0"/>
                                          </p:stCondLst>
                                        </p:cTn>
                                        <p:tgtEl>
                                          <p:spTgt spid="128003">
                                            <p:txEl>
                                              <p:pRg st="5" end="5"/>
                                            </p:txEl>
                                          </p:spTgt>
                                        </p:tgtEl>
                                        <p:attrNameLst>
                                          <p:attrName>style.visibility</p:attrName>
                                        </p:attrNameLst>
                                      </p:cBhvr>
                                      <p:to>
                                        <p:strVal val="visible"/>
                                      </p:to>
                                    </p:set>
                                    <p:anim calcmode="lin" valueType="num">
                                      <p:cBhvr additive="base">
                                        <p:cTn id="37" dur="500" fill="hold"/>
                                        <p:tgtEl>
                                          <p:spTgt spid="12800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2800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build="p" bldLvl="3"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ChangeArrowheads="1"/>
          </p:cNvSpPr>
          <p:nvPr/>
        </p:nvSpPr>
        <p:spPr bwMode="auto">
          <a:xfrm>
            <a:off x="1144588" y="244475"/>
            <a:ext cx="6862762"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293688" indent="-293688">
              <a:spcBef>
                <a:spcPct val="20000"/>
              </a:spcBef>
              <a:buClr>
                <a:srgbClr val="00CC00"/>
              </a:buClr>
              <a:buChar char="•"/>
              <a:defRPr sz="3200">
                <a:solidFill>
                  <a:schemeClr val="tx1"/>
                </a:solidFill>
                <a:effectLst>
                  <a:outerShdw blurRad="38100" dist="38100" dir="2700000" algn="tl">
                    <a:srgbClr val="000000"/>
                  </a:outerShdw>
                </a:effectLst>
                <a:latin typeface="Times New Roman" panose="02020603050405020304" pitchFamily="18" charset="0"/>
              </a:defRPr>
            </a:lvl1pPr>
            <a:lvl2pPr marL="742950" indent="-285750">
              <a:spcBef>
                <a:spcPct val="20000"/>
              </a:spcBef>
              <a:buClr>
                <a:schemeClr val="tx2"/>
              </a:buClr>
              <a:buSzPct val="50000"/>
              <a:buFont typeface="Monotype Sorts" pitchFamily="44" charset="2"/>
              <a:buChar char="F"/>
              <a:defRPr sz="2800">
                <a:solidFill>
                  <a:schemeClr val="tx1"/>
                </a:solidFill>
                <a:effectLst>
                  <a:outerShdw blurRad="38100" dist="38100" dir="2700000" algn="tl">
                    <a:srgbClr val="000000"/>
                  </a:outerShdw>
                </a:effectLst>
                <a:latin typeface="Times New Roman" panose="02020603050405020304" pitchFamily="18" charset="0"/>
              </a:defRPr>
            </a:lvl2pPr>
            <a:lvl3pPr marL="1085850" indent="-228600">
              <a:spcBef>
                <a:spcPct val="20000"/>
              </a:spcBef>
              <a:buClr>
                <a:srgbClr val="0099FF"/>
              </a:buClr>
              <a:buSzPct val="50000"/>
              <a:buFont typeface="Monotype Sorts" pitchFamily="44" charset="2"/>
              <a:buChar char="s"/>
              <a:defRPr sz="2400">
                <a:solidFill>
                  <a:schemeClr val="tx1"/>
                </a:solidFill>
                <a:effectLst>
                  <a:outerShdw blurRad="38100" dist="38100" dir="2700000" algn="tl">
                    <a:srgbClr val="000000"/>
                  </a:outerShdw>
                </a:effectLst>
                <a:latin typeface="Times New Roman" panose="02020603050405020304" pitchFamily="18" charset="0"/>
              </a:defRPr>
            </a:lvl3pPr>
            <a:lvl4pPr marL="1600200" indent="-228600">
              <a:spcBef>
                <a:spcPct val="20000"/>
              </a:spcBef>
              <a:buClr>
                <a:srgbClr val="990099"/>
              </a:buClr>
              <a:buSzPct val="50000"/>
              <a:buFont typeface="Monotype Sorts" pitchFamily="44" charset="2"/>
              <a:buChar char=":"/>
              <a:defRPr sz="2000">
                <a:solidFill>
                  <a:schemeClr val="tx1"/>
                </a:solidFill>
                <a:effectLst>
                  <a:outerShdw blurRad="38100" dist="38100" dir="2700000" algn="tl">
                    <a:srgbClr val="000000"/>
                  </a:outerShdw>
                </a:effectLst>
                <a:latin typeface="Times New Roman" panose="02020603050405020304" pitchFamily="18" charset="0"/>
              </a:defRPr>
            </a:lvl4pPr>
            <a:lvl5pPr marL="2057400" indent="-228600">
              <a:spcBef>
                <a:spcPct val="20000"/>
              </a:spcBef>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5pPr>
            <a:lvl6pPr marL="2514600" indent="-228600" eaLnBrk="0" fontAlgn="base" hangingPunct="0">
              <a:spcBef>
                <a:spcPct val="20000"/>
              </a:spcBef>
              <a:spcAft>
                <a:spcPct val="0"/>
              </a:spcAft>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6pPr>
            <a:lvl7pPr marL="2971800" indent="-228600" eaLnBrk="0" fontAlgn="base" hangingPunct="0">
              <a:spcBef>
                <a:spcPct val="20000"/>
              </a:spcBef>
              <a:spcAft>
                <a:spcPct val="0"/>
              </a:spcAft>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7pPr>
            <a:lvl8pPr marL="3429000" indent="-228600" eaLnBrk="0" fontAlgn="base" hangingPunct="0">
              <a:spcBef>
                <a:spcPct val="20000"/>
              </a:spcBef>
              <a:spcAft>
                <a:spcPct val="0"/>
              </a:spcAft>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8pPr>
            <a:lvl9pPr marL="3886200" indent="-228600" eaLnBrk="0" fontAlgn="base" hangingPunct="0">
              <a:spcBef>
                <a:spcPct val="20000"/>
              </a:spcBef>
              <a:spcAft>
                <a:spcPct val="0"/>
              </a:spcAft>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9pPr>
          </a:lstStyle>
          <a:p>
            <a:pPr algn="ctr">
              <a:spcBef>
                <a:spcPts val="600"/>
              </a:spcBef>
              <a:buFontTx/>
              <a:buNone/>
            </a:pPr>
            <a:r>
              <a:rPr lang="en-US" altLang="en-US" sz="4000"/>
              <a:t>Each of these minerals is an INDEX mineral.</a:t>
            </a:r>
          </a:p>
        </p:txBody>
      </p:sp>
      <p:sp>
        <p:nvSpPr>
          <p:cNvPr id="215043" name="Rectangle 3"/>
          <p:cNvSpPr>
            <a:spLocks noChangeArrowheads="1"/>
          </p:cNvSpPr>
          <p:nvPr/>
        </p:nvSpPr>
        <p:spPr bwMode="auto">
          <a:xfrm>
            <a:off x="261938" y="1716088"/>
            <a:ext cx="8543925" cy="342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293688" indent="-293688">
              <a:spcBef>
                <a:spcPct val="20000"/>
              </a:spcBef>
              <a:buClr>
                <a:srgbClr val="00CC00"/>
              </a:buClr>
              <a:buChar char="•"/>
              <a:defRPr sz="3200">
                <a:solidFill>
                  <a:schemeClr val="tx1"/>
                </a:solidFill>
                <a:effectLst>
                  <a:outerShdw blurRad="38100" dist="38100" dir="2700000" algn="tl">
                    <a:srgbClr val="000000"/>
                  </a:outerShdw>
                </a:effectLst>
                <a:latin typeface="Times New Roman" panose="02020603050405020304" pitchFamily="18" charset="0"/>
              </a:defRPr>
            </a:lvl1pPr>
            <a:lvl2pPr marL="742950" indent="-285750">
              <a:spcBef>
                <a:spcPct val="20000"/>
              </a:spcBef>
              <a:buClr>
                <a:schemeClr val="tx2"/>
              </a:buClr>
              <a:buSzPct val="50000"/>
              <a:buFont typeface="Monotype Sorts" pitchFamily="44" charset="2"/>
              <a:buChar char="F"/>
              <a:defRPr sz="2800">
                <a:solidFill>
                  <a:schemeClr val="tx1"/>
                </a:solidFill>
                <a:effectLst>
                  <a:outerShdw blurRad="38100" dist="38100" dir="2700000" algn="tl">
                    <a:srgbClr val="000000"/>
                  </a:outerShdw>
                </a:effectLst>
                <a:latin typeface="Times New Roman" panose="02020603050405020304" pitchFamily="18" charset="0"/>
              </a:defRPr>
            </a:lvl2pPr>
            <a:lvl3pPr marL="1085850" indent="-228600">
              <a:spcBef>
                <a:spcPct val="20000"/>
              </a:spcBef>
              <a:buClr>
                <a:srgbClr val="0099FF"/>
              </a:buClr>
              <a:buSzPct val="50000"/>
              <a:buFont typeface="Monotype Sorts" pitchFamily="44" charset="2"/>
              <a:buChar char="s"/>
              <a:defRPr sz="2400">
                <a:solidFill>
                  <a:schemeClr val="tx1"/>
                </a:solidFill>
                <a:effectLst>
                  <a:outerShdw blurRad="38100" dist="38100" dir="2700000" algn="tl">
                    <a:srgbClr val="000000"/>
                  </a:outerShdw>
                </a:effectLst>
                <a:latin typeface="Times New Roman" panose="02020603050405020304" pitchFamily="18" charset="0"/>
              </a:defRPr>
            </a:lvl3pPr>
            <a:lvl4pPr marL="1600200" indent="-228600">
              <a:spcBef>
                <a:spcPct val="20000"/>
              </a:spcBef>
              <a:buClr>
                <a:srgbClr val="990099"/>
              </a:buClr>
              <a:buSzPct val="50000"/>
              <a:buFont typeface="Monotype Sorts" pitchFamily="44" charset="2"/>
              <a:buChar char=":"/>
              <a:defRPr sz="2000">
                <a:solidFill>
                  <a:schemeClr val="tx1"/>
                </a:solidFill>
                <a:effectLst>
                  <a:outerShdw blurRad="38100" dist="38100" dir="2700000" algn="tl">
                    <a:srgbClr val="000000"/>
                  </a:outerShdw>
                </a:effectLst>
                <a:latin typeface="Times New Roman" panose="02020603050405020304" pitchFamily="18" charset="0"/>
              </a:defRPr>
            </a:lvl4pPr>
            <a:lvl5pPr marL="2057400" indent="-228600">
              <a:spcBef>
                <a:spcPct val="20000"/>
              </a:spcBef>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5pPr>
            <a:lvl6pPr marL="2514600" indent="-228600" eaLnBrk="0" fontAlgn="base" hangingPunct="0">
              <a:spcBef>
                <a:spcPct val="20000"/>
              </a:spcBef>
              <a:spcAft>
                <a:spcPct val="0"/>
              </a:spcAft>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6pPr>
            <a:lvl7pPr marL="2971800" indent="-228600" eaLnBrk="0" fontAlgn="base" hangingPunct="0">
              <a:spcBef>
                <a:spcPct val="20000"/>
              </a:spcBef>
              <a:spcAft>
                <a:spcPct val="0"/>
              </a:spcAft>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7pPr>
            <a:lvl8pPr marL="3429000" indent="-228600" eaLnBrk="0" fontAlgn="base" hangingPunct="0">
              <a:spcBef>
                <a:spcPct val="20000"/>
              </a:spcBef>
              <a:spcAft>
                <a:spcPct val="0"/>
              </a:spcAft>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8pPr>
            <a:lvl9pPr marL="3886200" indent="-228600" eaLnBrk="0" fontAlgn="base" hangingPunct="0">
              <a:spcBef>
                <a:spcPct val="20000"/>
              </a:spcBef>
              <a:spcAft>
                <a:spcPct val="0"/>
              </a:spcAft>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9pPr>
          </a:lstStyle>
          <a:p>
            <a:pPr lvl="2">
              <a:spcBef>
                <a:spcPts val="600"/>
              </a:spcBef>
            </a:pPr>
            <a:r>
              <a:rPr lang="en-US" altLang="en-US" sz="2800">
                <a:solidFill>
                  <a:srgbClr val="0099FF"/>
                </a:solidFill>
              </a:rPr>
              <a:t>Chlorite zone</a:t>
            </a:r>
            <a:r>
              <a:rPr lang="en-US" altLang="en-US" sz="2800"/>
              <a:t> 	</a:t>
            </a:r>
          </a:p>
          <a:p>
            <a:pPr lvl="2">
              <a:spcBef>
                <a:spcPts val="600"/>
              </a:spcBef>
            </a:pPr>
            <a:r>
              <a:rPr lang="en-US" altLang="en-US" sz="2800">
                <a:solidFill>
                  <a:srgbClr val="0099FF"/>
                </a:solidFill>
              </a:rPr>
              <a:t>Biotite zone</a:t>
            </a:r>
            <a:r>
              <a:rPr lang="en-US" altLang="en-US" sz="2800"/>
              <a:t>  </a:t>
            </a:r>
          </a:p>
          <a:p>
            <a:pPr lvl="2">
              <a:spcBef>
                <a:spcPts val="600"/>
              </a:spcBef>
            </a:pPr>
            <a:r>
              <a:rPr lang="en-US" altLang="en-US" sz="2800">
                <a:solidFill>
                  <a:srgbClr val="0099FF"/>
                </a:solidFill>
              </a:rPr>
              <a:t>Garnet zone</a:t>
            </a:r>
            <a:endParaRPr lang="en-US" altLang="en-US" sz="2800"/>
          </a:p>
          <a:p>
            <a:pPr lvl="2">
              <a:spcBef>
                <a:spcPts val="600"/>
              </a:spcBef>
            </a:pPr>
            <a:r>
              <a:rPr lang="en-US" altLang="en-US" sz="2800">
                <a:solidFill>
                  <a:srgbClr val="0099FF"/>
                </a:solidFill>
              </a:rPr>
              <a:t>Staurolite zone</a:t>
            </a:r>
            <a:endParaRPr lang="en-US" altLang="en-US" sz="2800"/>
          </a:p>
          <a:p>
            <a:pPr lvl="2">
              <a:spcBef>
                <a:spcPts val="600"/>
              </a:spcBef>
            </a:pPr>
            <a:r>
              <a:rPr lang="en-US" altLang="en-US" sz="2800">
                <a:solidFill>
                  <a:srgbClr val="0099FF"/>
                </a:solidFill>
              </a:rPr>
              <a:t>Kyanite zone</a:t>
            </a:r>
          </a:p>
          <a:p>
            <a:pPr lvl="2">
              <a:spcBef>
                <a:spcPts val="600"/>
              </a:spcBef>
            </a:pPr>
            <a:r>
              <a:rPr lang="en-US" altLang="en-US" sz="2800">
                <a:solidFill>
                  <a:srgbClr val="0099FF"/>
                </a:solidFill>
                <a:effectLst/>
              </a:rPr>
              <a:t>Sillimanite zone</a:t>
            </a:r>
            <a:endParaRPr lang="en-US" altLang="en-US" sz="2800">
              <a:effectLst/>
            </a:endParaRPr>
          </a:p>
        </p:txBody>
      </p:sp>
      <p:sp>
        <p:nvSpPr>
          <p:cNvPr id="215044" name="Rectangle 4"/>
          <p:cNvSpPr>
            <a:spLocks noChangeArrowheads="1"/>
          </p:cNvSpPr>
          <p:nvPr/>
        </p:nvSpPr>
        <p:spPr bwMode="auto">
          <a:xfrm>
            <a:off x="344488" y="5283200"/>
            <a:ext cx="8531225" cy="117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293688" indent="-293688">
              <a:spcBef>
                <a:spcPct val="20000"/>
              </a:spcBef>
              <a:buClr>
                <a:srgbClr val="00CC00"/>
              </a:buClr>
              <a:buChar char="•"/>
              <a:defRPr sz="3200">
                <a:solidFill>
                  <a:schemeClr val="tx1"/>
                </a:solidFill>
                <a:effectLst>
                  <a:outerShdw blurRad="38100" dist="38100" dir="2700000" algn="tl">
                    <a:srgbClr val="000000"/>
                  </a:outerShdw>
                </a:effectLst>
                <a:latin typeface="Times New Roman" panose="02020603050405020304" pitchFamily="18" charset="0"/>
              </a:defRPr>
            </a:lvl1pPr>
            <a:lvl2pPr marL="742950" indent="-285750">
              <a:spcBef>
                <a:spcPct val="20000"/>
              </a:spcBef>
              <a:buClr>
                <a:schemeClr val="tx2"/>
              </a:buClr>
              <a:buSzPct val="50000"/>
              <a:buFont typeface="Monotype Sorts" pitchFamily="44" charset="2"/>
              <a:buChar char="F"/>
              <a:defRPr sz="2800">
                <a:solidFill>
                  <a:schemeClr val="tx1"/>
                </a:solidFill>
                <a:effectLst>
                  <a:outerShdw blurRad="38100" dist="38100" dir="2700000" algn="tl">
                    <a:srgbClr val="000000"/>
                  </a:outerShdw>
                </a:effectLst>
                <a:latin typeface="Times New Roman" panose="02020603050405020304" pitchFamily="18" charset="0"/>
              </a:defRPr>
            </a:lvl2pPr>
            <a:lvl3pPr marL="1085850" indent="-228600">
              <a:spcBef>
                <a:spcPct val="20000"/>
              </a:spcBef>
              <a:buClr>
                <a:srgbClr val="0099FF"/>
              </a:buClr>
              <a:buSzPct val="50000"/>
              <a:buFont typeface="Monotype Sorts" pitchFamily="44" charset="2"/>
              <a:buChar char="s"/>
              <a:defRPr sz="2400">
                <a:solidFill>
                  <a:schemeClr val="tx1"/>
                </a:solidFill>
                <a:effectLst>
                  <a:outerShdw blurRad="38100" dist="38100" dir="2700000" algn="tl">
                    <a:srgbClr val="000000"/>
                  </a:outerShdw>
                </a:effectLst>
                <a:latin typeface="Times New Roman" panose="02020603050405020304" pitchFamily="18" charset="0"/>
              </a:defRPr>
            </a:lvl3pPr>
            <a:lvl4pPr marL="1600200" indent="-228600">
              <a:spcBef>
                <a:spcPct val="20000"/>
              </a:spcBef>
              <a:buClr>
                <a:srgbClr val="990099"/>
              </a:buClr>
              <a:buSzPct val="50000"/>
              <a:buFont typeface="Monotype Sorts" pitchFamily="44" charset="2"/>
              <a:buChar char=":"/>
              <a:defRPr sz="2000">
                <a:solidFill>
                  <a:schemeClr val="tx1"/>
                </a:solidFill>
                <a:effectLst>
                  <a:outerShdw blurRad="38100" dist="38100" dir="2700000" algn="tl">
                    <a:srgbClr val="000000"/>
                  </a:outerShdw>
                </a:effectLst>
                <a:latin typeface="Times New Roman" panose="02020603050405020304" pitchFamily="18" charset="0"/>
              </a:defRPr>
            </a:lvl4pPr>
            <a:lvl5pPr marL="2057400" indent="-228600">
              <a:spcBef>
                <a:spcPct val="20000"/>
              </a:spcBef>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5pPr>
            <a:lvl6pPr marL="2514600" indent="-228600" eaLnBrk="0" fontAlgn="base" hangingPunct="0">
              <a:spcBef>
                <a:spcPct val="20000"/>
              </a:spcBef>
              <a:spcAft>
                <a:spcPct val="0"/>
              </a:spcAft>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6pPr>
            <a:lvl7pPr marL="2971800" indent="-228600" eaLnBrk="0" fontAlgn="base" hangingPunct="0">
              <a:spcBef>
                <a:spcPct val="20000"/>
              </a:spcBef>
              <a:spcAft>
                <a:spcPct val="0"/>
              </a:spcAft>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7pPr>
            <a:lvl8pPr marL="3429000" indent="-228600" eaLnBrk="0" fontAlgn="base" hangingPunct="0">
              <a:spcBef>
                <a:spcPct val="20000"/>
              </a:spcBef>
              <a:spcAft>
                <a:spcPct val="0"/>
              </a:spcAft>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8pPr>
            <a:lvl9pPr marL="3886200" indent="-228600" eaLnBrk="0" fontAlgn="base" hangingPunct="0">
              <a:spcBef>
                <a:spcPct val="20000"/>
              </a:spcBef>
              <a:spcAft>
                <a:spcPct val="0"/>
              </a:spcAft>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9pPr>
          </a:lstStyle>
          <a:p>
            <a:pPr lvl="2" algn="ctr">
              <a:spcBef>
                <a:spcPts val="600"/>
              </a:spcBef>
              <a:buFont typeface="Monotype Sorts" pitchFamily="44" charset="2"/>
              <a:buNone/>
            </a:pPr>
            <a:r>
              <a:rPr lang="en-US" altLang="en-US" sz="4000"/>
              <a:t>WHAT IS AN INDEX MINERAL</a:t>
            </a:r>
            <a:endParaRPr lang="en-US" altLang="en-US" sz="4000">
              <a:effectLst/>
            </a:endParaRPr>
          </a:p>
        </p:txBody>
      </p:sp>
    </p:spTree>
    <p:extLst>
      <p:ext uri="{BB962C8B-B14F-4D97-AF65-F5344CB8AC3E}">
        <p14:creationId xmlns:p14="http://schemas.microsoft.com/office/powerpoint/2010/main" val="3785486756"/>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215044">
                                            <p:txEl>
                                              <p:pRg st="0" end="0"/>
                                            </p:txEl>
                                          </p:spTgt>
                                        </p:tgtEl>
                                        <p:attrNameLst>
                                          <p:attrName>style.visibility</p:attrName>
                                        </p:attrNameLst>
                                      </p:cBhvr>
                                      <p:to>
                                        <p:strVal val="visible"/>
                                      </p:to>
                                    </p:set>
                                    <p:anim calcmode="lin" valueType="num">
                                      <p:cBhvr additive="base">
                                        <p:cTn id="7" dur="500" fill="hold"/>
                                        <p:tgtEl>
                                          <p:spTgt spid="21504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504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4" grpId="0" build="p" bldLvl="3"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p:txBody>
          <a:bodyPr/>
          <a:lstStyle/>
          <a:p>
            <a:r>
              <a:rPr lang="en-US" altLang="en-US"/>
              <a:t>Biotite Zone</a:t>
            </a:r>
          </a:p>
        </p:txBody>
      </p:sp>
      <p:sp>
        <p:nvSpPr>
          <p:cNvPr id="315395" name="Rectangle 3"/>
          <p:cNvSpPr>
            <a:spLocks noGrp="1" noChangeArrowheads="1"/>
          </p:cNvSpPr>
          <p:nvPr>
            <p:ph type="body" idx="1"/>
          </p:nvPr>
        </p:nvSpPr>
        <p:spPr>
          <a:xfrm>
            <a:off x="685800" y="1981200"/>
            <a:ext cx="8001000" cy="4114800"/>
          </a:xfrm>
        </p:spPr>
        <p:txBody>
          <a:bodyPr/>
          <a:lstStyle/>
          <a:p>
            <a:pPr>
              <a:spcAft>
                <a:spcPct val="50000"/>
              </a:spcAft>
            </a:pPr>
            <a:r>
              <a:rPr lang="en-US" altLang="en-US"/>
              <a:t>Under medium P-T the following reaction occurs at 400-450</a:t>
            </a:r>
            <a:r>
              <a:rPr lang="en-US" altLang="en-US">
                <a:cs typeface="Times New Roman" panose="02020603050405020304" pitchFamily="18" charset="0"/>
              </a:rPr>
              <a:t>°</a:t>
            </a:r>
            <a:endParaRPr lang="en-US" altLang="en-US"/>
          </a:p>
          <a:p>
            <a:pPr algn="ctr">
              <a:spcAft>
                <a:spcPct val="50000"/>
              </a:spcAft>
              <a:buFontTx/>
              <a:buNone/>
            </a:pPr>
            <a:r>
              <a:rPr lang="en-US" altLang="en-US"/>
              <a:t>Chl + Kfs = Bt + Ms ( + Qtz  +  H</a:t>
            </a:r>
            <a:r>
              <a:rPr lang="en-US" altLang="en-US" baseline="-25000"/>
              <a:t>2</a:t>
            </a:r>
            <a:r>
              <a:rPr lang="en-US" altLang="en-US"/>
              <a:t>O)</a:t>
            </a:r>
          </a:p>
          <a:p>
            <a:pPr>
              <a:spcAft>
                <a:spcPct val="50000"/>
              </a:spcAft>
            </a:pPr>
            <a:r>
              <a:rPr lang="en-US" altLang="en-US"/>
              <a:t>K-spar is generally consumed before all chlorite is consumed, thus it persists</a:t>
            </a:r>
          </a:p>
          <a:p>
            <a:pPr algn="ctr">
              <a:spcAft>
                <a:spcPct val="50000"/>
              </a:spcAft>
              <a:buFontTx/>
              <a:buNone/>
            </a:pPr>
            <a:endParaRPr lang="en-US" altLang="en-US"/>
          </a:p>
          <a:p>
            <a:pPr algn="ctr">
              <a:spcAft>
                <a:spcPct val="50000"/>
              </a:spcAft>
              <a:buFontTx/>
              <a:buNone/>
            </a:pPr>
            <a:endParaRPr lang="en-US" altLang="en-US"/>
          </a:p>
        </p:txBody>
      </p:sp>
    </p:spTree>
    <p:extLst>
      <p:ext uri="{BB962C8B-B14F-4D97-AF65-F5344CB8AC3E}">
        <p14:creationId xmlns:p14="http://schemas.microsoft.com/office/powerpoint/2010/main" val="902737268"/>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p:txBody>
          <a:bodyPr/>
          <a:lstStyle/>
          <a:p>
            <a:r>
              <a:rPr lang="en-US" altLang="en-US"/>
              <a:t>Chloritoid</a:t>
            </a:r>
          </a:p>
        </p:txBody>
      </p:sp>
      <p:sp>
        <p:nvSpPr>
          <p:cNvPr id="316419" name="Rectangle 3"/>
          <p:cNvSpPr>
            <a:spLocks noGrp="1" noChangeArrowheads="1"/>
          </p:cNvSpPr>
          <p:nvPr>
            <p:ph type="body" idx="1"/>
          </p:nvPr>
        </p:nvSpPr>
        <p:spPr>
          <a:xfrm>
            <a:off x="685800" y="1981200"/>
            <a:ext cx="8077200" cy="4114800"/>
          </a:xfrm>
        </p:spPr>
        <p:txBody>
          <a:bodyPr/>
          <a:lstStyle/>
          <a:p>
            <a:pPr>
              <a:spcAft>
                <a:spcPct val="50000"/>
              </a:spcAft>
            </a:pPr>
            <a:r>
              <a:rPr lang="en-US" altLang="en-US"/>
              <a:t>Chloritoid introduction may occur at T &gt; 250</a:t>
            </a:r>
            <a:r>
              <a:rPr lang="en-US" altLang="en-US">
                <a:cs typeface="Times New Roman" panose="02020603050405020304" pitchFamily="18" charset="0"/>
              </a:rPr>
              <a:t>º</a:t>
            </a:r>
            <a:endParaRPr lang="en-US" altLang="en-US"/>
          </a:p>
          <a:p>
            <a:pPr algn="ctr">
              <a:spcAft>
                <a:spcPct val="50000"/>
              </a:spcAft>
              <a:buFontTx/>
              <a:buNone/>
            </a:pPr>
            <a:r>
              <a:rPr lang="en-US" altLang="en-US"/>
              <a:t>Chl + Prl = Cld ( + Qtz + H</a:t>
            </a:r>
            <a:r>
              <a:rPr lang="en-US" altLang="en-US" baseline="-25000"/>
              <a:t>2</a:t>
            </a:r>
            <a:r>
              <a:rPr lang="en-US" altLang="en-US"/>
              <a:t>O)</a:t>
            </a:r>
          </a:p>
          <a:p>
            <a:pPr>
              <a:spcAft>
                <a:spcPct val="50000"/>
              </a:spcAft>
            </a:pPr>
            <a:r>
              <a:rPr lang="en-US" altLang="en-US"/>
              <a:t>Chloritoid goes out at T = 590</a:t>
            </a:r>
            <a:r>
              <a:rPr lang="en-US" altLang="en-US">
                <a:cs typeface="Times New Roman" panose="02020603050405020304" pitchFamily="18" charset="0"/>
              </a:rPr>
              <a:t>°</a:t>
            </a:r>
          </a:p>
          <a:p>
            <a:pPr algn="ctr">
              <a:spcAft>
                <a:spcPct val="50000"/>
              </a:spcAft>
              <a:buFontTx/>
              <a:buNone/>
            </a:pPr>
            <a:r>
              <a:rPr lang="en-US" altLang="en-US">
                <a:cs typeface="Times New Roman" panose="02020603050405020304" pitchFamily="18" charset="0"/>
              </a:rPr>
              <a:t>Cld = Grt + St  (+Qtz +H</a:t>
            </a:r>
            <a:r>
              <a:rPr lang="en-US" altLang="en-US" baseline="-25000">
                <a:cs typeface="Times New Roman" panose="02020603050405020304" pitchFamily="18" charset="0"/>
              </a:rPr>
              <a:t>2</a:t>
            </a:r>
            <a:r>
              <a:rPr lang="en-US" altLang="en-US">
                <a:cs typeface="Times New Roman" panose="02020603050405020304" pitchFamily="18" charset="0"/>
              </a:rPr>
              <a:t>O)</a:t>
            </a:r>
            <a:endParaRPr lang="en-US" altLang="en-US"/>
          </a:p>
        </p:txBody>
      </p:sp>
    </p:spTree>
    <p:extLst>
      <p:ext uri="{BB962C8B-B14F-4D97-AF65-F5344CB8AC3E}">
        <p14:creationId xmlns:p14="http://schemas.microsoft.com/office/powerpoint/2010/main" val="4198522354"/>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p:txBody>
          <a:bodyPr/>
          <a:lstStyle/>
          <a:p>
            <a:r>
              <a:rPr lang="en-US" altLang="en-US"/>
              <a:t>Garnet Zone</a:t>
            </a:r>
          </a:p>
        </p:txBody>
      </p:sp>
      <p:sp>
        <p:nvSpPr>
          <p:cNvPr id="317443" name="Rectangle 3"/>
          <p:cNvSpPr>
            <a:spLocks noGrp="1" noChangeArrowheads="1"/>
          </p:cNvSpPr>
          <p:nvPr>
            <p:ph type="body" idx="1"/>
          </p:nvPr>
        </p:nvSpPr>
        <p:spPr/>
        <p:txBody>
          <a:bodyPr/>
          <a:lstStyle/>
          <a:p>
            <a:pPr>
              <a:spcAft>
                <a:spcPct val="50000"/>
              </a:spcAft>
            </a:pPr>
            <a:r>
              <a:rPr lang="en-US" altLang="en-US"/>
              <a:t>In Fe-rich rocks at ~ 525</a:t>
            </a:r>
            <a:r>
              <a:rPr lang="en-US" altLang="en-US">
                <a:cs typeface="Times New Roman" panose="02020603050405020304" pitchFamily="18" charset="0"/>
              </a:rPr>
              <a:t>°</a:t>
            </a:r>
            <a:endParaRPr lang="en-US" altLang="en-US"/>
          </a:p>
          <a:p>
            <a:pPr algn="ctr">
              <a:spcAft>
                <a:spcPct val="50000"/>
              </a:spcAft>
              <a:buFontTx/>
              <a:buNone/>
            </a:pPr>
            <a:r>
              <a:rPr lang="en-US" altLang="en-US"/>
              <a:t>Fe-Chl (+ Qtz) = Alm (+ H</a:t>
            </a:r>
            <a:r>
              <a:rPr lang="en-US" altLang="en-US" baseline="-25000"/>
              <a:t>2</a:t>
            </a:r>
            <a:r>
              <a:rPr lang="en-US" altLang="en-US"/>
              <a:t>O)</a:t>
            </a:r>
          </a:p>
          <a:p>
            <a:pPr>
              <a:spcAft>
                <a:spcPct val="50000"/>
              </a:spcAft>
            </a:pPr>
            <a:r>
              <a:rPr lang="en-US" altLang="en-US"/>
              <a:t>Under medium P-T in normal pelites the reaction occurs at ~ 610</a:t>
            </a:r>
            <a:r>
              <a:rPr lang="en-US" altLang="en-US">
                <a:cs typeface="Times New Roman" panose="02020603050405020304" pitchFamily="18" charset="0"/>
              </a:rPr>
              <a:t>°</a:t>
            </a:r>
            <a:endParaRPr lang="en-US" altLang="en-US"/>
          </a:p>
          <a:p>
            <a:pPr algn="ctr">
              <a:spcAft>
                <a:spcPct val="50000"/>
              </a:spcAft>
              <a:buFontTx/>
              <a:buNone/>
            </a:pPr>
            <a:r>
              <a:rPr lang="en-US" altLang="en-US"/>
              <a:t>Chl (+Ms + Qtz) = Grt + Bt  (+ H</a:t>
            </a:r>
            <a:r>
              <a:rPr lang="en-US" altLang="en-US" baseline="-25000"/>
              <a:t>2</a:t>
            </a:r>
            <a:r>
              <a:rPr lang="en-US" altLang="en-US"/>
              <a:t>O)</a:t>
            </a:r>
          </a:p>
          <a:p>
            <a:pPr algn="ctr">
              <a:spcAft>
                <a:spcPct val="50000"/>
              </a:spcAft>
              <a:buFontTx/>
              <a:buNone/>
            </a:pPr>
            <a:endParaRPr lang="en-US" altLang="en-US"/>
          </a:p>
          <a:p>
            <a:pPr algn="ctr">
              <a:spcAft>
                <a:spcPct val="50000"/>
              </a:spcAft>
              <a:buFontTx/>
              <a:buNone/>
            </a:pPr>
            <a:endParaRPr lang="en-US" altLang="en-US"/>
          </a:p>
        </p:txBody>
      </p:sp>
    </p:spTree>
    <p:extLst>
      <p:ext uri="{BB962C8B-B14F-4D97-AF65-F5344CB8AC3E}">
        <p14:creationId xmlns:p14="http://schemas.microsoft.com/office/powerpoint/2010/main" val="2568199812"/>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1026"/>
          <p:cNvSpPr>
            <a:spLocks noGrp="1" noChangeArrowheads="1"/>
          </p:cNvSpPr>
          <p:nvPr>
            <p:ph type="title"/>
          </p:nvPr>
        </p:nvSpPr>
        <p:spPr/>
        <p:txBody>
          <a:bodyPr/>
          <a:lstStyle/>
          <a:p>
            <a:r>
              <a:rPr lang="en-US" altLang="en-US"/>
              <a:t>Staurolite zone</a:t>
            </a:r>
          </a:p>
        </p:txBody>
      </p:sp>
      <p:sp>
        <p:nvSpPr>
          <p:cNvPr id="318467" name="Rectangle 1027"/>
          <p:cNvSpPr>
            <a:spLocks noGrp="1" noChangeArrowheads="1"/>
          </p:cNvSpPr>
          <p:nvPr>
            <p:ph type="body" idx="1"/>
          </p:nvPr>
        </p:nvSpPr>
        <p:spPr>
          <a:xfrm>
            <a:off x="990600" y="1828800"/>
            <a:ext cx="7162800" cy="4572000"/>
          </a:xfrm>
        </p:spPr>
        <p:txBody>
          <a:bodyPr/>
          <a:lstStyle/>
          <a:p>
            <a:pPr>
              <a:lnSpc>
                <a:spcPct val="90000"/>
              </a:lnSpc>
              <a:spcAft>
                <a:spcPct val="50000"/>
              </a:spcAft>
            </a:pPr>
            <a:r>
              <a:rPr lang="en-US" altLang="en-US"/>
              <a:t>Under medium P-T may appear at 570</a:t>
            </a:r>
            <a:r>
              <a:rPr lang="en-US" altLang="en-US">
                <a:cs typeface="Times New Roman" panose="02020603050405020304" pitchFamily="18" charset="0"/>
              </a:rPr>
              <a:t>°</a:t>
            </a:r>
          </a:p>
          <a:p>
            <a:pPr algn="ctr">
              <a:lnSpc>
                <a:spcPct val="90000"/>
              </a:lnSpc>
              <a:spcAft>
                <a:spcPct val="50000"/>
              </a:spcAft>
              <a:buFontTx/>
              <a:buNone/>
            </a:pPr>
            <a:r>
              <a:rPr lang="en-US" altLang="en-US"/>
              <a:t>Cld + Ky = St + Chl (+Qtz +H</a:t>
            </a:r>
            <a:r>
              <a:rPr lang="en-US" altLang="en-US" baseline="-25000"/>
              <a:t>2</a:t>
            </a:r>
            <a:r>
              <a:rPr lang="en-US" altLang="en-US"/>
              <a:t>O)</a:t>
            </a:r>
          </a:p>
          <a:p>
            <a:pPr>
              <a:lnSpc>
                <a:spcPct val="90000"/>
              </a:lnSpc>
              <a:spcAft>
                <a:spcPct val="50000"/>
              </a:spcAft>
            </a:pPr>
            <a:r>
              <a:rPr lang="en-US" altLang="en-US"/>
              <a:t>An alternate reaction occurs at 610</a:t>
            </a:r>
            <a:r>
              <a:rPr lang="en-US" altLang="en-US">
                <a:cs typeface="Times New Roman" panose="02020603050405020304" pitchFamily="18" charset="0"/>
              </a:rPr>
              <a:t>°</a:t>
            </a:r>
          </a:p>
          <a:p>
            <a:pPr algn="ctr">
              <a:lnSpc>
                <a:spcPct val="90000"/>
              </a:lnSpc>
              <a:spcAft>
                <a:spcPct val="50000"/>
              </a:spcAft>
              <a:buFontTx/>
              <a:buNone/>
            </a:pPr>
            <a:r>
              <a:rPr lang="en-US" altLang="en-US">
                <a:cs typeface="Times New Roman" panose="02020603050405020304" pitchFamily="18" charset="0"/>
              </a:rPr>
              <a:t>Grt + Chl = St + Bt </a:t>
            </a:r>
            <a:r>
              <a:rPr lang="en-US" altLang="en-US"/>
              <a:t>(+Qtz +H</a:t>
            </a:r>
            <a:r>
              <a:rPr lang="en-US" altLang="en-US" baseline="-25000"/>
              <a:t>2</a:t>
            </a:r>
            <a:r>
              <a:rPr lang="en-US" altLang="en-US"/>
              <a:t>O)</a:t>
            </a:r>
          </a:p>
          <a:p>
            <a:pPr>
              <a:lnSpc>
                <a:spcPct val="90000"/>
              </a:lnSpc>
              <a:spcAft>
                <a:spcPct val="50000"/>
              </a:spcAft>
            </a:pPr>
            <a:r>
              <a:rPr lang="en-US" altLang="en-US">
                <a:cs typeface="Times New Roman" panose="02020603050405020304" pitchFamily="18" charset="0"/>
              </a:rPr>
              <a:t>Staurolite goes out at ~700°</a:t>
            </a:r>
          </a:p>
          <a:p>
            <a:pPr algn="ctr">
              <a:lnSpc>
                <a:spcPct val="90000"/>
              </a:lnSpc>
              <a:spcAft>
                <a:spcPct val="50000"/>
              </a:spcAft>
              <a:buFontTx/>
              <a:buNone/>
            </a:pPr>
            <a:r>
              <a:rPr lang="en-US" altLang="en-US">
                <a:cs typeface="Times New Roman" panose="02020603050405020304" pitchFamily="18" charset="0"/>
              </a:rPr>
              <a:t>St (+Ms +Qtz) = Grt +Bt +Als +H</a:t>
            </a:r>
            <a:r>
              <a:rPr lang="en-US" altLang="en-US" baseline="-25000">
                <a:cs typeface="Times New Roman" panose="02020603050405020304" pitchFamily="18" charset="0"/>
              </a:rPr>
              <a:t>2</a:t>
            </a:r>
            <a:r>
              <a:rPr lang="en-US" altLang="en-US">
                <a:cs typeface="Times New Roman" panose="02020603050405020304" pitchFamily="18" charset="0"/>
              </a:rPr>
              <a:t>O </a:t>
            </a:r>
          </a:p>
        </p:txBody>
      </p:sp>
    </p:spTree>
    <p:extLst>
      <p:ext uri="{BB962C8B-B14F-4D97-AF65-F5344CB8AC3E}">
        <p14:creationId xmlns:p14="http://schemas.microsoft.com/office/powerpoint/2010/main" val="4057213832"/>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p:txBody>
          <a:bodyPr/>
          <a:lstStyle/>
          <a:p>
            <a:r>
              <a:rPr lang="en-US" altLang="en-US"/>
              <a:t>Kyanite Zone</a:t>
            </a:r>
          </a:p>
        </p:txBody>
      </p:sp>
      <p:sp>
        <p:nvSpPr>
          <p:cNvPr id="319491" name="Rectangle 3"/>
          <p:cNvSpPr>
            <a:spLocks noGrp="1" noChangeArrowheads="1"/>
          </p:cNvSpPr>
          <p:nvPr>
            <p:ph type="body" idx="1"/>
          </p:nvPr>
        </p:nvSpPr>
        <p:spPr>
          <a:xfrm>
            <a:off x="685800" y="1981200"/>
            <a:ext cx="7772400" cy="3276600"/>
          </a:xfrm>
        </p:spPr>
        <p:txBody>
          <a:bodyPr/>
          <a:lstStyle/>
          <a:p>
            <a:pPr>
              <a:spcAft>
                <a:spcPct val="50000"/>
              </a:spcAft>
            </a:pPr>
            <a:r>
              <a:rPr lang="en-US" altLang="en-US"/>
              <a:t>Under medium P-T at ~630</a:t>
            </a:r>
            <a:r>
              <a:rPr lang="en-US" altLang="en-US">
                <a:cs typeface="Times New Roman" panose="02020603050405020304" pitchFamily="18" charset="0"/>
              </a:rPr>
              <a:t>°</a:t>
            </a:r>
          </a:p>
          <a:p>
            <a:pPr algn="ctr">
              <a:spcAft>
                <a:spcPct val="50000"/>
              </a:spcAft>
              <a:buFontTx/>
              <a:buNone/>
            </a:pPr>
            <a:r>
              <a:rPr lang="en-US" altLang="en-US"/>
              <a:t>St + Chl (+Ms +Qtz) = Ky + </a:t>
            </a:r>
            <a:r>
              <a:rPr lang="en-US" altLang="en-US">
                <a:cs typeface="Times New Roman" panose="02020603050405020304" pitchFamily="18" charset="0"/>
              </a:rPr>
              <a:t>Bt </a:t>
            </a:r>
            <a:r>
              <a:rPr lang="en-US" altLang="en-US"/>
              <a:t>(+H</a:t>
            </a:r>
            <a:r>
              <a:rPr lang="en-US" altLang="en-US" baseline="-25000"/>
              <a:t>2</a:t>
            </a:r>
            <a:r>
              <a:rPr lang="en-US" altLang="en-US"/>
              <a:t>O) </a:t>
            </a:r>
          </a:p>
          <a:p>
            <a:pPr>
              <a:spcAft>
                <a:spcPct val="50000"/>
              </a:spcAft>
            </a:pPr>
            <a:r>
              <a:rPr lang="en-US" altLang="en-US">
                <a:cs typeface="Times New Roman" panose="02020603050405020304" pitchFamily="18" charset="0"/>
              </a:rPr>
              <a:t>This reaction is considered the transition to the granulite facies in pelitic rocks</a:t>
            </a:r>
            <a:endParaRPr lang="en-US" altLang="en-US"/>
          </a:p>
        </p:txBody>
      </p:sp>
    </p:spTree>
    <p:extLst>
      <p:ext uri="{BB962C8B-B14F-4D97-AF65-F5344CB8AC3E}">
        <p14:creationId xmlns:p14="http://schemas.microsoft.com/office/powerpoint/2010/main" val="2087617532"/>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p:txBody>
          <a:bodyPr/>
          <a:lstStyle/>
          <a:p>
            <a:r>
              <a:rPr lang="en-US" altLang="en-US"/>
              <a:t>Sillimanite Zone</a:t>
            </a:r>
          </a:p>
        </p:txBody>
      </p:sp>
      <p:sp>
        <p:nvSpPr>
          <p:cNvPr id="320515" name="Rectangle 3"/>
          <p:cNvSpPr>
            <a:spLocks noGrp="1" noChangeArrowheads="1"/>
          </p:cNvSpPr>
          <p:nvPr>
            <p:ph type="body" idx="1"/>
          </p:nvPr>
        </p:nvSpPr>
        <p:spPr>
          <a:xfrm>
            <a:off x="304800" y="1752600"/>
            <a:ext cx="8839200" cy="4800600"/>
          </a:xfrm>
        </p:spPr>
        <p:txBody>
          <a:bodyPr/>
          <a:lstStyle/>
          <a:p>
            <a:pPr>
              <a:lnSpc>
                <a:spcPct val="90000"/>
              </a:lnSpc>
              <a:spcAft>
                <a:spcPct val="50000"/>
              </a:spcAft>
            </a:pPr>
            <a:r>
              <a:rPr lang="en-US" altLang="en-US" sz="2800"/>
              <a:t>A polymorphic transformation occurs at ~ 690</a:t>
            </a:r>
            <a:r>
              <a:rPr lang="en-US" altLang="en-US" sz="2800">
                <a:cs typeface="Times New Roman" panose="02020603050405020304" pitchFamily="18" charset="0"/>
              </a:rPr>
              <a:t>°</a:t>
            </a:r>
          </a:p>
          <a:p>
            <a:pPr algn="ctr">
              <a:lnSpc>
                <a:spcPct val="90000"/>
              </a:lnSpc>
              <a:spcAft>
                <a:spcPct val="50000"/>
              </a:spcAft>
              <a:buFontTx/>
              <a:buNone/>
            </a:pPr>
            <a:r>
              <a:rPr lang="en-US" altLang="en-US" sz="2800"/>
              <a:t>Ky = Sil</a:t>
            </a:r>
          </a:p>
          <a:p>
            <a:pPr>
              <a:lnSpc>
                <a:spcPct val="90000"/>
              </a:lnSpc>
              <a:spcAft>
                <a:spcPct val="50000"/>
              </a:spcAft>
            </a:pPr>
            <a:r>
              <a:rPr lang="en-US" altLang="en-US" sz="2800"/>
              <a:t>Sillimanite nucleates as tiny needles on micas</a:t>
            </a:r>
          </a:p>
          <a:p>
            <a:pPr>
              <a:lnSpc>
                <a:spcPct val="90000"/>
              </a:lnSpc>
              <a:spcAft>
                <a:spcPct val="50000"/>
              </a:spcAft>
            </a:pPr>
            <a:r>
              <a:rPr lang="en-US" altLang="en-US" sz="2800"/>
              <a:t>Muscovite goes out at ~ 790</a:t>
            </a:r>
            <a:r>
              <a:rPr lang="en-US" altLang="en-US" sz="2800">
                <a:cs typeface="Times New Roman" panose="02020603050405020304" pitchFamily="18" charset="0"/>
              </a:rPr>
              <a:t>°</a:t>
            </a:r>
            <a:endParaRPr lang="en-US" altLang="en-US" sz="2800"/>
          </a:p>
          <a:p>
            <a:pPr algn="ctr">
              <a:lnSpc>
                <a:spcPct val="90000"/>
              </a:lnSpc>
              <a:spcAft>
                <a:spcPct val="50000"/>
              </a:spcAft>
              <a:buFontTx/>
              <a:buNone/>
            </a:pPr>
            <a:r>
              <a:rPr lang="en-US" altLang="en-US" sz="2800"/>
              <a:t>Ms + Qtz = Kfs + Sil + H</a:t>
            </a:r>
            <a:r>
              <a:rPr lang="en-US" altLang="en-US" sz="2800" baseline="-25000"/>
              <a:t>2</a:t>
            </a:r>
            <a:r>
              <a:rPr lang="en-US" altLang="en-US" sz="2800"/>
              <a:t>O</a:t>
            </a:r>
          </a:p>
          <a:p>
            <a:pPr>
              <a:lnSpc>
                <a:spcPct val="90000"/>
              </a:lnSpc>
              <a:spcAft>
                <a:spcPct val="50000"/>
              </a:spcAft>
            </a:pPr>
            <a:r>
              <a:rPr lang="en-US" altLang="en-US" sz="2800"/>
              <a:t>Cordierite appears at higher temperatures</a:t>
            </a:r>
          </a:p>
          <a:p>
            <a:pPr lvl="1" algn="ctr">
              <a:lnSpc>
                <a:spcPct val="90000"/>
              </a:lnSpc>
              <a:spcAft>
                <a:spcPct val="50000"/>
              </a:spcAft>
              <a:buFontTx/>
              <a:buNone/>
            </a:pPr>
            <a:r>
              <a:rPr lang="en-US" altLang="en-US"/>
              <a:t>Phl + Sil (+Qtz) = Mg-Cdr (+Kfs + H</a:t>
            </a:r>
            <a:r>
              <a:rPr lang="en-US" altLang="en-US" baseline="-25000"/>
              <a:t>2</a:t>
            </a:r>
            <a:r>
              <a:rPr lang="en-US" altLang="en-US"/>
              <a:t>O)</a:t>
            </a:r>
          </a:p>
        </p:txBody>
      </p:sp>
    </p:spTree>
    <p:extLst>
      <p:ext uri="{BB962C8B-B14F-4D97-AF65-F5344CB8AC3E}">
        <p14:creationId xmlns:p14="http://schemas.microsoft.com/office/powerpoint/2010/main" val="1415423450"/>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p:txBody>
          <a:bodyPr/>
          <a:lstStyle/>
          <a:p>
            <a:r>
              <a:rPr lang="en-US" altLang="en-US"/>
              <a:t>Melting of Pelites</a:t>
            </a:r>
          </a:p>
        </p:txBody>
      </p:sp>
      <p:sp>
        <p:nvSpPr>
          <p:cNvPr id="321539" name="Rectangle 3"/>
          <p:cNvSpPr>
            <a:spLocks noGrp="1" noChangeArrowheads="1"/>
          </p:cNvSpPr>
          <p:nvPr>
            <p:ph type="body" idx="1"/>
          </p:nvPr>
        </p:nvSpPr>
        <p:spPr/>
        <p:txBody>
          <a:bodyPr/>
          <a:lstStyle/>
          <a:p>
            <a:pPr>
              <a:spcAft>
                <a:spcPct val="50000"/>
              </a:spcAft>
            </a:pPr>
            <a:r>
              <a:rPr lang="en-US" altLang="en-US"/>
              <a:t>Assume all the water is due to metamorphic dehydration reactions</a:t>
            </a:r>
          </a:p>
          <a:p>
            <a:pPr>
              <a:spcAft>
                <a:spcPct val="50000"/>
              </a:spcAft>
            </a:pPr>
            <a:r>
              <a:rPr lang="en-US" altLang="en-US"/>
              <a:t>Muscovite decomposition causes melting, provided the pressure is high enough to retain the water</a:t>
            </a:r>
          </a:p>
          <a:p>
            <a:pPr algn="ctr">
              <a:spcAft>
                <a:spcPct val="50000"/>
              </a:spcAft>
              <a:buFontTx/>
              <a:buNone/>
            </a:pPr>
            <a:r>
              <a:rPr lang="en-US" altLang="en-US"/>
              <a:t>Ms + Ab + Qtz = Al</a:t>
            </a:r>
            <a:r>
              <a:rPr lang="en-US" altLang="en-US" baseline="-25000"/>
              <a:t>2</a:t>
            </a:r>
            <a:r>
              <a:rPr lang="en-US" altLang="en-US"/>
              <a:t>SiO</a:t>
            </a:r>
            <a:r>
              <a:rPr lang="en-US" altLang="en-US" baseline="-25000"/>
              <a:t>5</a:t>
            </a:r>
            <a:r>
              <a:rPr lang="en-US" altLang="en-US"/>
              <a:t> + Kfs + liquid</a:t>
            </a:r>
          </a:p>
        </p:txBody>
      </p:sp>
    </p:spTree>
    <p:extLst>
      <p:ext uri="{BB962C8B-B14F-4D97-AF65-F5344CB8AC3E}">
        <p14:creationId xmlns:p14="http://schemas.microsoft.com/office/powerpoint/2010/main" val="2797974292"/>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ctr" eaLnBrk="1" hangingPunct="1"/>
            <a:r>
              <a:rPr lang="en-GB" altLang="en-US" sz="4800" b="1" smtClean="0"/>
              <a:t>Metamorphic Grade</a:t>
            </a:r>
          </a:p>
        </p:txBody>
      </p:sp>
      <p:sp>
        <p:nvSpPr>
          <p:cNvPr id="6147" name="Rectangle 3"/>
          <p:cNvSpPr>
            <a:spLocks noGrp="1" noChangeArrowheads="1"/>
          </p:cNvSpPr>
          <p:nvPr>
            <p:ph type="body" idx="1"/>
          </p:nvPr>
        </p:nvSpPr>
        <p:spPr/>
        <p:txBody>
          <a:bodyPr/>
          <a:lstStyle/>
          <a:p>
            <a:pPr algn="just" eaLnBrk="1" hangingPunct="1"/>
            <a:r>
              <a:rPr lang="en-US" dirty="0"/>
              <a:t>As the temperature and/or  pressure increases on a body of rock we say the rock undergoes </a:t>
            </a:r>
            <a:r>
              <a:rPr lang="en-US" b="1" i="1" dirty="0"/>
              <a:t>prograde metamorphism</a:t>
            </a:r>
            <a:r>
              <a:rPr lang="en-US" dirty="0"/>
              <a:t> or that the grade of metamorphism increases.   </a:t>
            </a:r>
            <a:r>
              <a:rPr lang="en-US" b="1" i="1" dirty="0"/>
              <a:t>Metamorphic grade</a:t>
            </a:r>
            <a:r>
              <a:rPr lang="en-US" dirty="0"/>
              <a:t> is a general term for describing the relative temperature and pressure conditions under which metamorphic rocks form.</a:t>
            </a:r>
            <a:endParaRPr lang="en-GB" altLang="en-US" dirty="0" smtClean="0"/>
          </a:p>
        </p:txBody>
      </p:sp>
    </p:spTree>
    <p:extLst>
      <p:ext uri="{BB962C8B-B14F-4D97-AF65-F5344CB8AC3E}">
        <p14:creationId xmlns:p14="http://schemas.microsoft.com/office/powerpoint/2010/main" val="2286088539"/>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ChangeArrowheads="1"/>
          </p:cNvSpPr>
          <p:nvPr/>
        </p:nvSpPr>
        <p:spPr bwMode="auto">
          <a:xfrm>
            <a:off x="152400" y="812800"/>
            <a:ext cx="8329613" cy="311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293688" indent="-293688">
              <a:spcBef>
                <a:spcPct val="20000"/>
              </a:spcBef>
              <a:buClr>
                <a:srgbClr val="00CC00"/>
              </a:buClr>
              <a:buChar char="•"/>
              <a:defRPr sz="3200">
                <a:solidFill>
                  <a:schemeClr val="tx1"/>
                </a:solidFill>
                <a:effectLst>
                  <a:outerShdw blurRad="38100" dist="38100" dir="2700000" algn="tl">
                    <a:srgbClr val="000000"/>
                  </a:outerShdw>
                </a:effectLst>
                <a:latin typeface="Times New Roman" panose="02020603050405020304" pitchFamily="18" charset="0"/>
              </a:defRPr>
            </a:lvl1pPr>
            <a:lvl2pPr marL="742950" indent="-285750">
              <a:spcBef>
                <a:spcPct val="20000"/>
              </a:spcBef>
              <a:buClr>
                <a:schemeClr val="tx2"/>
              </a:buClr>
              <a:buSzPct val="50000"/>
              <a:buFont typeface="Monotype Sorts" pitchFamily="44" charset="2"/>
              <a:buChar char="F"/>
              <a:defRPr sz="2800">
                <a:solidFill>
                  <a:schemeClr val="tx1"/>
                </a:solidFill>
                <a:effectLst>
                  <a:outerShdw blurRad="38100" dist="38100" dir="2700000" algn="tl">
                    <a:srgbClr val="000000"/>
                  </a:outerShdw>
                </a:effectLst>
                <a:latin typeface="Times New Roman" panose="02020603050405020304" pitchFamily="18" charset="0"/>
              </a:defRPr>
            </a:lvl2pPr>
            <a:lvl3pPr marL="1085850" indent="-228600">
              <a:spcBef>
                <a:spcPct val="20000"/>
              </a:spcBef>
              <a:buClr>
                <a:srgbClr val="0099FF"/>
              </a:buClr>
              <a:buSzPct val="50000"/>
              <a:buFont typeface="Monotype Sorts" pitchFamily="44" charset="2"/>
              <a:buChar char="s"/>
              <a:defRPr sz="2400">
                <a:solidFill>
                  <a:schemeClr val="tx1"/>
                </a:solidFill>
                <a:effectLst>
                  <a:outerShdw blurRad="38100" dist="38100" dir="2700000" algn="tl">
                    <a:srgbClr val="000000"/>
                  </a:outerShdw>
                </a:effectLst>
                <a:latin typeface="Times New Roman" panose="02020603050405020304" pitchFamily="18" charset="0"/>
              </a:defRPr>
            </a:lvl3pPr>
            <a:lvl4pPr marL="1600200" indent="-228600">
              <a:spcBef>
                <a:spcPct val="20000"/>
              </a:spcBef>
              <a:buClr>
                <a:srgbClr val="990099"/>
              </a:buClr>
              <a:buSzPct val="50000"/>
              <a:buFont typeface="Monotype Sorts" pitchFamily="44" charset="2"/>
              <a:buChar char=":"/>
              <a:defRPr sz="2000">
                <a:solidFill>
                  <a:schemeClr val="tx1"/>
                </a:solidFill>
                <a:effectLst>
                  <a:outerShdw blurRad="38100" dist="38100" dir="2700000" algn="tl">
                    <a:srgbClr val="000000"/>
                  </a:outerShdw>
                </a:effectLst>
                <a:latin typeface="Times New Roman" panose="02020603050405020304" pitchFamily="18" charset="0"/>
              </a:defRPr>
            </a:lvl4pPr>
            <a:lvl5pPr marL="2057400" indent="-228600">
              <a:spcBef>
                <a:spcPct val="20000"/>
              </a:spcBef>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5pPr>
            <a:lvl6pPr marL="2514600" indent="-228600" eaLnBrk="0" fontAlgn="base" hangingPunct="0">
              <a:spcBef>
                <a:spcPct val="20000"/>
              </a:spcBef>
              <a:spcAft>
                <a:spcPct val="0"/>
              </a:spcAft>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6pPr>
            <a:lvl7pPr marL="2971800" indent="-228600" eaLnBrk="0" fontAlgn="base" hangingPunct="0">
              <a:spcBef>
                <a:spcPct val="20000"/>
              </a:spcBef>
              <a:spcAft>
                <a:spcPct val="0"/>
              </a:spcAft>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7pPr>
            <a:lvl8pPr marL="3429000" indent="-228600" eaLnBrk="0" fontAlgn="base" hangingPunct="0">
              <a:spcBef>
                <a:spcPct val="20000"/>
              </a:spcBef>
              <a:spcAft>
                <a:spcPct val="0"/>
              </a:spcAft>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8pPr>
            <a:lvl9pPr marL="3886200" indent="-228600" eaLnBrk="0" fontAlgn="base" hangingPunct="0">
              <a:spcBef>
                <a:spcPct val="20000"/>
              </a:spcBef>
              <a:spcAft>
                <a:spcPct val="0"/>
              </a:spcAft>
              <a:buClr>
                <a:srgbClr val="FFFF00"/>
              </a:buClr>
              <a:buChar char="•"/>
              <a:defRPr sz="2000">
                <a:solidFill>
                  <a:schemeClr val="tx1"/>
                </a:solidFill>
                <a:effectLst>
                  <a:outerShdw blurRad="38100" dist="38100" dir="2700000" algn="tl">
                    <a:srgbClr val="000000"/>
                  </a:outerShdw>
                </a:effectLst>
                <a:latin typeface="Times New Roman" panose="02020603050405020304" pitchFamily="18" charset="0"/>
              </a:defRPr>
            </a:lvl9pPr>
          </a:lstStyle>
          <a:p>
            <a:pPr>
              <a:spcBef>
                <a:spcPts val="600"/>
              </a:spcBef>
            </a:pPr>
            <a:r>
              <a:rPr lang="en-US" altLang="en-US" sz="2800" dirty="0" smtClean="0"/>
              <a:t>ANOTHER </a:t>
            </a:r>
            <a:r>
              <a:rPr lang="en-US" altLang="en-US" sz="2800" dirty="0"/>
              <a:t>DEFINTION:</a:t>
            </a:r>
          </a:p>
          <a:p>
            <a:pPr>
              <a:spcBef>
                <a:spcPts val="600"/>
              </a:spcBef>
            </a:pPr>
            <a:r>
              <a:rPr lang="en-US" altLang="en-US" sz="2800" dirty="0" err="1" smtClean="0">
                <a:solidFill>
                  <a:srgbClr val="00CC00"/>
                </a:solidFill>
              </a:rPr>
              <a:t>Isograd</a:t>
            </a:r>
            <a:endParaRPr lang="en-US" altLang="en-US" sz="2800" dirty="0" smtClean="0">
              <a:solidFill>
                <a:srgbClr val="00CC00"/>
              </a:solidFill>
            </a:endParaRPr>
          </a:p>
          <a:p>
            <a:pPr>
              <a:spcBef>
                <a:spcPts val="600"/>
              </a:spcBef>
            </a:pPr>
            <a:r>
              <a:rPr lang="en-US" altLang="en-US" dirty="0"/>
              <a:t>line that separates the zones (a line in the field of constant metamorphic grade). Also reflects the FIRST APPEARANCE of the index mineral. </a:t>
            </a:r>
            <a:endParaRPr lang="en-US" altLang="en-US" sz="3600" dirty="0"/>
          </a:p>
          <a:p>
            <a:pPr>
              <a:spcBef>
                <a:spcPts val="600"/>
              </a:spcBef>
            </a:pPr>
            <a:endParaRPr lang="en-US" altLang="en-US" dirty="0"/>
          </a:p>
        </p:txBody>
      </p:sp>
    </p:spTree>
    <p:extLst>
      <p:ext uri="{BB962C8B-B14F-4D97-AF65-F5344CB8AC3E}">
        <p14:creationId xmlns:p14="http://schemas.microsoft.com/office/powerpoint/2010/main" val="3558853236"/>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76200" y="228600"/>
            <a:ext cx="8839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293688" indent="-29368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ts val="600"/>
              </a:spcBef>
              <a:buFontTx/>
              <a:buNone/>
            </a:pPr>
            <a:r>
              <a:rPr lang="en-US" altLang="en-US" sz="3200" dirty="0"/>
              <a:t>To summarize:</a:t>
            </a:r>
            <a:endParaRPr lang="en-US" altLang="en-US" sz="3600" dirty="0">
              <a:solidFill>
                <a:srgbClr val="00CC00"/>
              </a:solidFill>
            </a:endParaRPr>
          </a:p>
        </p:txBody>
      </p:sp>
      <p:sp>
        <p:nvSpPr>
          <p:cNvPr id="132099" name="Rectangle 3"/>
          <p:cNvSpPr>
            <a:spLocks noChangeArrowheads="1"/>
          </p:cNvSpPr>
          <p:nvPr/>
        </p:nvSpPr>
        <p:spPr bwMode="auto">
          <a:xfrm>
            <a:off x="152400" y="914400"/>
            <a:ext cx="8763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293688" indent="-29368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Clr>
                <a:srgbClr val="FF0000"/>
              </a:buClr>
              <a:buFontTx/>
              <a:buChar char="•"/>
            </a:pPr>
            <a:r>
              <a:rPr lang="en-US" altLang="en-US" sz="2800" dirty="0"/>
              <a:t>An </a:t>
            </a:r>
            <a:r>
              <a:rPr lang="en-US" altLang="en-US" sz="2800" dirty="0" err="1">
                <a:solidFill>
                  <a:srgbClr val="FF3399"/>
                </a:solidFill>
              </a:rPr>
              <a:t>isograd</a:t>
            </a:r>
            <a:r>
              <a:rPr lang="en-US" altLang="en-US" sz="2800" dirty="0"/>
              <a:t> represents the first appearance of a particular metamorphic </a:t>
            </a:r>
            <a:r>
              <a:rPr lang="en-US" altLang="en-US" sz="2800" dirty="0">
                <a:solidFill>
                  <a:srgbClr val="FF3399"/>
                </a:solidFill>
              </a:rPr>
              <a:t>index mineral </a:t>
            </a:r>
            <a:r>
              <a:rPr lang="en-US" altLang="en-US" sz="2800" dirty="0"/>
              <a:t>in the field as one progresses </a:t>
            </a:r>
            <a:r>
              <a:rPr lang="en-US" altLang="en-US" sz="2800" dirty="0">
                <a:solidFill>
                  <a:srgbClr val="FF3399"/>
                </a:solidFill>
              </a:rPr>
              <a:t>up</a:t>
            </a:r>
            <a:r>
              <a:rPr lang="en-US" altLang="en-US" sz="2800" dirty="0"/>
              <a:t> metamorphic grade</a:t>
            </a:r>
          </a:p>
          <a:p>
            <a:pPr>
              <a:spcBef>
                <a:spcPct val="50000"/>
              </a:spcBef>
              <a:buClr>
                <a:srgbClr val="FF0000"/>
              </a:buClr>
              <a:buFontTx/>
              <a:buChar char="•"/>
            </a:pPr>
            <a:r>
              <a:rPr lang="en-US" altLang="en-US" sz="2800" dirty="0"/>
              <a:t>When one crosses an </a:t>
            </a:r>
            <a:r>
              <a:rPr lang="en-US" altLang="en-US" sz="2800" dirty="0" err="1"/>
              <a:t>isograd</a:t>
            </a:r>
            <a:r>
              <a:rPr lang="en-US" altLang="en-US" sz="2800" dirty="0"/>
              <a:t>, such as the biotite </a:t>
            </a:r>
            <a:r>
              <a:rPr lang="en-US" altLang="en-US" sz="2800" dirty="0" err="1"/>
              <a:t>isograd</a:t>
            </a:r>
            <a:r>
              <a:rPr lang="en-US" altLang="en-US" sz="2800" dirty="0"/>
              <a:t>, one enters the biotite </a:t>
            </a:r>
            <a:r>
              <a:rPr lang="en-US" altLang="en-US" sz="2800" dirty="0">
                <a:solidFill>
                  <a:srgbClr val="FF3399"/>
                </a:solidFill>
              </a:rPr>
              <a:t>zone</a:t>
            </a:r>
          </a:p>
          <a:p>
            <a:pPr>
              <a:spcBef>
                <a:spcPct val="50000"/>
              </a:spcBef>
              <a:buClr>
                <a:srgbClr val="FF0000"/>
              </a:buClr>
              <a:buFontTx/>
              <a:buChar char="•"/>
            </a:pPr>
            <a:r>
              <a:rPr lang="en-US" altLang="en-US" sz="2800" dirty="0"/>
              <a:t>Zones thus have the same name as the </a:t>
            </a:r>
            <a:r>
              <a:rPr lang="en-US" altLang="en-US" sz="2800" dirty="0" err="1"/>
              <a:t>isograd</a:t>
            </a:r>
            <a:r>
              <a:rPr lang="en-US" altLang="en-US" sz="2800" dirty="0"/>
              <a:t> that forms the </a:t>
            </a:r>
            <a:r>
              <a:rPr lang="en-US" altLang="en-US" sz="2800" dirty="0">
                <a:solidFill>
                  <a:srgbClr val="FF3399"/>
                </a:solidFill>
              </a:rPr>
              <a:t>low-grade</a:t>
            </a:r>
            <a:r>
              <a:rPr lang="en-US" altLang="en-US" sz="2800" dirty="0"/>
              <a:t> boundary of that zone</a:t>
            </a:r>
          </a:p>
          <a:p>
            <a:r>
              <a:rPr lang="en-US" altLang="en-US" sz="2800" dirty="0"/>
              <a:t>Because classic </a:t>
            </a:r>
            <a:r>
              <a:rPr lang="en-US" altLang="en-US" sz="2800" dirty="0" err="1"/>
              <a:t>isograds</a:t>
            </a:r>
            <a:r>
              <a:rPr lang="en-US" altLang="en-US" sz="2800" dirty="0"/>
              <a:t> are based on the first appearance of a mineral, and not its disappearance</a:t>
            </a:r>
            <a:r>
              <a:rPr lang="en-US" altLang="en-US" sz="2800" dirty="0">
                <a:solidFill>
                  <a:srgbClr val="FF3399"/>
                </a:solidFill>
              </a:rPr>
              <a:t>, an index mineral may still be stable in higher grade </a:t>
            </a:r>
            <a:r>
              <a:rPr lang="en-US" altLang="en-US" sz="2800" dirty="0" smtClean="0">
                <a:solidFill>
                  <a:srgbClr val="FF3399"/>
                </a:solidFill>
              </a:rPr>
              <a:t>zones </a:t>
            </a:r>
            <a:r>
              <a:rPr lang="en-US" sz="2800" dirty="0"/>
              <a:t>Chlorite, for example, </a:t>
            </a:r>
            <a:r>
              <a:rPr lang="en-US" sz="2800" dirty="0" smtClean="0"/>
              <a:t>is still </a:t>
            </a:r>
            <a:r>
              <a:rPr lang="en-US" sz="2800" dirty="0"/>
              <a:t>stable in the biotite zone (and even up into the </a:t>
            </a:r>
            <a:r>
              <a:rPr lang="en-US" sz="2800" dirty="0" err="1" smtClean="0"/>
              <a:t>staurolite</a:t>
            </a:r>
            <a:r>
              <a:rPr lang="en-US" sz="2800" dirty="0" smtClean="0"/>
              <a:t> zone </a:t>
            </a:r>
            <a:r>
              <a:rPr lang="en-US" sz="2800" dirty="0"/>
              <a:t>in some situations).</a:t>
            </a:r>
            <a:endParaRPr lang="en-US" altLang="en-US" sz="2800" dirty="0">
              <a:solidFill>
                <a:srgbClr val="FF3399"/>
              </a:solidFill>
            </a:endParaRPr>
          </a:p>
        </p:txBody>
      </p:sp>
    </p:spTree>
    <p:extLst>
      <p:ext uri="{BB962C8B-B14F-4D97-AF65-F5344CB8AC3E}">
        <p14:creationId xmlns:p14="http://schemas.microsoft.com/office/powerpoint/2010/main" val="3084430156"/>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32099">
                                            <p:txEl>
                                              <p:pRg st="1" end="1"/>
                                            </p:txEl>
                                          </p:spTgt>
                                        </p:tgtEl>
                                        <p:attrNameLst>
                                          <p:attrName>style.visibility</p:attrName>
                                        </p:attrNameLst>
                                      </p:cBhvr>
                                      <p:to>
                                        <p:strVal val="visible"/>
                                      </p:to>
                                    </p:set>
                                    <p:anim calcmode="lin" valueType="num">
                                      <p:cBhvr additive="base">
                                        <p:cTn id="7" dur="500" fill="hold"/>
                                        <p:tgtEl>
                                          <p:spTgt spid="132099">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20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132099">
                                            <p:txEl>
                                              <p:pRg st="2" end="2"/>
                                            </p:txEl>
                                          </p:spTgt>
                                        </p:tgtEl>
                                        <p:attrNameLst>
                                          <p:attrName>style.visibility</p:attrName>
                                        </p:attrNameLst>
                                      </p:cBhvr>
                                      <p:to>
                                        <p:strVal val="visible"/>
                                      </p:to>
                                    </p:set>
                                    <p:anim calcmode="lin" valueType="num">
                                      <p:cBhvr additive="base">
                                        <p:cTn id="13" dur="500" fill="hold"/>
                                        <p:tgtEl>
                                          <p:spTgt spid="13209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20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32099">
                                            <p:txEl>
                                              <p:pRg st="3" end="3"/>
                                            </p:txEl>
                                          </p:spTgt>
                                        </p:tgtEl>
                                        <p:attrNameLst>
                                          <p:attrName>style.visibility</p:attrName>
                                        </p:attrNameLst>
                                      </p:cBhvr>
                                      <p:to>
                                        <p:strVal val="visible"/>
                                      </p:to>
                                    </p:set>
                                    <p:anim calcmode="lin" valueType="num">
                                      <p:cBhvr additive="base">
                                        <p:cTn id="19" dur="500" fill="hold"/>
                                        <p:tgtEl>
                                          <p:spTgt spid="13209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209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build="p" bldLvl="3"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1026"/>
          <p:cNvSpPr>
            <a:spLocks noGrp="1" noChangeArrowheads="1"/>
          </p:cNvSpPr>
          <p:nvPr>
            <p:ph type="title"/>
          </p:nvPr>
        </p:nvSpPr>
        <p:spPr/>
        <p:txBody>
          <a:bodyPr/>
          <a:lstStyle/>
          <a:p>
            <a:pPr algn="ctr"/>
            <a:r>
              <a:rPr lang="en-US" altLang="en-US" dirty="0">
                <a:cs typeface="Times New Roman" panose="02020603050405020304" pitchFamily="18" charset="0"/>
              </a:rPr>
              <a:t>Problems with </a:t>
            </a:r>
            <a:r>
              <a:rPr lang="en-US" altLang="en-US" dirty="0" err="1">
                <a:cs typeface="Times New Roman" panose="02020603050405020304" pitchFamily="18" charset="0"/>
              </a:rPr>
              <a:t>Isograds</a:t>
            </a:r>
            <a:endParaRPr lang="en-US" altLang="en-US" dirty="0">
              <a:cs typeface="Times New Roman" panose="02020603050405020304" pitchFamily="18" charset="0"/>
            </a:endParaRPr>
          </a:p>
        </p:txBody>
      </p:sp>
      <p:sp>
        <p:nvSpPr>
          <p:cNvPr id="311299" name="Rectangle 1027"/>
          <p:cNvSpPr>
            <a:spLocks noGrp="1" noChangeArrowheads="1"/>
          </p:cNvSpPr>
          <p:nvPr>
            <p:ph type="body" idx="1"/>
          </p:nvPr>
        </p:nvSpPr>
        <p:spPr>
          <a:xfrm>
            <a:off x="539552" y="1916832"/>
            <a:ext cx="7690048" cy="3950568"/>
          </a:xfrm>
        </p:spPr>
        <p:txBody>
          <a:bodyPr/>
          <a:lstStyle/>
          <a:p>
            <a:pPr>
              <a:spcAft>
                <a:spcPct val="50000"/>
              </a:spcAft>
            </a:pPr>
            <a:r>
              <a:rPr lang="en-US" altLang="en-US" dirty="0">
                <a:cs typeface="Times New Roman" panose="02020603050405020304" pitchFamily="18" charset="0"/>
              </a:rPr>
              <a:t>Most rocks have complex compositions, (</a:t>
            </a:r>
            <a:r>
              <a:rPr lang="en-US" altLang="en-US" dirty="0" err="1">
                <a:cs typeface="Times New Roman" panose="02020603050405020304" pitchFamily="18" charset="0"/>
              </a:rPr>
              <a:t>Mg,Fe</a:t>
            </a:r>
            <a:r>
              <a:rPr lang="en-US" altLang="en-US" dirty="0">
                <a:cs typeface="Times New Roman" panose="02020603050405020304" pitchFamily="18" charset="0"/>
              </a:rPr>
              <a:t>) or (</a:t>
            </a:r>
            <a:r>
              <a:rPr lang="en-US" altLang="en-US" dirty="0" err="1">
                <a:cs typeface="Times New Roman" panose="02020603050405020304" pitchFamily="18" charset="0"/>
              </a:rPr>
              <a:t>Na,Ca</a:t>
            </a:r>
            <a:r>
              <a:rPr lang="en-US" altLang="en-US" dirty="0">
                <a:cs typeface="Times New Roman" panose="02020603050405020304" pitchFamily="18" charset="0"/>
              </a:rPr>
              <a:t>) substitutions</a:t>
            </a:r>
          </a:p>
          <a:p>
            <a:pPr>
              <a:spcAft>
                <a:spcPct val="50000"/>
              </a:spcAft>
            </a:pPr>
            <a:r>
              <a:rPr lang="en-US" altLang="en-US" dirty="0">
                <a:cs typeface="Times New Roman" panose="02020603050405020304" pitchFamily="18" charset="0"/>
              </a:rPr>
              <a:t>Many reactions are at least </a:t>
            </a:r>
            <a:r>
              <a:rPr lang="en-US" altLang="en-US" dirty="0" err="1">
                <a:cs typeface="Times New Roman" panose="02020603050405020304" pitchFamily="18" charset="0"/>
              </a:rPr>
              <a:t>divariant</a:t>
            </a:r>
            <a:endParaRPr lang="en-US" altLang="en-US" dirty="0">
              <a:cs typeface="Times New Roman" panose="02020603050405020304" pitchFamily="18" charset="0"/>
            </a:endParaRPr>
          </a:p>
          <a:p>
            <a:pPr>
              <a:spcAft>
                <a:spcPct val="50000"/>
              </a:spcAft>
            </a:pPr>
            <a:r>
              <a:rPr lang="en-US" altLang="en-US" dirty="0">
                <a:cs typeface="Times New Roman" panose="02020603050405020304" pitchFamily="18" charset="0"/>
              </a:rPr>
              <a:t>Even </a:t>
            </a:r>
            <a:r>
              <a:rPr lang="en-US" altLang="en-US" dirty="0" err="1">
                <a:cs typeface="Times New Roman" panose="02020603050405020304" pitchFamily="18" charset="0"/>
              </a:rPr>
              <a:t>isograds</a:t>
            </a:r>
            <a:r>
              <a:rPr lang="en-US" altLang="en-US" dirty="0">
                <a:cs typeface="Times New Roman" panose="02020603050405020304" pitchFamily="18" charset="0"/>
              </a:rPr>
              <a:t> in simple rocks are “smeared”</a:t>
            </a:r>
          </a:p>
        </p:txBody>
      </p:sp>
    </p:spTree>
    <p:extLst>
      <p:ext uri="{BB962C8B-B14F-4D97-AF65-F5344CB8AC3E}">
        <p14:creationId xmlns:p14="http://schemas.microsoft.com/office/powerpoint/2010/main" val="1396191526"/>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52400" y="274638"/>
            <a:ext cx="8763000" cy="1249362"/>
          </a:xfrm>
        </p:spPr>
        <p:txBody>
          <a:bodyPr/>
          <a:lstStyle/>
          <a:p>
            <a:r>
              <a:rPr lang="en-US" altLang="en-US" sz="3600" b="1">
                <a:latin typeface="Times New Roman" panose="02020603050405020304" pitchFamily="18" charset="0"/>
              </a:rPr>
              <a:t>What happens to our PROTOLITH  when acted on by AGENTS OF CHANGE??</a:t>
            </a:r>
          </a:p>
        </p:txBody>
      </p:sp>
      <p:sp>
        <p:nvSpPr>
          <p:cNvPr id="53251" name="Rectangle 3"/>
          <p:cNvSpPr>
            <a:spLocks noGrp="1" noChangeArrowheads="1"/>
          </p:cNvSpPr>
          <p:nvPr>
            <p:ph type="body" idx="1"/>
          </p:nvPr>
        </p:nvSpPr>
        <p:spPr>
          <a:xfrm>
            <a:off x="228600" y="1600200"/>
            <a:ext cx="8763000" cy="4724400"/>
          </a:xfrm>
        </p:spPr>
        <p:txBody>
          <a:bodyPr/>
          <a:lstStyle/>
          <a:p>
            <a:r>
              <a:rPr lang="en-US" altLang="en-US">
                <a:latin typeface="Times New Roman" panose="02020603050405020304" pitchFamily="18" charset="0"/>
              </a:rPr>
              <a:t>Agents of Change </a:t>
            </a:r>
            <a:r>
              <a:rPr lang="en-US" altLang="en-US">
                <a:latin typeface="Times New Roman" panose="02020603050405020304" pitchFamily="18" charset="0"/>
                <a:sym typeface="Wingdings" panose="05000000000000000000" pitchFamily="2" charset="2"/>
              </a:rPr>
              <a:t> T, P, fluids, stress, strain </a:t>
            </a:r>
            <a:endParaRPr lang="en-US" altLang="en-US">
              <a:latin typeface="Times New Roman" panose="02020603050405020304" pitchFamily="18" charset="0"/>
            </a:endParaRPr>
          </a:p>
          <a:p>
            <a:r>
              <a:rPr lang="en-US" altLang="en-US" sz="4000" b="1">
                <a:solidFill>
                  <a:srgbClr val="CC3300"/>
                </a:solidFill>
                <a:latin typeface="Times New Roman" panose="02020603050405020304" pitchFamily="18" charset="0"/>
              </a:rPr>
              <a:t>Metamorphic Reactions!!!!</a:t>
            </a:r>
          </a:p>
          <a:p>
            <a:pPr lvl="1"/>
            <a:r>
              <a:rPr lang="en-US" altLang="en-US">
                <a:latin typeface="Times New Roman" panose="02020603050405020304" pitchFamily="18" charset="0"/>
              </a:rPr>
              <a:t>Solid-solid phase transformation</a:t>
            </a:r>
          </a:p>
          <a:p>
            <a:pPr lvl="1"/>
            <a:r>
              <a:rPr lang="en-US" altLang="en-US">
                <a:latin typeface="Times New Roman" panose="02020603050405020304" pitchFamily="18" charset="0"/>
              </a:rPr>
              <a:t>Solid-solid net-transfer</a:t>
            </a:r>
          </a:p>
          <a:p>
            <a:pPr lvl="1"/>
            <a:r>
              <a:rPr lang="en-US" altLang="en-US">
                <a:latin typeface="Times New Roman" panose="02020603050405020304" pitchFamily="18" charset="0"/>
              </a:rPr>
              <a:t>Dehydration</a:t>
            </a:r>
          </a:p>
          <a:p>
            <a:pPr lvl="1"/>
            <a:r>
              <a:rPr lang="en-US" altLang="en-US">
                <a:latin typeface="Times New Roman" panose="02020603050405020304" pitchFamily="18" charset="0"/>
              </a:rPr>
              <a:t>Hydration</a:t>
            </a:r>
          </a:p>
          <a:p>
            <a:pPr lvl="1"/>
            <a:r>
              <a:rPr lang="en-US" altLang="en-US">
                <a:latin typeface="Times New Roman" panose="02020603050405020304" pitchFamily="18" charset="0"/>
              </a:rPr>
              <a:t>Decarbonation</a:t>
            </a:r>
          </a:p>
          <a:p>
            <a:pPr lvl="1"/>
            <a:r>
              <a:rPr lang="en-US" altLang="en-US">
                <a:latin typeface="Times New Roman" panose="02020603050405020304" pitchFamily="18" charset="0"/>
              </a:rPr>
              <a:t>Carbonation</a:t>
            </a:r>
          </a:p>
        </p:txBody>
      </p:sp>
    </p:spTree>
    <p:extLst>
      <p:ext uri="{BB962C8B-B14F-4D97-AF65-F5344CB8AC3E}">
        <p14:creationId xmlns:p14="http://schemas.microsoft.com/office/powerpoint/2010/main" val="1411710336"/>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611560" y="116632"/>
            <a:ext cx="7772400" cy="1143000"/>
          </a:xfrm>
          <a:prstGeom prst="rect">
            <a:avLst/>
          </a:prstGeom>
        </p:spPr>
        <p:txBody>
          <a:bodyPr anchor="ctr"/>
          <a:lst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pitchFamily="1" charset="0"/>
              </a:defRPr>
            </a:lvl2pPr>
            <a:lvl3pPr algn="r" rtl="0" eaLnBrk="0" fontAlgn="base" hangingPunct="0">
              <a:spcBef>
                <a:spcPct val="0"/>
              </a:spcBef>
              <a:spcAft>
                <a:spcPct val="0"/>
              </a:spcAft>
              <a:defRPr sz="4400" i="1">
                <a:solidFill>
                  <a:schemeClr val="tx2"/>
                </a:solidFill>
                <a:latin typeface="Times New Roman" pitchFamily="1" charset="0"/>
              </a:defRPr>
            </a:lvl3pPr>
            <a:lvl4pPr algn="r" rtl="0" eaLnBrk="0" fontAlgn="base" hangingPunct="0">
              <a:spcBef>
                <a:spcPct val="0"/>
              </a:spcBef>
              <a:spcAft>
                <a:spcPct val="0"/>
              </a:spcAft>
              <a:defRPr sz="4400" i="1">
                <a:solidFill>
                  <a:schemeClr val="tx2"/>
                </a:solidFill>
                <a:latin typeface="Times New Roman" pitchFamily="1" charset="0"/>
              </a:defRPr>
            </a:lvl4pPr>
            <a:lvl5pPr algn="r" rtl="0" eaLnBrk="0" fontAlgn="base" hangingPunct="0">
              <a:spcBef>
                <a:spcPct val="0"/>
              </a:spcBef>
              <a:spcAft>
                <a:spcPct val="0"/>
              </a:spcAft>
              <a:defRPr sz="4400" i="1">
                <a:solidFill>
                  <a:schemeClr val="tx2"/>
                </a:solidFill>
                <a:latin typeface="Times New Roman" pitchFamily="1" charset="0"/>
              </a:defRPr>
            </a:lvl5pPr>
            <a:lvl6pPr marL="457200" algn="r" rtl="0" fontAlgn="base">
              <a:spcBef>
                <a:spcPct val="0"/>
              </a:spcBef>
              <a:spcAft>
                <a:spcPct val="0"/>
              </a:spcAft>
              <a:defRPr sz="4400" i="1">
                <a:solidFill>
                  <a:schemeClr val="tx2"/>
                </a:solidFill>
                <a:latin typeface="Times New Roman" pitchFamily="1" charset="0"/>
              </a:defRPr>
            </a:lvl6pPr>
            <a:lvl7pPr marL="914400" algn="r" rtl="0" fontAlgn="base">
              <a:spcBef>
                <a:spcPct val="0"/>
              </a:spcBef>
              <a:spcAft>
                <a:spcPct val="0"/>
              </a:spcAft>
              <a:defRPr sz="4400" i="1">
                <a:solidFill>
                  <a:schemeClr val="tx2"/>
                </a:solidFill>
                <a:latin typeface="Times New Roman" pitchFamily="1" charset="0"/>
              </a:defRPr>
            </a:lvl7pPr>
            <a:lvl8pPr marL="1371600" algn="r" rtl="0" fontAlgn="base">
              <a:spcBef>
                <a:spcPct val="0"/>
              </a:spcBef>
              <a:spcAft>
                <a:spcPct val="0"/>
              </a:spcAft>
              <a:defRPr sz="4400" i="1">
                <a:solidFill>
                  <a:schemeClr val="tx2"/>
                </a:solidFill>
                <a:latin typeface="Times New Roman" pitchFamily="1" charset="0"/>
              </a:defRPr>
            </a:lvl8pPr>
            <a:lvl9pPr marL="1828800" algn="r" rtl="0" fontAlgn="base">
              <a:spcBef>
                <a:spcPct val="0"/>
              </a:spcBef>
              <a:spcAft>
                <a:spcPct val="0"/>
              </a:spcAft>
              <a:defRPr sz="4400" i="1">
                <a:solidFill>
                  <a:schemeClr val="tx2"/>
                </a:solidFill>
                <a:latin typeface="Times New Roman" pitchFamily="1" charset="0"/>
              </a:defRPr>
            </a:lvl9pPr>
          </a:lstStyle>
          <a:p>
            <a:pPr algn="ctr"/>
            <a:r>
              <a:rPr lang="en-US" altLang="en-US" kern="0" dirty="0" smtClean="0"/>
              <a:t>Metamorphic Reactions</a:t>
            </a:r>
            <a:endParaRPr lang="en-US" altLang="en-US" kern="0" dirty="0"/>
          </a:p>
        </p:txBody>
      </p:sp>
      <p:sp>
        <p:nvSpPr>
          <p:cNvPr id="3" name="Rectangle 2"/>
          <p:cNvSpPr txBox="1">
            <a:spLocks noChangeArrowheads="1"/>
          </p:cNvSpPr>
          <p:nvPr/>
        </p:nvSpPr>
        <p:spPr>
          <a:xfrm>
            <a:off x="374576" y="604664"/>
            <a:ext cx="7772400" cy="1143000"/>
          </a:xfrm>
          <a:prstGeom prst="rect">
            <a:avLst/>
          </a:prstGeom>
        </p:spPr>
        <p:txBody>
          <a:bodyPr/>
          <a:lst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pitchFamily="1" charset="0"/>
              </a:defRPr>
            </a:lvl2pPr>
            <a:lvl3pPr algn="r" rtl="0" eaLnBrk="0" fontAlgn="base" hangingPunct="0">
              <a:spcBef>
                <a:spcPct val="0"/>
              </a:spcBef>
              <a:spcAft>
                <a:spcPct val="0"/>
              </a:spcAft>
              <a:defRPr sz="4400" i="1">
                <a:solidFill>
                  <a:schemeClr val="tx2"/>
                </a:solidFill>
                <a:latin typeface="Times New Roman" pitchFamily="1" charset="0"/>
              </a:defRPr>
            </a:lvl3pPr>
            <a:lvl4pPr algn="r" rtl="0" eaLnBrk="0" fontAlgn="base" hangingPunct="0">
              <a:spcBef>
                <a:spcPct val="0"/>
              </a:spcBef>
              <a:spcAft>
                <a:spcPct val="0"/>
              </a:spcAft>
              <a:defRPr sz="4400" i="1">
                <a:solidFill>
                  <a:schemeClr val="tx2"/>
                </a:solidFill>
                <a:latin typeface="Times New Roman" pitchFamily="1" charset="0"/>
              </a:defRPr>
            </a:lvl4pPr>
            <a:lvl5pPr algn="r" rtl="0" eaLnBrk="0" fontAlgn="base" hangingPunct="0">
              <a:spcBef>
                <a:spcPct val="0"/>
              </a:spcBef>
              <a:spcAft>
                <a:spcPct val="0"/>
              </a:spcAft>
              <a:defRPr sz="4400" i="1">
                <a:solidFill>
                  <a:schemeClr val="tx2"/>
                </a:solidFill>
                <a:latin typeface="Times New Roman" pitchFamily="1" charset="0"/>
              </a:defRPr>
            </a:lvl5pPr>
            <a:lvl6pPr marL="457200" algn="r" rtl="0" fontAlgn="base">
              <a:spcBef>
                <a:spcPct val="0"/>
              </a:spcBef>
              <a:spcAft>
                <a:spcPct val="0"/>
              </a:spcAft>
              <a:defRPr sz="4400" i="1">
                <a:solidFill>
                  <a:schemeClr val="tx2"/>
                </a:solidFill>
                <a:latin typeface="Times New Roman" pitchFamily="1" charset="0"/>
              </a:defRPr>
            </a:lvl6pPr>
            <a:lvl7pPr marL="914400" algn="r" rtl="0" fontAlgn="base">
              <a:spcBef>
                <a:spcPct val="0"/>
              </a:spcBef>
              <a:spcAft>
                <a:spcPct val="0"/>
              </a:spcAft>
              <a:defRPr sz="4400" i="1">
                <a:solidFill>
                  <a:schemeClr val="tx2"/>
                </a:solidFill>
                <a:latin typeface="Times New Roman" pitchFamily="1" charset="0"/>
              </a:defRPr>
            </a:lvl7pPr>
            <a:lvl8pPr marL="1371600" algn="r" rtl="0" fontAlgn="base">
              <a:spcBef>
                <a:spcPct val="0"/>
              </a:spcBef>
              <a:spcAft>
                <a:spcPct val="0"/>
              </a:spcAft>
              <a:defRPr sz="4400" i="1">
                <a:solidFill>
                  <a:schemeClr val="tx2"/>
                </a:solidFill>
                <a:latin typeface="Times New Roman" pitchFamily="1" charset="0"/>
              </a:defRPr>
            </a:lvl8pPr>
            <a:lvl9pPr marL="1828800" algn="r" rtl="0" fontAlgn="base">
              <a:spcBef>
                <a:spcPct val="0"/>
              </a:spcBef>
              <a:spcAft>
                <a:spcPct val="0"/>
              </a:spcAft>
              <a:defRPr sz="4400" i="1">
                <a:solidFill>
                  <a:schemeClr val="tx2"/>
                </a:solidFill>
                <a:latin typeface="Times New Roman" pitchFamily="1" charset="0"/>
              </a:defRPr>
            </a:lvl9pPr>
          </a:lstStyle>
          <a:p>
            <a:pPr algn="ctr">
              <a:lnSpc>
                <a:spcPct val="200000"/>
              </a:lnSpc>
            </a:pPr>
            <a:r>
              <a:rPr lang="en-US" altLang="en-US" kern="0" dirty="0" err="1" smtClean="0">
                <a:cs typeface="Times New Roman" panose="02020603050405020304" pitchFamily="18" charset="0"/>
              </a:rPr>
              <a:t>Univariant</a:t>
            </a:r>
            <a:r>
              <a:rPr lang="en-US" altLang="en-US" kern="0" dirty="0" smtClean="0">
                <a:cs typeface="Times New Roman" panose="02020603050405020304" pitchFamily="18" charset="0"/>
              </a:rPr>
              <a:t> Reaction Lines</a:t>
            </a:r>
            <a:endParaRPr lang="en-US" altLang="en-US" kern="0" dirty="0">
              <a:cs typeface="Times New Roman" panose="02020603050405020304" pitchFamily="18" charset="0"/>
            </a:endParaRPr>
          </a:p>
        </p:txBody>
      </p:sp>
      <p:sp>
        <p:nvSpPr>
          <p:cNvPr id="4" name="Rectangle 3"/>
          <p:cNvSpPr txBox="1">
            <a:spLocks noChangeArrowheads="1"/>
          </p:cNvSpPr>
          <p:nvPr/>
        </p:nvSpPr>
        <p:spPr>
          <a:xfrm>
            <a:off x="755576" y="2204864"/>
            <a:ext cx="7010400" cy="4114800"/>
          </a:xfrm>
          <a:prstGeom prst="rect">
            <a:avLst/>
          </a:prstGeom>
        </p:spPr>
        <p:txBody>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a:lstStyle>
          <a:p>
            <a:pPr>
              <a:lnSpc>
                <a:spcPct val="120000"/>
              </a:lnSpc>
            </a:pPr>
            <a:r>
              <a:rPr lang="en-US" altLang="en-US" kern="0" dirty="0" smtClean="0">
                <a:cs typeface="Times New Roman" panose="02020603050405020304" pitchFamily="18" charset="0"/>
              </a:rPr>
              <a:t>The grid define stability limits</a:t>
            </a:r>
          </a:p>
          <a:p>
            <a:pPr lvl="1">
              <a:lnSpc>
                <a:spcPct val="120000"/>
              </a:lnSpc>
              <a:spcAft>
                <a:spcPct val="50000"/>
              </a:spcAft>
            </a:pPr>
            <a:r>
              <a:rPr lang="en-US" altLang="en-US" sz="3200" kern="0" dirty="0" smtClean="0">
                <a:cs typeface="Times New Roman" panose="02020603050405020304" pitchFamily="18" charset="0"/>
              </a:rPr>
              <a:t>End-member minerals</a:t>
            </a:r>
          </a:p>
          <a:p>
            <a:pPr lvl="1">
              <a:lnSpc>
                <a:spcPct val="120000"/>
              </a:lnSpc>
            </a:pPr>
            <a:r>
              <a:rPr lang="en-US" altLang="en-US" sz="3200" kern="0" dirty="0" smtClean="0">
                <a:cs typeface="Times New Roman" panose="02020603050405020304" pitchFamily="18" charset="0"/>
              </a:rPr>
              <a:t>Mineral assemblages</a:t>
            </a:r>
          </a:p>
          <a:p>
            <a:pPr marL="0" indent="0">
              <a:lnSpc>
                <a:spcPct val="120000"/>
              </a:lnSpc>
              <a:buNone/>
            </a:pPr>
            <a:endParaRPr lang="en-US" altLang="en-US" kern="0" dirty="0">
              <a:cs typeface="Times New Roman" panose="02020603050405020304" pitchFamily="18" charset="0"/>
            </a:endParaRPr>
          </a:p>
        </p:txBody>
      </p:sp>
    </p:spTree>
    <p:extLst>
      <p:ext uri="{BB962C8B-B14F-4D97-AF65-F5344CB8AC3E}">
        <p14:creationId xmlns:p14="http://schemas.microsoft.com/office/powerpoint/2010/main" val="2944251368"/>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dirty="0">
                <a:latin typeface="Times New Roman" panose="02020603050405020304" pitchFamily="18" charset="0"/>
              </a:rPr>
              <a:t>Solid-solid phase transformation</a:t>
            </a:r>
          </a:p>
        </p:txBody>
      </p:sp>
      <p:sp>
        <p:nvSpPr>
          <p:cNvPr id="54275" name="Rectangle 3"/>
          <p:cNvSpPr>
            <a:spLocks noGrp="1" noChangeArrowheads="1"/>
          </p:cNvSpPr>
          <p:nvPr>
            <p:ph type="body" idx="1"/>
          </p:nvPr>
        </p:nvSpPr>
        <p:spPr/>
        <p:txBody>
          <a:bodyPr/>
          <a:lstStyle/>
          <a:p>
            <a:r>
              <a:rPr lang="en-US" altLang="en-US" dirty="0"/>
              <a:t>Polymorphic reaction </a:t>
            </a:r>
            <a:r>
              <a:rPr lang="en-US" altLang="en-US" dirty="0">
                <a:sym typeface="Wingdings" panose="05000000000000000000" pitchFamily="2" charset="2"/>
              </a:rPr>
              <a:t> a mineral reacts to form a polymorph of that mineral</a:t>
            </a:r>
          </a:p>
          <a:p>
            <a:r>
              <a:rPr lang="en-US" altLang="en-US" dirty="0">
                <a:sym typeface="Wingdings" panose="05000000000000000000" pitchFamily="2" charset="2"/>
              </a:rPr>
              <a:t>No transfer of matter, only a </a:t>
            </a:r>
            <a:r>
              <a:rPr lang="en-US" altLang="en-US" dirty="0" err="1">
                <a:sym typeface="Wingdings" panose="05000000000000000000" pitchFamily="2" charset="2"/>
              </a:rPr>
              <a:t>rearrangment</a:t>
            </a:r>
            <a:r>
              <a:rPr lang="en-US" altLang="en-US" dirty="0">
                <a:sym typeface="Wingdings" panose="05000000000000000000" pitchFamily="2" charset="2"/>
              </a:rPr>
              <a:t> of the mineral structure</a:t>
            </a:r>
          </a:p>
          <a:p>
            <a:r>
              <a:rPr lang="en-US" altLang="en-US" dirty="0">
                <a:sym typeface="Wingdings" panose="05000000000000000000" pitchFamily="2" charset="2"/>
              </a:rPr>
              <a:t>Example:</a:t>
            </a:r>
          </a:p>
          <a:p>
            <a:pPr lvl="1"/>
            <a:r>
              <a:rPr lang="en-US" altLang="en-US" dirty="0" err="1">
                <a:sym typeface="Wingdings" panose="05000000000000000000" pitchFamily="2" charset="2"/>
              </a:rPr>
              <a:t>Andalusite</a:t>
            </a:r>
            <a:r>
              <a:rPr lang="en-US" altLang="en-US" dirty="0">
                <a:sym typeface="Wingdings" panose="05000000000000000000" pitchFamily="2" charset="2"/>
              </a:rPr>
              <a:t>  </a:t>
            </a:r>
            <a:r>
              <a:rPr lang="en-US" altLang="en-US" dirty="0" err="1">
                <a:sym typeface="Wingdings" panose="05000000000000000000" pitchFamily="2" charset="2"/>
              </a:rPr>
              <a:t>Sillimanite</a:t>
            </a:r>
            <a:endParaRPr lang="en-US" altLang="en-US" dirty="0">
              <a:sym typeface="Wingdings" panose="05000000000000000000" pitchFamily="2" charset="2"/>
            </a:endParaRPr>
          </a:p>
          <a:p>
            <a:endParaRPr lang="en-US" altLang="en-US" dirty="0"/>
          </a:p>
        </p:txBody>
      </p:sp>
      <p:sp>
        <p:nvSpPr>
          <p:cNvPr id="54276" name="Text Box 4"/>
          <p:cNvSpPr txBox="1">
            <a:spLocks noChangeArrowheads="1"/>
          </p:cNvSpPr>
          <p:nvPr/>
        </p:nvSpPr>
        <p:spPr bwMode="auto">
          <a:xfrm>
            <a:off x="1600200" y="5445224"/>
            <a:ext cx="102303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chemeClr val="tx1">
                    <a:lumMod val="75000"/>
                  </a:schemeClr>
                </a:solidFill>
                <a:latin typeface="Times New Roman" panose="02020603050405020304" pitchFamily="18" charset="0"/>
                <a:sym typeface="Wingdings" panose="05000000000000000000" pitchFamily="2" charset="2"/>
              </a:rPr>
              <a:t>Al</a:t>
            </a:r>
            <a:r>
              <a:rPr lang="en-US" altLang="en-US" sz="2000" b="1" baseline="-25000" dirty="0">
                <a:solidFill>
                  <a:schemeClr val="tx1">
                    <a:lumMod val="75000"/>
                  </a:schemeClr>
                </a:solidFill>
                <a:latin typeface="Times New Roman" panose="02020603050405020304" pitchFamily="18" charset="0"/>
                <a:sym typeface="Wingdings" panose="05000000000000000000" pitchFamily="2" charset="2"/>
              </a:rPr>
              <a:t>2</a:t>
            </a:r>
            <a:r>
              <a:rPr lang="en-US" altLang="en-US" sz="2000" b="1" dirty="0">
                <a:solidFill>
                  <a:schemeClr val="tx1">
                    <a:lumMod val="75000"/>
                  </a:schemeClr>
                </a:solidFill>
                <a:latin typeface="Times New Roman" panose="02020603050405020304" pitchFamily="18" charset="0"/>
                <a:sym typeface="Wingdings" panose="05000000000000000000" pitchFamily="2" charset="2"/>
              </a:rPr>
              <a:t>SiO</a:t>
            </a:r>
            <a:r>
              <a:rPr lang="en-US" altLang="en-US" sz="2000" b="1" baseline="-25000" dirty="0">
                <a:solidFill>
                  <a:schemeClr val="tx1">
                    <a:lumMod val="75000"/>
                  </a:schemeClr>
                </a:solidFill>
                <a:latin typeface="Times New Roman" panose="02020603050405020304" pitchFamily="18" charset="0"/>
                <a:sym typeface="Wingdings" panose="05000000000000000000" pitchFamily="2" charset="2"/>
              </a:rPr>
              <a:t>5</a:t>
            </a:r>
          </a:p>
        </p:txBody>
      </p:sp>
      <p:sp>
        <p:nvSpPr>
          <p:cNvPr id="54277" name="Text Box 5"/>
          <p:cNvSpPr txBox="1">
            <a:spLocks noChangeArrowheads="1"/>
          </p:cNvSpPr>
          <p:nvPr/>
        </p:nvSpPr>
        <p:spPr bwMode="auto">
          <a:xfrm>
            <a:off x="3810000" y="5445224"/>
            <a:ext cx="102303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chemeClr val="tx1">
                    <a:lumMod val="75000"/>
                  </a:schemeClr>
                </a:solidFill>
                <a:latin typeface="Times New Roman" panose="02020603050405020304" pitchFamily="18" charset="0"/>
                <a:sym typeface="Wingdings" panose="05000000000000000000" pitchFamily="2" charset="2"/>
              </a:rPr>
              <a:t>Al</a:t>
            </a:r>
            <a:r>
              <a:rPr lang="en-US" altLang="en-US" sz="2000" b="1" baseline="-25000" dirty="0">
                <a:solidFill>
                  <a:schemeClr val="tx1">
                    <a:lumMod val="75000"/>
                  </a:schemeClr>
                </a:solidFill>
                <a:latin typeface="Times New Roman" panose="02020603050405020304" pitchFamily="18" charset="0"/>
                <a:sym typeface="Wingdings" panose="05000000000000000000" pitchFamily="2" charset="2"/>
              </a:rPr>
              <a:t>2</a:t>
            </a:r>
            <a:r>
              <a:rPr lang="en-US" altLang="en-US" sz="2000" b="1" dirty="0">
                <a:solidFill>
                  <a:schemeClr val="tx1">
                    <a:lumMod val="75000"/>
                  </a:schemeClr>
                </a:solidFill>
                <a:latin typeface="Times New Roman" panose="02020603050405020304" pitchFamily="18" charset="0"/>
                <a:sym typeface="Wingdings" panose="05000000000000000000" pitchFamily="2" charset="2"/>
              </a:rPr>
              <a:t>SiO</a:t>
            </a:r>
            <a:r>
              <a:rPr lang="en-US" altLang="en-US" sz="2000" b="1" baseline="-25000" dirty="0">
                <a:solidFill>
                  <a:schemeClr val="tx1">
                    <a:lumMod val="75000"/>
                  </a:schemeClr>
                </a:solidFill>
                <a:latin typeface="Times New Roman" panose="02020603050405020304" pitchFamily="18" charset="0"/>
                <a:sym typeface="Wingdings" panose="05000000000000000000" pitchFamily="2" charset="2"/>
              </a:rPr>
              <a:t>5</a:t>
            </a:r>
          </a:p>
        </p:txBody>
      </p:sp>
    </p:spTree>
    <p:extLst>
      <p:ext uri="{BB962C8B-B14F-4D97-AF65-F5344CB8AC3E}">
        <p14:creationId xmlns:p14="http://schemas.microsoft.com/office/powerpoint/2010/main" val="770744283"/>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ChangeArrowheads="1"/>
          </p:cNvSpPr>
          <p:nvPr/>
        </p:nvSpPr>
        <p:spPr bwMode="auto">
          <a:xfrm>
            <a:off x="609600" y="0"/>
            <a:ext cx="7772400" cy="1252538"/>
          </a:xfrm>
          <a:prstGeom prst="rect">
            <a:avLst/>
          </a:prstGeom>
          <a:noFill/>
          <a:ln w="9525">
            <a:noFill/>
            <a:miter lim="800000"/>
            <a:headEnd/>
            <a:tailEnd/>
          </a:ln>
          <a:effectLst/>
        </p:spPr>
        <p:txBody>
          <a:bodyPr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4000">
                <a:solidFill>
                  <a:schemeClr val="bg2"/>
                </a:solidFill>
                <a:effectLst>
                  <a:outerShdw blurRad="38100" dist="38100" dir="2700000" algn="tl">
                    <a:srgbClr val="C0C0C0"/>
                  </a:outerShdw>
                </a:effectLst>
              </a:rPr>
              <a:t>Phase Transformations: Al</a:t>
            </a:r>
            <a:r>
              <a:rPr lang="en-US" altLang="en-US" sz="4000" baseline="-25000">
                <a:solidFill>
                  <a:schemeClr val="bg2"/>
                </a:solidFill>
                <a:effectLst>
                  <a:outerShdw blurRad="38100" dist="38100" dir="2700000" algn="tl">
                    <a:srgbClr val="C0C0C0"/>
                  </a:outerShdw>
                </a:effectLst>
              </a:rPr>
              <a:t>2</a:t>
            </a:r>
            <a:r>
              <a:rPr lang="en-US" altLang="en-US" sz="4000">
                <a:solidFill>
                  <a:schemeClr val="bg2"/>
                </a:solidFill>
                <a:effectLst>
                  <a:outerShdw blurRad="38100" dist="38100" dir="2700000" algn="tl">
                    <a:srgbClr val="C0C0C0"/>
                  </a:outerShdw>
                </a:effectLst>
              </a:rPr>
              <a:t>SiO</a:t>
            </a:r>
            <a:r>
              <a:rPr lang="en-US" altLang="en-US" sz="4000" baseline="-25000">
                <a:solidFill>
                  <a:schemeClr val="bg2"/>
                </a:solidFill>
                <a:effectLst>
                  <a:outerShdw blurRad="38100" dist="38100" dir="2700000" algn="tl">
                    <a:srgbClr val="C0C0C0"/>
                  </a:outerShdw>
                </a:effectLst>
              </a:rPr>
              <a:t>5</a:t>
            </a:r>
            <a:endParaRPr lang="en-US" altLang="en-US" sz="4000">
              <a:solidFill>
                <a:schemeClr val="bg2"/>
              </a:solidFill>
              <a:effectLst>
                <a:outerShdw blurRad="38100" dist="38100" dir="2700000" algn="tl">
                  <a:srgbClr val="C0C0C0"/>
                </a:outerShdw>
              </a:effectLst>
            </a:endParaRPr>
          </a:p>
        </p:txBody>
      </p:sp>
      <p:pic>
        <p:nvPicPr>
          <p:cNvPr id="23555" name="Picture 3" descr="Fig 21-9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9463" y="1646238"/>
            <a:ext cx="5824537" cy="521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0" name="Line 4"/>
          <p:cNvSpPr>
            <a:spLocks noChangeShapeType="1"/>
          </p:cNvSpPr>
          <p:nvPr/>
        </p:nvSpPr>
        <p:spPr bwMode="auto">
          <a:xfrm>
            <a:off x="4117975" y="3990975"/>
            <a:ext cx="4900613" cy="0"/>
          </a:xfrm>
          <a:prstGeom prst="line">
            <a:avLst/>
          </a:prstGeom>
          <a:noFill/>
          <a:ln w="19050">
            <a:solidFill>
              <a:srgbClr val="FF0066"/>
            </a:solidFill>
            <a:round/>
            <a:headEnd/>
            <a:tailEnd/>
          </a:ln>
          <a:effectLst/>
        </p:spPr>
        <p:txBody>
          <a:bodyPr/>
          <a:lstStyle/>
          <a:p>
            <a:pPr>
              <a:defRPr/>
            </a:pPr>
            <a:endParaRPr lang="en-US">
              <a:latin typeface="Times New Roman" charset="0"/>
              <a:ea typeface="+mn-ea"/>
            </a:endParaRPr>
          </a:p>
        </p:txBody>
      </p:sp>
      <p:sp>
        <p:nvSpPr>
          <p:cNvPr id="280581" name="Line 5"/>
          <p:cNvSpPr>
            <a:spLocks noChangeShapeType="1"/>
          </p:cNvSpPr>
          <p:nvPr/>
        </p:nvSpPr>
        <p:spPr bwMode="auto">
          <a:xfrm flipH="1">
            <a:off x="6386513" y="3910013"/>
            <a:ext cx="1587" cy="2309812"/>
          </a:xfrm>
          <a:prstGeom prst="line">
            <a:avLst/>
          </a:prstGeom>
          <a:noFill/>
          <a:ln w="19050">
            <a:solidFill>
              <a:srgbClr val="FF0066"/>
            </a:solidFill>
            <a:round/>
            <a:headEnd/>
            <a:tailEnd/>
          </a:ln>
          <a:effectLst/>
        </p:spPr>
        <p:txBody>
          <a:bodyPr/>
          <a:lstStyle/>
          <a:p>
            <a:pPr>
              <a:defRPr/>
            </a:pPr>
            <a:endParaRPr lang="en-US">
              <a:latin typeface="Times New Roman" charset="0"/>
              <a:ea typeface="+mn-ea"/>
            </a:endParaRPr>
          </a:p>
        </p:txBody>
      </p:sp>
      <p:sp>
        <p:nvSpPr>
          <p:cNvPr id="280582" name="Oval 6"/>
          <p:cNvSpPr>
            <a:spLocks noChangeArrowheads="1"/>
          </p:cNvSpPr>
          <p:nvPr/>
        </p:nvSpPr>
        <p:spPr bwMode="auto">
          <a:xfrm>
            <a:off x="5721350" y="4448175"/>
            <a:ext cx="149225" cy="158750"/>
          </a:xfrm>
          <a:prstGeom prst="ellipse">
            <a:avLst/>
          </a:prstGeom>
          <a:solidFill>
            <a:srgbClr val="FF0066"/>
          </a:solidFill>
          <a:ln w="9525">
            <a:solidFill>
              <a:schemeClr val="bg1"/>
            </a:solidFill>
            <a:round/>
            <a:headEnd/>
            <a:tailEnd/>
          </a:ln>
          <a:effectLst/>
        </p:spPr>
        <p:txBody>
          <a:bodyPr wrap="none" anchor="ctr"/>
          <a:lstStyle/>
          <a:p>
            <a:pPr>
              <a:defRPr/>
            </a:pPr>
            <a:endParaRPr lang="en-US">
              <a:latin typeface="Times New Roman" charset="0"/>
              <a:ea typeface="+mn-ea"/>
            </a:endParaRPr>
          </a:p>
        </p:txBody>
      </p:sp>
      <p:sp>
        <p:nvSpPr>
          <p:cNvPr id="23559" name="Rectangle 7"/>
          <p:cNvSpPr>
            <a:spLocks noChangeArrowheads="1"/>
          </p:cNvSpPr>
          <p:nvPr/>
        </p:nvSpPr>
        <p:spPr bwMode="auto">
          <a:xfrm>
            <a:off x="168275" y="3435350"/>
            <a:ext cx="27447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200" b="1">
              <a:solidFill>
                <a:schemeClr val="bg2"/>
              </a:solidFill>
              <a:effectLst/>
              <a:cs typeface="Arial" panose="020B0604020202020204" pitchFamily="34" charset="0"/>
            </a:endParaRPr>
          </a:p>
        </p:txBody>
      </p:sp>
      <p:sp>
        <p:nvSpPr>
          <p:cNvPr id="280584" name="Rectangle 8"/>
          <p:cNvSpPr>
            <a:spLocks noChangeArrowheads="1"/>
          </p:cNvSpPr>
          <p:nvPr/>
        </p:nvSpPr>
        <p:spPr bwMode="auto">
          <a:xfrm>
            <a:off x="88900" y="1292225"/>
            <a:ext cx="3271838" cy="5565775"/>
          </a:xfrm>
          <a:prstGeom prst="rect">
            <a:avLst/>
          </a:prstGeom>
          <a:noFill/>
          <a:ln w="9525">
            <a:noFill/>
            <a:miter lim="800000"/>
            <a:headEnd/>
            <a:tailEnd/>
          </a:ln>
          <a:effectLst/>
        </p:spPr>
        <p:txBody>
          <a:bodyPr/>
          <a:lstStyle/>
          <a:p>
            <a:pPr marL="280988" indent="-280988">
              <a:spcBef>
                <a:spcPct val="20000"/>
              </a:spcBef>
              <a:buClr>
                <a:srgbClr val="00CC00"/>
              </a:buClr>
              <a:buSzPct val="50000"/>
              <a:buFont typeface="Monotype Sorts" charset="2"/>
              <a:buChar char="l"/>
              <a:defRPr/>
            </a:pPr>
            <a:r>
              <a:rPr lang="en-US" sz="2800" dirty="0" err="1">
                <a:solidFill>
                  <a:schemeClr val="tx1">
                    <a:lumMod val="75000"/>
                  </a:schemeClr>
                </a:solidFill>
                <a:latin typeface="Times New Roman" charset="0"/>
                <a:ea typeface="+mn-ea"/>
              </a:rPr>
              <a:t>Isochemical</a:t>
            </a:r>
            <a:endParaRPr lang="en-US" sz="2800" dirty="0">
              <a:solidFill>
                <a:schemeClr val="tx1">
                  <a:lumMod val="75000"/>
                </a:schemeClr>
              </a:solidFill>
              <a:latin typeface="Times New Roman" charset="0"/>
              <a:ea typeface="+mn-ea"/>
            </a:endParaRPr>
          </a:p>
          <a:p>
            <a:pPr marL="280988" indent="-280988">
              <a:spcBef>
                <a:spcPct val="20000"/>
              </a:spcBef>
              <a:buClr>
                <a:srgbClr val="00CC00"/>
              </a:buClr>
              <a:buSzPct val="50000"/>
              <a:buFont typeface="Monotype Sorts" charset="2"/>
              <a:buChar char="l"/>
              <a:defRPr/>
            </a:pPr>
            <a:r>
              <a:rPr lang="en-US" sz="2800" dirty="0">
                <a:solidFill>
                  <a:schemeClr val="tx1">
                    <a:lumMod val="75000"/>
                  </a:schemeClr>
                </a:solidFill>
                <a:latin typeface="Times New Roman" charset="0"/>
                <a:ea typeface="+mn-ea"/>
              </a:rPr>
              <a:t>Only f(P,T)</a:t>
            </a:r>
          </a:p>
          <a:p>
            <a:pPr marL="280988" indent="-280988">
              <a:spcBef>
                <a:spcPct val="20000"/>
              </a:spcBef>
              <a:buClr>
                <a:srgbClr val="00CC00"/>
              </a:buClr>
              <a:buSzPct val="50000"/>
              <a:buFont typeface="Monotype Sorts" charset="2"/>
              <a:buChar char="l"/>
              <a:defRPr/>
            </a:pPr>
            <a:r>
              <a:rPr lang="en-US" sz="2800" dirty="0">
                <a:solidFill>
                  <a:schemeClr val="tx1">
                    <a:lumMod val="75000"/>
                  </a:schemeClr>
                </a:solidFill>
                <a:latin typeface="Times New Roman" charset="0"/>
                <a:ea typeface="+mn-ea"/>
              </a:rPr>
              <a:t>Common in Al rich rocks (</a:t>
            </a:r>
            <a:r>
              <a:rPr lang="en-US" sz="2800" dirty="0" err="1">
                <a:solidFill>
                  <a:schemeClr val="tx1">
                    <a:lumMod val="75000"/>
                  </a:schemeClr>
                </a:solidFill>
                <a:latin typeface="Times New Roman" charset="0"/>
                <a:ea typeface="+mn-ea"/>
              </a:rPr>
              <a:t>metapelites</a:t>
            </a:r>
            <a:r>
              <a:rPr lang="en-US" sz="2800" dirty="0">
                <a:solidFill>
                  <a:schemeClr val="tx1">
                    <a:lumMod val="75000"/>
                  </a:schemeClr>
                </a:solidFill>
                <a:latin typeface="Times New Roman" charset="0"/>
                <a:ea typeface="+mn-ea"/>
              </a:rPr>
              <a:t>)</a:t>
            </a:r>
          </a:p>
          <a:p>
            <a:pPr marL="280988" indent="-280988">
              <a:spcBef>
                <a:spcPct val="20000"/>
              </a:spcBef>
              <a:buClr>
                <a:srgbClr val="00CC00"/>
              </a:buClr>
              <a:buSzPct val="50000"/>
              <a:buFont typeface="Monotype Sorts" charset="2"/>
              <a:buChar char="l"/>
              <a:defRPr/>
            </a:pPr>
            <a:r>
              <a:rPr lang="en-US" sz="2800" dirty="0">
                <a:solidFill>
                  <a:schemeClr val="tx1">
                    <a:lumMod val="75000"/>
                  </a:schemeClr>
                </a:solidFill>
                <a:latin typeface="Times New Roman" charset="0"/>
                <a:ea typeface="+mn-ea"/>
              </a:rPr>
              <a:t>Rough P-T indicator:</a:t>
            </a:r>
          </a:p>
          <a:p>
            <a:pPr marL="865188" lvl="1" indent="-407988">
              <a:spcBef>
                <a:spcPct val="20000"/>
              </a:spcBef>
              <a:buClr>
                <a:srgbClr val="FF0066"/>
              </a:buClr>
              <a:buSzPct val="60000"/>
              <a:buFont typeface="Monotype Sorts" charset="2"/>
              <a:buChar char="F"/>
              <a:defRPr/>
            </a:pPr>
            <a:r>
              <a:rPr lang="en-US" dirty="0" err="1">
                <a:solidFill>
                  <a:schemeClr val="tx1">
                    <a:lumMod val="75000"/>
                  </a:schemeClr>
                </a:solidFill>
                <a:latin typeface="Times New Roman" charset="0"/>
                <a:ea typeface="ＭＳ Ｐゴシック" charset="-128"/>
              </a:rPr>
              <a:t>Andalusite</a:t>
            </a:r>
            <a:r>
              <a:rPr lang="en-US" dirty="0">
                <a:solidFill>
                  <a:schemeClr val="tx1">
                    <a:lumMod val="75000"/>
                  </a:schemeClr>
                </a:solidFill>
                <a:latin typeface="Times New Roman" charset="0"/>
                <a:ea typeface="ＭＳ Ｐゴシック" charset="-128"/>
              </a:rPr>
              <a:t> suggests low P</a:t>
            </a:r>
          </a:p>
          <a:p>
            <a:pPr marL="865188" lvl="1" indent="-407988">
              <a:spcBef>
                <a:spcPct val="20000"/>
              </a:spcBef>
              <a:buClr>
                <a:srgbClr val="FF0066"/>
              </a:buClr>
              <a:buSzPct val="60000"/>
              <a:buFont typeface="Monotype Sorts" charset="2"/>
              <a:buChar char="F"/>
              <a:defRPr/>
            </a:pPr>
            <a:r>
              <a:rPr lang="en-US" dirty="0" err="1">
                <a:solidFill>
                  <a:schemeClr val="tx1">
                    <a:lumMod val="75000"/>
                  </a:schemeClr>
                </a:solidFill>
                <a:latin typeface="Times New Roman" charset="0"/>
                <a:ea typeface="ＭＳ Ｐゴシック" charset="-128"/>
              </a:rPr>
              <a:t>Kyanite</a:t>
            </a:r>
            <a:r>
              <a:rPr lang="en-US" dirty="0">
                <a:solidFill>
                  <a:schemeClr val="tx1">
                    <a:lumMod val="75000"/>
                  </a:schemeClr>
                </a:solidFill>
                <a:latin typeface="Times New Roman" charset="0"/>
                <a:ea typeface="ＭＳ Ｐゴシック" charset="-128"/>
              </a:rPr>
              <a:t> = high P</a:t>
            </a:r>
          </a:p>
          <a:p>
            <a:pPr marL="865188" lvl="1" indent="-407988">
              <a:spcBef>
                <a:spcPct val="20000"/>
              </a:spcBef>
              <a:buClr>
                <a:srgbClr val="FF0066"/>
              </a:buClr>
              <a:buSzPct val="60000"/>
              <a:buFont typeface="Monotype Sorts" charset="2"/>
              <a:buChar char="F"/>
              <a:defRPr/>
            </a:pPr>
            <a:r>
              <a:rPr lang="en-US" dirty="0" err="1">
                <a:solidFill>
                  <a:schemeClr val="tx1">
                    <a:lumMod val="75000"/>
                  </a:schemeClr>
                </a:solidFill>
                <a:latin typeface="Times New Roman" charset="0"/>
                <a:ea typeface="ＭＳ Ｐゴシック" charset="-128"/>
              </a:rPr>
              <a:t>Sillimanite</a:t>
            </a:r>
            <a:r>
              <a:rPr lang="en-US" dirty="0">
                <a:solidFill>
                  <a:schemeClr val="tx1">
                    <a:lumMod val="75000"/>
                  </a:schemeClr>
                </a:solidFill>
                <a:latin typeface="Times New Roman" charset="0"/>
                <a:ea typeface="ＭＳ Ｐゴシック" charset="-128"/>
              </a:rPr>
              <a:t> = high P and T</a:t>
            </a:r>
          </a:p>
        </p:txBody>
      </p:sp>
    </p:spTree>
    <p:extLst>
      <p:ext uri="{BB962C8B-B14F-4D97-AF65-F5344CB8AC3E}">
        <p14:creationId xmlns:p14="http://schemas.microsoft.com/office/powerpoint/2010/main" val="2806293610"/>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80580"/>
                                        </p:tgtEl>
                                        <p:attrNameLst>
                                          <p:attrName>style.visibility</p:attrName>
                                        </p:attrNameLst>
                                      </p:cBhvr>
                                      <p:to>
                                        <p:strVal val="visible"/>
                                      </p:to>
                                    </p:set>
                                    <p:anim calcmode="lin" valueType="num">
                                      <p:cBhvr additive="base">
                                        <p:cTn id="7" dur="500" fill="hold"/>
                                        <p:tgtEl>
                                          <p:spTgt spid="280580"/>
                                        </p:tgtEl>
                                        <p:attrNameLst>
                                          <p:attrName>ppt_x</p:attrName>
                                        </p:attrNameLst>
                                      </p:cBhvr>
                                      <p:tavLst>
                                        <p:tav tm="0">
                                          <p:val>
                                            <p:strVal val="#ppt_x"/>
                                          </p:val>
                                        </p:tav>
                                        <p:tav tm="100000">
                                          <p:val>
                                            <p:strVal val="#ppt_x"/>
                                          </p:val>
                                        </p:tav>
                                      </p:tavLst>
                                    </p:anim>
                                    <p:anim calcmode="lin" valueType="num">
                                      <p:cBhvr additive="base">
                                        <p:cTn id="8" dur="500" fill="hold"/>
                                        <p:tgtEl>
                                          <p:spTgt spid="28058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280581"/>
                                        </p:tgtEl>
                                        <p:attrNameLst>
                                          <p:attrName>style.visibility</p:attrName>
                                        </p:attrNameLst>
                                      </p:cBhvr>
                                      <p:to>
                                        <p:strVal val="visible"/>
                                      </p:to>
                                    </p:set>
                                    <p:anim calcmode="lin" valueType="num">
                                      <p:cBhvr additive="base">
                                        <p:cTn id="13" dur="500" fill="hold"/>
                                        <p:tgtEl>
                                          <p:spTgt spid="280581"/>
                                        </p:tgtEl>
                                        <p:attrNameLst>
                                          <p:attrName>ppt_x</p:attrName>
                                        </p:attrNameLst>
                                      </p:cBhvr>
                                      <p:tavLst>
                                        <p:tav tm="0">
                                          <p:val>
                                            <p:strVal val="1+#ppt_w/2"/>
                                          </p:val>
                                        </p:tav>
                                        <p:tav tm="100000">
                                          <p:val>
                                            <p:strVal val="#ppt_x"/>
                                          </p:val>
                                        </p:tav>
                                      </p:tavLst>
                                    </p:anim>
                                    <p:anim calcmode="lin" valueType="num">
                                      <p:cBhvr additive="base">
                                        <p:cTn id="14" dur="500" fill="hold"/>
                                        <p:tgtEl>
                                          <p:spTgt spid="28058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280582"/>
                                        </p:tgtEl>
                                        <p:attrNameLst>
                                          <p:attrName>style.visibility</p:attrName>
                                        </p:attrNameLst>
                                      </p:cBhvr>
                                      <p:to>
                                        <p:strVal val="visible"/>
                                      </p:to>
                                    </p:set>
                                    <p:anim calcmode="lin" valueType="num">
                                      <p:cBhvr>
                                        <p:cTn id="19" dur="1000" fill="hold"/>
                                        <p:tgtEl>
                                          <p:spTgt spid="280582"/>
                                        </p:tgtEl>
                                        <p:attrNameLst>
                                          <p:attrName>ppt_w</p:attrName>
                                        </p:attrNameLst>
                                      </p:cBhvr>
                                      <p:tavLst>
                                        <p:tav tm="0">
                                          <p:val>
                                            <p:fltVal val="0"/>
                                          </p:val>
                                        </p:tav>
                                        <p:tav tm="100000">
                                          <p:val>
                                            <p:strVal val="#ppt_w"/>
                                          </p:val>
                                        </p:tav>
                                      </p:tavLst>
                                    </p:anim>
                                    <p:anim calcmode="lin" valueType="num">
                                      <p:cBhvr>
                                        <p:cTn id="20" dur="1000" fill="hold"/>
                                        <p:tgtEl>
                                          <p:spTgt spid="280582"/>
                                        </p:tgtEl>
                                        <p:attrNameLst>
                                          <p:attrName>ppt_h</p:attrName>
                                        </p:attrNameLst>
                                      </p:cBhvr>
                                      <p:tavLst>
                                        <p:tav tm="0">
                                          <p:val>
                                            <p:fltVal val="0"/>
                                          </p:val>
                                        </p:tav>
                                        <p:tav tm="100000">
                                          <p:val>
                                            <p:strVal val="#ppt_h"/>
                                          </p:val>
                                        </p:tav>
                                      </p:tavLst>
                                    </p:anim>
                                    <p:anim calcmode="lin" valueType="num">
                                      <p:cBhvr>
                                        <p:cTn id="21" dur="1000" fill="hold"/>
                                        <p:tgtEl>
                                          <p:spTgt spid="280582"/>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8058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2"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ext Box 5"/>
          <p:cNvSpPr txBox="1">
            <a:spLocks noChangeArrowheads="1"/>
          </p:cNvSpPr>
          <p:nvPr/>
        </p:nvSpPr>
        <p:spPr bwMode="auto">
          <a:xfrm>
            <a:off x="1676400" y="381000"/>
            <a:ext cx="60928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solidFill>
                  <a:srgbClr val="FFFF00"/>
                </a:solidFill>
                <a:latin typeface="Arial" panose="020B0604020202020204" pitchFamily="34" charset="0"/>
              </a:rPr>
              <a:t>Phase Transformation Reactions</a:t>
            </a:r>
          </a:p>
        </p:txBody>
      </p:sp>
      <p:sp>
        <p:nvSpPr>
          <p:cNvPr id="2" name="Rectangle 1"/>
          <p:cNvSpPr/>
          <p:nvPr/>
        </p:nvSpPr>
        <p:spPr>
          <a:xfrm>
            <a:off x="34305" y="994856"/>
            <a:ext cx="5780683" cy="5863144"/>
          </a:xfrm>
          <a:prstGeom prst="rect">
            <a:avLst/>
          </a:prstGeom>
        </p:spPr>
        <p:txBody>
          <a:bodyPr wrap="square">
            <a:spAutoFit/>
          </a:bodyPr>
          <a:lstStyle/>
          <a:p>
            <a:pPr algn="just"/>
            <a:r>
              <a:rPr lang="en-US" altLang="en-US" sz="2000" dirty="0">
                <a:solidFill>
                  <a:schemeClr val="tx1">
                    <a:lumMod val="75000"/>
                  </a:schemeClr>
                </a:solidFill>
              </a:rPr>
              <a:t>Independent of other minerals present, fluids, etc.</a:t>
            </a:r>
          </a:p>
          <a:p>
            <a:pPr algn="just"/>
            <a:r>
              <a:rPr lang="en-US" altLang="en-US" sz="2000" b="1" dirty="0" err="1">
                <a:solidFill>
                  <a:schemeClr val="tx1">
                    <a:lumMod val="75000"/>
                  </a:schemeClr>
                </a:solidFill>
              </a:rPr>
              <a:t>Andalusite</a:t>
            </a:r>
            <a:r>
              <a:rPr lang="en-US" altLang="en-US" sz="2000" b="1" dirty="0">
                <a:solidFill>
                  <a:schemeClr val="tx1">
                    <a:lumMod val="75000"/>
                  </a:schemeClr>
                </a:solidFill>
              </a:rPr>
              <a:t> + </a:t>
            </a:r>
            <a:r>
              <a:rPr lang="en-US" altLang="en-US" sz="2000" b="1" dirty="0" err="1">
                <a:solidFill>
                  <a:schemeClr val="tx1">
                    <a:lumMod val="75000"/>
                  </a:schemeClr>
                </a:solidFill>
              </a:rPr>
              <a:t>Ms</a:t>
            </a:r>
            <a:r>
              <a:rPr lang="en-US" altLang="en-US" sz="2000" b="1" dirty="0">
                <a:solidFill>
                  <a:schemeClr val="tx1">
                    <a:lumMod val="75000"/>
                  </a:schemeClr>
                </a:solidFill>
              </a:rPr>
              <a:t> + </a:t>
            </a:r>
            <a:r>
              <a:rPr lang="en-US" altLang="en-US" sz="2000" b="1" dirty="0" err="1">
                <a:solidFill>
                  <a:schemeClr val="tx1">
                    <a:lumMod val="75000"/>
                  </a:schemeClr>
                </a:solidFill>
              </a:rPr>
              <a:t>Qtz</a:t>
            </a:r>
            <a:r>
              <a:rPr lang="en-US" altLang="en-US" sz="2000" b="1" dirty="0">
                <a:solidFill>
                  <a:schemeClr val="tx1">
                    <a:lumMod val="75000"/>
                  </a:schemeClr>
                </a:solidFill>
              </a:rPr>
              <a:t> + </a:t>
            </a:r>
            <a:r>
              <a:rPr lang="en-US" altLang="en-US" sz="2000" b="1" dirty="0" err="1">
                <a:solidFill>
                  <a:schemeClr val="tx1">
                    <a:lumMod val="75000"/>
                  </a:schemeClr>
                </a:solidFill>
              </a:rPr>
              <a:t>Bt</a:t>
            </a:r>
            <a:r>
              <a:rPr lang="en-US" altLang="en-US" sz="2000" b="1" dirty="0">
                <a:solidFill>
                  <a:schemeClr val="tx1">
                    <a:lumMod val="75000"/>
                  </a:schemeClr>
                </a:solidFill>
              </a:rPr>
              <a:t> +… will -&gt; Sill at the transition grade regardless of other phases</a:t>
            </a:r>
          </a:p>
          <a:p>
            <a:pPr algn="just">
              <a:buFontTx/>
              <a:buChar char="•"/>
            </a:pPr>
            <a:r>
              <a:rPr lang="en-US" altLang="en-US" sz="2000" dirty="0">
                <a:solidFill>
                  <a:schemeClr val="tx1">
                    <a:lumMod val="75000"/>
                  </a:schemeClr>
                </a:solidFill>
              </a:rPr>
              <a:t>Used presence of </a:t>
            </a:r>
            <a:r>
              <a:rPr lang="en-US" altLang="en-US" sz="2000" dirty="0" err="1">
                <a:solidFill>
                  <a:schemeClr val="tx1">
                    <a:lumMod val="75000"/>
                  </a:schemeClr>
                </a:solidFill>
              </a:rPr>
              <a:t>andalusite</a:t>
            </a:r>
            <a:r>
              <a:rPr lang="en-US" altLang="en-US" sz="2000" dirty="0">
                <a:solidFill>
                  <a:schemeClr val="tx1">
                    <a:lumMod val="75000"/>
                  </a:schemeClr>
                </a:solidFill>
              </a:rPr>
              <a:t> to indicate low-pressure metamorphic conditions, Fig. 21-9 effectively limits pressure &lt; about 0.38 </a:t>
            </a:r>
            <a:r>
              <a:rPr lang="en-US" altLang="en-US" sz="2000" dirty="0" err="1">
                <a:solidFill>
                  <a:schemeClr val="tx1">
                    <a:lumMod val="75000"/>
                  </a:schemeClr>
                </a:solidFill>
              </a:rPr>
              <a:t>GPa</a:t>
            </a:r>
            <a:endParaRPr lang="en-US" altLang="en-US" sz="2000" dirty="0">
              <a:solidFill>
                <a:schemeClr val="tx1">
                  <a:lumMod val="75000"/>
                </a:schemeClr>
              </a:solidFill>
            </a:endParaRPr>
          </a:p>
          <a:p>
            <a:pPr algn="just">
              <a:spcBef>
                <a:spcPts val="600"/>
              </a:spcBef>
              <a:buFontTx/>
              <a:buChar char="•"/>
            </a:pPr>
            <a:r>
              <a:rPr lang="en-US" altLang="en-US" sz="2000" dirty="0">
                <a:solidFill>
                  <a:schemeClr val="tx1">
                    <a:lumMod val="75000"/>
                  </a:schemeClr>
                </a:solidFill>
              </a:rPr>
              <a:t>Two coexisting polymorphs in a single rock -&gt; metamorphic peak along </a:t>
            </a:r>
            <a:r>
              <a:rPr lang="en-US" altLang="en-US" sz="2000" dirty="0" err="1">
                <a:solidFill>
                  <a:schemeClr val="tx1">
                    <a:lumMod val="75000"/>
                  </a:schemeClr>
                </a:solidFill>
              </a:rPr>
              <a:t>univariant</a:t>
            </a:r>
            <a:r>
              <a:rPr lang="en-US" altLang="en-US" sz="2000" dirty="0">
                <a:solidFill>
                  <a:schemeClr val="tx1">
                    <a:lumMod val="75000"/>
                  </a:schemeClr>
                </a:solidFill>
              </a:rPr>
              <a:t> boundary curve (if at </a:t>
            </a:r>
            <a:r>
              <a:rPr lang="en-US" altLang="en-US" sz="2000" dirty="0" err="1">
                <a:solidFill>
                  <a:schemeClr val="tx1">
                    <a:lumMod val="75000"/>
                  </a:schemeClr>
                </a:solidFill>
              </a:rPr>
              <a:t>eqm</a:t>
            </a:r>
            <a:r>
              <a:rPr lang="en-US" altLang="en-US" sz="2000" dirty="0">
                <a:solidFill>
                  <a:schemeClr val="tx1">
                    <a:lumMod val="75000"/>
                  </a:schemeClr>
                </a:solidFill>
              </a:rPr>
              <a:t>)</a:t>
            </a:r>
          </a:p>
          <a:p>
            <a:pPr algn="just">
              <a:spcBef>
                <a:spcPts val="600"/>
              </a:spcBef>
              <a:buFontTx/>
              <a:buChar char="•"/>
            </a:pPr>
            <a:r>
              <a:rPr lang="en-US" altLang="en-US" sz="2000" dirty="0">
                <a:solidFill>
                  <a:schemeClr val="tx1">
                    <a:lumMod val="75000"/>
                  </a:schemeClr>
                </a:solidFill>
              </a:rPr>
              <a:t>If independent estimate of either P or T -&gt; other parameter may then be estimated from the equilibrium curve</a:t>
            </a:r>
          </a:p>
          <a:p>
            <a:pPr algn="just">
              <a:buFontTx/>
              <a:buChar char="•"/>
            </a:pPr>
            <a:r>
              <a:rPr lang="en-US" altLang="en-US" sz="2000" dirty="0">
                <a:solidFill>
                  <a:schemeClr val="tx1">
                    <a:lumMod val="75000"/>
                  </a:schemeClr>
                </a:solidFill>
              </a:rPr>
              <a:t>Example: if </a:t>
            </a:r>
            <a:r>
              <a:rPr lang="en-US" altLang="en-US" sz="2000" dirty="0" err="1">
                <a:solidFill>
                  <a:schemeClr val="tx1">
                    <a:lumMod val="75000"/>
                  </a:schemeClr>
                </a:solidFill>
              </a:rPr>
              <a:t>kyanite</a:t>
            </a:r>
            <a:r>
              <a:rPr lang="en-US" altLang="en-US" sz="2000" dirty="0">
                <a:solidFill>
                  <a:schemeClr val="tx1">
                    <a:lumMod val="75000"/>
                  </a:schemeClr>
                </a:solidFill>
              </a:rPr>
              <a:t> and </a:t>
            </a:r>
            <a:r>
              <a:rPr lang="en-US" altLang="en-US" sz="2000" dirty="0" err="1">
                <a:solidFill>
                  <a:schemeClr val="tx1">
                    <a:lumMod val="75000"/>
                  </a:schemeClr>
                </a:solidFill>
              </a:rPr>
              <a:t>sillimanite</a:t>
            </a:r>
            <a:r>
              <a:rPr lang="en-US" altLang="en-US" sz="2000" dirty="0">
                <a:solidFill>
                  <a:schemeClr val="tx1">
                    <a:lumMod val="75000"/>
                  </a:schemeClr>
                </a:solidFill>
              </a:rPr>
              <a:t> observed together &amp; P estimated via </a:t>
            </a:r>
            <a:r>
              <a:rPr lang="en-US" altLang="en-US" sz="2000" dirty="0" err="1">
                <a:solidFill>
                  <a:schemeClr val="tx1">
                    <a:lumMod val="75000"/>
                  </a:schemeClr>
                </a:solidFill>
              </a:rPr>
              <a:t>geobarometry</a:t>
            </a:r>
            <a:r>
              <a:rPr lang="en-US" altLang="en-US" sz="2000" dirty="0">
                <a:solidFill>
                  <a:schemeClr val="tx1">
                    <a:lumMod val="75000"/>
                  </a:schemeClr>
                </a:solidFill>
              </a:rPr>
              <a:t> = 0.5 </a:t>
            </a:r>
            <a:r>
              <a:rPr lang="en-US" altLang="en-US" sz="2000" dirty="0" err="1">
                <a:solidFill>
                  <a:schemeClr val="tx1">
                    <a:lumMod val="75000"/>
                  </a:schemeClr>
                </a:solidFill>
              </a:rPr>
              <a:t>GPa</a:t>
            </a:r>
            <a:r>
              <a:rPr lang="en-US" altLang="en-US" sz="2000" dirty="0">
                <a:solidFill>
                  <a:schemeClr val="tx1">
                    <a:lumMod val="75000"/>
                  </a:schemeClr>
                </a:solidFill>
              </a:rPr>
              <a:t>, then T ~560</a:t>
            </a:r>
            <a:r>
              <a:rPr lang="en-US" altLang="en-US" sz="2000" baseline="30000" dirty="0">
                <a:solidFill>
                  <a:schemeClr val="tx1">
                    <a:lumMod val="75000"/>
                  </a:schemeClr>
                </a:solidFill>
              </a:rPr>
              <a:t>o</a:t>
            </a:r>
            <a:r>
              <a:rPr lang="en-US" altLang="en-US" sz="2000" dirty="0">
                <a:solidFill>
                  <a:schemeClr val="tx1">
                    <a:lumMod val="75000"/>
                  </a:schemeClr>
                </a:solidFill>
              </a:rPr>
              <a:t>C</a:t>
            </a:r>
          </a:p>
          <a:p>
            <a:pPr algn="just">
              <a:spcBef>
                <a:spcPts val="600"/>
              </a:spcBef>
              <a:buFontTx/>
              <a:buChar char="•"/>
            </a:pPr>
            <a:r>
              <a:rPr lang="en-US" altLang="en-US" sz="2000" dirty="0">
                <a:solidFill>
                  <a:schemeClr val="tx1">
                    <a:lumMod val="75000"/>
                  </a:schemeClr>
                </a:solidFill>
              </a:rPr>
              <a:t>If all three Al</a:t>
            </a:r>
            <a:r>
              <a:rPr lang="en-US" altLang="en-US" sz="2000" baseline="-25000" dirty="0">
                <a:solidFill>
                  <a:schemeClr val="tx1">
                    <a:lumMod val="75000"/>
                  </a:schemeClr>
                </a:solidFill>
              </a:rPr>
              <a:t>2</a:t>
            </a:r>
            <a:r>
              <a:rPr lang="en-US" altLang="en-US" sz="2000" dirty="0">
                <a:solidFill>
                  <a:schemeClr val="tx1">
                    <a:lumMod val="75000"/>
                  </a:schemeClr>
                </a:solidFill>
              </a:rPr>
              <a:t>SiO</a:t>
            </a:r>
            <a:r>
              <a:rPr lang="en-US" altLang="en-US" sz="2000" baseline="-25000" dirty="0">
                <a:solidFill>
                  <a:schemeClr val="tx1">
                    <a:lumMod val="75000"/>
                  </a:schemeClr>
                </a:solidFill>
              </a:rPr>
              <a:t>5</a:t>
            </a:r>
            <a:r>
              <a:rPr lang="en-US" altLang="en-US" sz="2000" dirty="0">
                <a:solidFill>
                  <a:schemeClr val="tx1">
                    <a:lumMod val="75000"/>
                  </a:schemeClr>
                </a:solidFill>
              </a:rPr>
              <a:t> polymorphs found in stable coexistence -&gt; conditions at the invariant point (ca. 500</a:t>
            </a:r>
            <a:r>
              <a:rPr lang="en-US" altLang="en-US" sz="2000" baseline="30000" dirty="0">
                <a:solidFill>
                  <a:schemeClr val="tx1">
                    <a:lumMod val="75000"/>
                  </a:schemeClr>
                </a:solidFill>
              </a:rPr>
              <a:t>o</a:t>
            </a:r>
            <a:r>
              <a:rPr lang="en-US" altLang="en-US" sz="2000" dirty="0">
                <a:solidFill>
                  <a:schemeClr val="tx1">
                    <a:lumMod val="75000"/>
                  </a:schemeClr>
                </a:solidFill>
              </a:rPr>
              <a:t>C and 0.38 </a:t>
            </a:r>
            <a:r>
              <a:rPr lang="en-US" altLang="en-US" sz="2000" dirty="0" err="1">
                <a:solidFill>
                  <a:schemeClr val="tx1">
                    <a:lumMod val="75000"/>
                  </a:schemeClr>
                </a:solidFill>
              </a:rPr>
              <a:t>GPa</a:t>
            </a:r>
            <a:r>
              <a:rPr lang="en-US" altLang="en-US" sz="2000" dirty="0">
                <a:solidFill>
                  <a:schemeClr val="tx1">
                    <a:lumMod val="75000"/>
                  </a:schemeClr>
                </a:solidFill>
              </a:rPr>
              <a: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4108" y="1248154"/>
            <a:ext cx="2991522" cy="2678274"/>
          </a:xfrm>
          <a:prstGeom prst="rect">
            <a:avLst/>
          </a:prstGeom>
        </p:spPr>
      </p:pic>
    </p:spTree>
    <p:extLst>
      <p:ext uri="{BB962C8B-B14F-4D97-AF65-F5344CB8AC3E}">
        <p14:creationId xmlns:p14="http://schemas.microsoft.com/office/powerpoint/2010/main" val="3079628942"/>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ig-26-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188640"/>
            <a:ext cx="3851920" cy="392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51520" y="476672"/>
            <a:ext cx="4572000" cy="3046988"/>
          </a:xfrm>
          <a:prstGeom prst="rect">
            <a:avLst/>
          </a:prstGeom>
        </p:spPr>
        <p:txBody>
          <a:bodyPr>
            <a:spAutoFit/>
          </a:bodyPr>
          <a:lstStyle/>
          <a:p>
            <a:pPr algn="just">
              <a:buFontTx/>
              <a:buChar char="•"/>
            </a:pPr>
            <a:r>
              <a:rPr lang="en-US" altLang="en-US" dirty="0">
                <a:solidFill>
                  <a:schemeClr val="tx1">
                    <a:lumMod val="75000"/>
                  </a:schemeClr>
                </a:solidFill>
              </a:rPr>
              <a:t>If CaCO</a:t>
            </a:r>
            <a:r>
              <a:rPr lang="en-US" altLang="en-US" baseline="-25000" dirty="0">
                <a:solidFill>
                  <a:schemeClr val="tx1">
                    <a:lumMod val="75000"/>
                  </a:schemeClr>
                </a:solidFill>
              </a:rPr>
              <a:t>3</a:t>
            </a:r>
            <a:r>
              <a:rPr lang="en-US" altLang="en-US" dirty="0">
                <a:solidFill>
                  <a:schemeClr val="tx1">
                    <a:lumMod val="75000"/>
                  </a:schemeClr>
                </a:solidFill>
              </a:rPr>
              <a:t>  is stable, it should occur as calcite at T-P below equilibrium curve, and as aragonite at T-P above the curve</a:t>
            </a:r>
          </a:p>
          <a:p>
            <a:pPr algn="just">
              <a:buFontTx/>
              <a:buChar char="•"/>
            </a:pPr>
            <a:r>
              <a:rPr lang="en-US" altLang="en-US" dirty="0">
                <a:solidFill>
                  <a:schemeClr val="tx1">
                    <a:lumMod val="75000"/>
                  </a:schemeClr>
                </a:solidFill>
              </a:rPr>
              <a:t>Aragonite is the stable CaCO</a:t>
            </a:r>
            <a:r>
              <a:rPr lang="en-US" altLang="en-US" baseline="-25000" dirty="0">
                <a:solidFill>
                  <a:schemeClr val="tx1">
                    <a:lumMod val="75000"/>
                  </a:schemeClr>
                </a:solidFill>
              </a:rPr>
              <a:t>3</a:t>
            </a:r>
            <a:r>
              <a:rPr lang="en-US" altLang="en-US" dirty="0">
                <a:solidFill>
                  <a:schemeClr val="tx1">
                    <a:lumMod val="75000"/>
                  </a:schemeClr>
                </a:solidFill>
              </a:rPr>
              <a:t> polymorph commonly found in </a:t>
            </a:r>
            <a:r>
              <a:rPr lang="en-US" altLang="en-US" dirty="0" err="1">
                <a:solidFill>
                  <a:schemeClr val="tx1">
                    <a:lumMod val="75000"/>
                  </a:schemeClr>
                </a:solidFill>
              </a:rPr>
              <a:t>blueschist</a:t>
            </a:r>
            <a:r>
              <a:rPr lang="en-US" altLang="en-US" dirty="0">
                <a:solidFill>
                  <a:schemeClr val="tx1">
                    <a:lumMod val="75000"/>
                  </a:schemeClr>
                </a:solidFill>
              </a:rPr>
              <a:t> facies terranes</a:t>
            </a:r>
          </a:p>
          <a:p>
            <a:pPr algn="just"/>
            <a:endParaRPr lang="en-US" altLang="en-US" dirty="0">
              <a:solidFill>
                <a:schemeClr val="tx1">
                  <a:lumMod val="75000"/>
                </a:schemeClr>
              </a:solidFill>
            </a:endParaRPr>
          </a:p>
        </p:txBody>
      </p:sp>
    </p:spTree>
    <p:extLst>
      <p:ext uri="{BB962C8B-B14F-4D97-AF65-F5344CB8AC3E}">
        <p14:creationId xmlns:p14="http://schemas.microsoft.com/office/powerpoint/2010/main" val="672814099"/>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152400"/>
            <a:ext cx="8229600" cy="944563"/>
          </a:xfrm>
        </p:spPr>
        <p:txBody>
          <a:bodyPr/>
          <a:lstStyle/>
          <a:p>
            <a:r>
              <a:rPr lang="en-US" altLang="en-US">
                <a:latin typeface="Times New Roman" panose="02020603050405020304" pitchFamily="18" charset="0"/>
              </a:rPr>
              <a:t>Solid-solid net-transfer</a:t>
            </a:r>
          </a:p>
        </p:txBody>
      </p:sp>
      <p:sp>
        <p:nvSpPr>
          <p:cNvPr id="55299" name="Rectangle 3"/>
          <p:cNvSpPr>
            <a:spLocks noGrp="1" noChangeArrowheads="1"/>
          </p:cNvSpPr>
          <p:nvPr>
            <p:ph type="body" idx="1"/>
          </p:nvPr>
        </p:nvSpPr>
        <p:spPr>
          <a:xfrm>
            <a:off x="304800" y="1219200"/>
            <a:ext cx="8458200" cy="5257800"/>
          </a:xfrm>
        </p:spPr>
        <p:txBody>
          <a:bodyPr/>
          <a:lstStyle/>
          <a:p>
            <a:pPr>
              <a:spcBef>
                <a:spcPts val="600"/>
              </a:spcBef>
            </a:pPr>
            <a:r>
              <a:rPr lang="en-US" altLang="en-US" sz="2800" dirty="0"/>
              <a:t>Involve solids only</a:t>
            </a:r>
          </a:p>
          <a:p>
            <a:pPr>
              <a:spcBef>
                <a:spcPts val="600"/>
              </a:spcBef>
            </a:pPr>
            <a:r>
              <a:rPr lang="en-US" altLang="en-US" sz="2800" dirty="0"/>
              <a:t>Differ from polymorphic transformations: involve solids of differing composition, and thus material must diffuse from one site to another for the reaction to proceed</a:t>
            </a:r>
          </a:p>
          <a:p>
            <a:pPr>
              <a:spcBef>
                <a:spcPts val="600"/>
              </a:spcBef>
            </a:pPr>
            <a:r>
              <a:rPr lang="en-US" altLang="en-US" sz="2800" dirty="0">
                <a:solidFill>
                  <a:srgbClr val="4273FC"/>
                </a:solidFill>
              </a:rPr>
              <a:t>Examples:</a:t>
            </a:r>
          </a:p>
          <a:p>
            <a:pPr>
              <a:spcBef>
                <a:spcPts val="600"/>
              </a:spcBef>
            </a:pPr>
            <a:endParaRPr lang="en-US" altLang="en-US" sz="2800" dirty="0">
              <a:solidFill>
                <a:srgbClr val="4273FC"/>
              </a:solidFill>
            </a:endParaRPr>
          </a:p>
          <a:p>
            <a:pPr>
              <a:spcBef>
                <a:spcPts val="600"/>
              </a:spcBef>
            </a:pPr>
            <a:r>
              <a:rPr lang="en-US" altLang="en-US" sz="2800" dirty="0">
                <a:solidFill>
                  <a:srgbClr val="0066FF"/>
                </a:solidFill>
              </a:rPr>
              <a:t>NaAlSi</a:t>
            </a:r>
            <a:r>
              <a:rPr lang="en-US" altLang="en-US" sz="2800" baseline="-25000" dirty="0">
                <a:solidFill>
                  <a:srgbClr val="0066FF"/>
                </a:solidFill>
              </a:rPr>
              <a:t>2</a:t>
            </a:r>
            <a:r>
              <a:rPr lang="en-US" altLang="en-US" sz="2800" dirty="0">
                <a:solidFill>
                  <a:srgbClr val="0066FF"/>
                </a:solidFill>
              </a:rPr>
              <a:t>O</a:t>
            </a:r>
            <a:r>
              <a:rPr lang="en-US" altLang="en-US" sz="2800" baseline="-25000" dirty="0">
                <a:solidFill>
                  <a:srgbClr val="0066FF"/>
                </a:solidFill>
              </a:rPr>
              <a:t>6</a:t>
            </a:r>
            <a:r>
              <a:rPr lang="en-US" altLang="en-US" sz="2800" dirty="0">
                <a:solidFill>
                  <a:srgbClr val="0066FF"/>
                </a:solidFill>
              </a:rPr>
              <a:t> + SiO</a:t>
            </a:r>
            <a:r>
              <a:rPr lang="en-US" altLang="en-US" sz="2800" baseline="-25000" dirty="0">
                <a:solidFill>
                  <a:srgbClr val="0066FF"/>
                </a:solidFill>
              </a:rPr>
              <a:t>2</a:t>
            </a:r>
            <a:r>
              <a:rPr lang="en-US" altLang="en-US" sz="2800" dirty="0">
                <a:solidFill>
                  <a:srgbClr val="0066FF"/>
                </a:solidFill>
              </a:rPr>
              <a:t>  =  NaAlSi</a:t>
            </a:r>
            <a:r>
              <a:rPr lang="en-US" altLang="en-US" sz="2800" baseline="-25000" dirty="0">
                <a:solidFill>
                  <a:srgbClr val="0066FF"/>
                </a:solidFill>
              </a:rPr>
              <a:t>3</a:t>
            </a:r>
            <a:r>
              <a:rPr lang="en-US" altLang="en-US" sz="2800" dirty="0">
                <a:solidFill>
                  <a:srgbClr val="0066FF"/>
                </a:solidFill>
              </a:rPr>
              <a:t>O</a:t>
            </a:r>
            <a:r>
              <a:rPr lang="en-US" altLang="en-US" sz="2800" baseline="-25000" dirty="0">
                <a:solidFill>
                  <a:srgbClr val="0066FF"/>
                </a:solidFill>
              </a:rPr>
              <a:t>8</a:t>
            </a:r>
            <a:r>
              <a:rPr lang="en-US" altLang="en-US" sz="2800" dirty="0">
                <a:solidFill>
                  <a:srgbClr val="0066FF"/>
                </a:solidFill>
              </a:rPr>
              <a:t> </a:t>
            </a:r>
            <a:endParaRPr lang="en-US" altLang="en-US" dirty="0"/>
          </a:p>
          <a:p>
            <a:pPr lvl="1">
              <a:lnSpc>
                <a:spcPct val="40000"/>
              </a:lnSpc>
              <a:buFontTx/>
              <a:buNone/>
            </a:pPr>
            <a:r>
              <a:rPr lang="en-US" altLang="en-US" dirty="0">
                <a:solidFill>
                  <a:schemeClr val="tx2"/>
                </a:solidFill>
              </a:rPr>
              <a:t>   </a:t>
            </a:r>
            <a:r>
              <a:rPr lang="en-US" altLang="en-US" sz="2000" dirty="0" err="1">
                <a:solidFill>
                  <a:schemeClr val="tx2"/>
                </a:solidFill>
              </a:rPr>
              <a:t>Jd</a:t>
            </a:r>
            <a:r>
              <a:rPr lang="en-US" altLang="en-US" sz="2000" dirty="0">
                <a:solidFill>
                  <a:schemeClr val="tx2"/>
                </a:solidFill>
              </a:rPr>
              <a:t>	          </a:t>
            </a:r>
            <a:r>
              <a:rPr lang="en-US" altLang="en-US" sz="2000" dirty="0" err="1">
                <a:solidFill>
                  <a:schemeClr val="tx2"/>
                </a:solidFill>
              </a:rPr>
              <a:t>Qtz</a:t>
            </a:r>
            <a:r>
              <a:rPr lang="en-US" altLang="en-US" sz="2000" dirty="0">
                <a:solidFill>
                  <a:schemeClr val="tx2"/>
                </a:solidFill>
              </a:rPr>
              <a:t>		Ab</a:t>
            </a:r>
          </a:p>
          <a:p>
            <a:pPr lvl="1">
              <a:lnSpc>
                <a:spcPct val="40000"/>
              </a:lnSpc>
              <a:buFontTx/>
              <a:buNone/>
            </a:pPr>
            <a:endParaRPr lang="en-US" altLang="en-US" sz="2000" dirty="0"/>
          </a:p>
          <a:p>
            <a:pPr>
              <a:spcBef>
                <a:spcPts val="600"/>
              </a:spcBef>
            </a:pPr>
            <a:r>
              <a:rPr lang="en-US" altLang="en-US" sz="2800" dirty="0">
                <a:solidFill>
                  <a:srgbClr val="0066FF"/>
                </a:solidFill>
              </a:rPr>
              <a:t>MgSiO</a:t>
            </a:r>
            <a:r>
              <a:rPr lang="en-US" altLang="en-US" sz="2800" baseline="-25000" dirty="0">
                <a:solidFill>
                  <a:srgbClr val="0066FF"/>
                </a:solidFill>
              </a:rPr>
              <a:t>3</a:t>
            </a:r>
            <a:r>
              <a:rPr lang="en-US" altLang="en-US" sz="2800" dirty="0">
                <a:solidFill>
                  <a:srgbClr val="0066FF"/>
                </a:solidFill>
              </a:rPr>
              <a:t> + CaAl</a:t>
            </a:r>
            <a:r>
              <a:rPr lang="en-US" altLang="en-US" sz="2800" baseline="-25000" dirty="0">
                <a:solidFill>
                  <a:srgbClr val="0066FF"/>
                </a:solidFill>
              </a:rPr>
              <a:t>2</a:t>
            </a:r>
            <a:r>
              <a:rPr lang="en-US" altLang="en-US" sz="2800" dirty="0">
                <a:solidFill>
                  <a:srgbClr val="0066FF"/>
                </a:solidFill>
              </a:rPr>
              <a:t>Si</a:t>
            </a:r>
            <a:r>
              <a:rPr lang="en-US" altLang="en-US" sz="2800" baseline="-25000" dirty="0">
                <a:solidFill>
                  <a:srgbClr val="0066FF"/>
                </a:solidFill>
              </a:rPr>
              <a:t>2</a:t>
            </a:r>
            <a:r>
              <a:rPr lang="en-US" altLang="en-US" sz="2800" dirty="0">
                <a:solidFill>
                  <a:srgbClr val="0066FF"/>
                </a:solidFill>
              </a:rPr>
              <a:t>O</a:t>
            </a:r>
            <a:r>
              <a:rPr lang="en-US" altLang="en-US" sz="2800" baseline="-25000" dirty="0">
                <a:solidFill>
                  <a:srgbClr val="0066FF"/>
                </a:solidFill>
              </a:rPr>
              <a:t>8</a:t>
            </a:r>
            <a:r>
              <a:rPr lang="en-US" altLang="en-US" sz="2800" dirty="0">
                <a:solidFill>
                  <a:srgbClr val="0066FF"/>
                </a:solidFill>
              </a:rPr>
              <a:t>  =  CaMgSi</a:t>
            </a:r>
            <a:r>
              <a:rPr lang="en-US" altLang="en-US" sz="2800" baseline="-25000" dirty="0">
                <a:solidFill>
                  <a:srgbClr val="0066FF"/>
                </a:solidFill>
              </a:rPr>
              <a:t>2</a:t>
            </a:r>
            <a:r>
              <a:rPr lang="en-US" altLang="en-US" sz="2800" dirty="0">
                <a:solidFill>
                  <a:srgbClr val="0066FF"/>
                </a:solidFill>
              </a:rPr>
              <a:t>O</a:t>
            </a:r>
            <a:r>
              <a:rPr lang="en-US" altLang="en-US" sz="2800" baseline="-25000" dirty="0">
                <a:solidFill>
                  <a:srgbClr val="0066FF"/>
                </a:solidFill>
              </a:rPr>
              <a:t>6</a:t>
            </a:r>
            <a:r>
              <a:rPr lang="en-US" altLang="en-US" sz="2800" dirty="0">
                <a:solidFill>
                  <a:srgbClr val="0066FF"/>
                </a:solidFill>
              </a:rPr>
              <a:t> + Al</a:t>
            </a:r>
            <a:r>
              <a:rPr lang="en-US" altLang="en-US" sz="2800" baseline="-25000" dirty="0">
                <a:solidFill>
                  <a:srgbClr val="0066FF"/>
                </a:solidFill>
              </a:rPr>
              <a:t>2</a:t>
            </a:r>
            <a:r>
              <a:rPr lang="en-US" altLang="en-US" sz="2800" dirty="0">
                <a:solidFill>
                  <a:srgbClr val="0066FF"/>
                </a:solidFill>
              </a:rPr>
              <a:t>SiO</a:t>
            </a:r>
            <a:r>
              <a:rPr lang="en-US" altLang="en-US" sz="2800" baseline="-25000" dirty="0">
                <a:solidFill>
                  <a:srgbClr val="0066FF"/>
                </a:solidFill>
              </a:rPr>
              <a:t>5</a:t>
            </a:r>
            <a:r>
              <a:rPr lang="en-US" altLang="en-US" sz="2400" dirty="0">
                <a:solidFill>
                  <a:srgbClr val="0066FF"/>
                </a:solidFill>
              </a:rPr>
              <a:t> </a:t>
            </a:r>
            <a:endParaRPr lang="en-US" altLang="en-US" sz="2400" dirty="0"/>
          </a:p>
          <a:p>
            <a:pPr lvl="1">
              <a:lnSpc>
                <a:spcPct val="60000"/>
              </a:lnSpc>
              <a:buFontTx/>
              <a:buNone/>
            </a:pPr>
            <a:r>
              <a:rPr lang="en-US" altLang="en-US" sz="2400" dirty="0"/>
              <a:t> </a:t>
            </a:r>
            <a:r>
              <a:rPr lang="en-US" altLang="en-US" sz="2000" dirty="0" err="1">
                <a:solidFill>
                  <a:schemeClr val="tx2"/>
                </a:solidFill>
              </a:rPr>
              <a:t>En</a:t>
            </a:r>
            <a:r>
              <a:rPr lang="en-US" altLang="en-US" sz="2000" dirty="0">
                <a:solidFill>
                  <a:schemeClr val="tx2"/>
                </a:solidFill>
              </a:rPr>
              <a:t>			An		         Di		      And</a:t>
            </a:r>
          </a:p>
          <a:p>
            <a:pPr lvl="1">
              <a:lnSpc>
                <a:spcPct val="60000"/>
              </a:lnSpc>
              <a:buFontTx/>
              <a:buNone/>
            </a:pPr>
            <a:endParaRPr lang="en-US" altLang="en-US" dirty="0"/>
          </a:p>
        </p:txBody>
      </p:sp>
    </p:spTree>
    <p:extLst>
      <p:ext uri="{BB962C8B-B14F-4D97-AF65-F5344CB8AC3E}">
        <p14:creationId xmlns:p14="http://schemas.microsoft.com/office/powerpoint/2010/main" val="2897249261"/>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ctr" eaLnBrk="1" hangingPunct="1"/>
            <a:r>
              <a:rPr lang="en-GB" altLang="en-US" sz="4800" b="1" smtClean="0"/>
              <a:t>Metamorphic Grade</a:t>
            </a:r>
          </a:p>
        </p:txBody>
      </p:sp>
      <p:sp>
        <p:nvSpPr>
          <p:cNvPr id="6147" name="Rectangle 3"/>
          <p:cNvSpPr>
            <a:spLocks noGrp="1" noChangeArrowheads="1"/>
          </p:cNvSpPr>
          <p:nvPr>
            <p:ph type="body" idx="1"/>
          </p:nvPr>
        </p:nvSpPr>
        <p:spPr>
          <a:xfrm>
            <a:off x="179512" y="1628800"/>
            <a:ext cx="8278688" cy="4543400"/>
          </a:xfrm>
        </p:spPr>
        <p:txBody>
          <a:bodyPr/>
          <a:lstStyle/>
          <a:p>
            <a:pPr algn="just" eaLnBrk="1" hangingPunct="1"/>
            <a:r>
              <a:rPr lang="en-US" dirty="0"/>
              <a:t>Low-grade metamorphism takes place at temperatures between about 200 to 320</a:t>
            </a:r>
            <a:r>
              <a:rPr lang="en-US" baseline="30000" dirty="0"/>
              <a:t>o</a:t>
            </a:r>
            <a:r>
              <a:rPr lang="en-US" dirty="0"/>
              <a:t>C, and relatively low pressure.  Low grade metamorphic rocks are generally characterized by an abundance of hydrous minerals</a:t>
            </a:r>
            <a:r>
              <a:rPr lang="en-US" b="1" i="1" dirty="0"/>
              <a:t>.</a:t>
            </a:r>
            <a:r>
              <a:rPr lang="en-US" dirty="0"/>
              <a:t>  With increasing grade of metamorphism, the hydrous minerals begin to react with other minerals and/or break down to less hydrous minerals.</a:t>
            </a:r>
            <a:endParaRPr lang="en-GB" altLang="en-US" dirty="0" smtClean="0"/>
          </a:p>
        </p:txBody>
      </p:sp>
    </p:spTree>
    <p:extLst>
      <p:ext uri="{BB962C8B-B14F-4D97-AF65-F5344CB8AC3E}">
        <p14:creationId xmlns:p14="http://schemas.microsoft.com/office/powerpoint/2010/main" val="3180349274"/>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9"/>
          <p:cNvSpPr>
            <a:spLocks noChangeArrowheads="1"/>
          </p:cNvSpPr>
          <p:nvPr/>
        </p:nvSpPr>
        <p:spPr bwMode="auto">
          <a:xfrm>
            <a:off x="300038" y="6096000"/>
            <a:ext cx="863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b="1">
                <a:solidFill>
                  <a:srgbClr val="FF0066"/>
                </a:solidFill>
                <a:effectLst/>
                <a:cs typeface="Arial" panose="020B0604020202020204" pitchFamily="34" charset="0"/>
              </a:rPr>
              <a:t>Figure 27-1.</a:t>
            </a:r>
            <a:r>
              <a:rPr lang="en-US" altLang="en-US" sz="1200" b="1">
                <a:effectLst/>
                <a:cs typeface="Arial" panose="020B0604020202020204" pitchFamily="34" charset="0"/>
              </a:rPr>
              <a:t> Temperature-pressure phase diagram for the reaction: Albite = Jadeite + Quartz calculated using the program TWQ of Berman (1988, 1990, 1991).  Winter (2010) An Introduction to Igneous and Metamorphic Petrology. Prentice Hall. </a:t>
            </a:r>
          </a:p>
        </p:txBody>
      </p:sp>
      <p:pic>
        <p:nvPicPr>
          <p:cNvPr id="11267" name="Picture 3" descr="Fig-27-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8325" y="336550"/>
            <a:ext cx="7999413" cy="575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9728421"/>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ctrTitle"/>
          </p:nvPr>
        </p:nvSpPr>
        <p:spPr>
          <a:xfrm>
            <a:off x="0" y="0"/>
            <a:ext cx="9144000" cy="1252538"/>
          </a:xfrm>
        </p:spPr>
        <p:txBody>
          <a:bodyPr anchor="ctr"/>
          <a:lstStyle/>
          <a:p>
            <a:r>
              <a:rPr lang="en-US" altLang="en-US" sz="4000"/>
              <a:t>Solid-Solid Net-Transfer II</a:t>
            </a:r>
          </a:p>
        </p:txBody>
      </p:sp>
      <p:sp>
        <p:nvSpPr>
          <p:cNvPr id="56323" name="Rectangle 3"/>
          <p:cNvSpPr>
            <a:spLocks noGrp="1" noChangeArrowheads="1"/>
          </p:cNvSpPr>
          <p:nvPr>
            <p:ph type="subTitle" idx="1"/>
          </p:nvPr>
        </p:nvSpPr>
        <p:spPr>
          <a:xfrm>
            <a:off x="239713" y="1143000"/>
            <a:ext cx="8710612" cy="5257800"/>
          </a:xfrm>
        </p:spPr>
        <p:txBody>
          <a:bodyPr/>
          <a:lstStyle/>
          <a:p>
            <a:pPr marL="280988" indent="-280988" algn="l">
              <a:spcBef>
                <a:spcPts val="600"/>
              </a:spcBef>
              <a:buFontTx/>
              <a:buChar char="•"/>
            </a:pPr>
            <a:r>
              <a:rPr lang="en-US" altLang="en-US" sz="3200" dirty="0"/>
              <a:t>If minerals contain volatiles, the </a:t>
            </a:r>
            <a:r>
              <a:rPr lang="en-US" altLang="en-US" sz="3200" dirty="0">
                <a:solidFill>
                  <a:srgbClr val="00CC00"/>
                </a:solidFill>
              </a:rPr>
              <a:t>volatiles must be conserved</a:t>
            </a:r>
            <a:r>
              <a:rPr lang="en-US" altLang="en-US" sz="3200" dirty="0"/>
              <a:t> in the reaction so that no fluid phase is generated or consumed</a:t>
            </a:r>
          </a:p>
          <a:p>
            <a:pPr marL="280988" indent="-280988" algn="l">
              <a:spcBef>
                <a:spcPts val="600"/>
              </a:spcBef>
              <a:buFontTx/>
              <a:buChar char="•"/>
            </a:pPr>
            <a:r>
              <a:rPr lang="en-US" altLang="en-US" sz="3200" dirty="0"/>
              <a:t>For example, the reaction:</a:t>
            </a:r>
          </a:p>
          <a:p>
            <a:pPr marL="865188" lvl="1" indent="-407988" algn="l">
              <a:spcBef>
                <a:spcPts val="600"/>
              </a:spcBef>
            </a:pPr>
            <a:r>
              <a:rPr lang="en-US" altLang="en-US" sz="2800" dirty="0">
                <a:solidFill>
                  <a:srgbClr val="0066FF"/>
                </a:solidFill>
              </a:rPr>
              <a:t>Mg</a:t>
            </a:r>
            <a:r>
              <a:rPr lang="en-US" altLang="en-US" sz="2800" baseline="-25000" dirty="0">
                <a:solidFill>
                  <a:srgbClr val="0066FF"/>
                </a:solidFill>
              </a:rPr>
              <a:t>3</a:t>
            </a:r>
            <a:r>
              <a:rPr lang="en-US" altLang="en-US" sz="2800" dirty="0">
                <a:solidFill>
                  <a:srgbClr val="0066FF"/>
                </a:solidFill>
              </a:rPr>
              <a:t>Si</a:t>
            </a:r>
            <a:r>
              <a:rPr lang="en-US" altLang="en-US" sz="2800" baseline="-25000" dirty="0">
                <a:solidFill>
                  <a:srgbClr val="0066FF"/>
                </a:solidFill>
              </a:rPr>
              <a:t>4</a:t>
            </a:r>
            <a:r>
              <a:rPr lang="en-US" altLang="en-US" sz="2800" dirty="0">
                <a:solidFill>
                  <a:srgbClr val="0066FF"/>
                </a:solidFill>
              </a:rPr>
              <a:t>O</a:t>
            </a:r>
            <a:r>
              <a:rPr lang="en-US" altLang="en-US" sz="2800" baseline="-25000" dirty="0">
                <a:solidFill>
                  <a:srgbClr val="0066FF"/>
                </a:solidFill>
              </a:rPr>
              <a:t>10</a:t>
            </a:r>
            <a:r>
              <a:rPr lang="en-US" altLang="en-US" sz="2800" dirty="0">
                <a:solidFill>
                  <a:srgbClr val="0066FF"/>
                </a:solidFill>
              </a:rPr>
              <a:t>(OH)</a:t>
            </a:r>
            <a:r>
              <a:rPr lang="en-US" altLang="en-US" sz="2800" baseline="-25000" dirty="0">
                <a:solidFill>
                  <a:srgbClr val="0066FF"/>
                </a:solidFill>
              </a:rPr>
              <a:t>2</a:t>
            </a:r>
            <a:r>
              <a:rPr lang="en-US" altLang="en-US" sz="2800" dirty="0">
                <a:solidFill>
                  <a:srgbClr val="0066FF"/>
                </a:solidFill>
              </a:rPr>
              <a:t> + 4 MgSiO</a:t>
            </a:r>
            <a:r>
              <a:rPr lang="en-US" altLang="en-US" sz="2800" baseline="-25000" dirty="0">
                <a:solidFill>
                  <a:srgbClr val="0066FF"/>
                </a:solidFill>
              </a:rPr>
              <a:t>3</a:t>
            </a:r>
            <a:r>
              <a:rPr lang="en-US" altLang="en-US" sz="2800" dirty="0">
                <a:solidFill>
                  <a:srgbClr val="0066FF"/>
                </a:solidFill>
              </a:rPr>
              <a:t>  =  Mg</a:t>
            </a:r>
            <a:r>
              <a:rPr lang="en-US" altLang="en-US" sz="2800" baseline="-25000" dirty="0">
                <a:solidFill>
                  <a:srgbClr val="0066FF"/>
                </a:solidFill>
              </a:rPr>
              <a:t>7</a:t>
            </a:r>
            <a:r>
              <a:rPr lang="en-US" altLang="en-US" sz="2800" dirty="0">
                <a:solidFill>
                  <a:srgbClr val="0066FF"/>
                </a:solidFill>
              </a:rPr>
              <a:t>Si</a:t>
            </a:r>
            <a:r>
              <a:rPr lang="en-US" altLang="en-US" sz="2800" baseline="-25000" dirty="0">
                <a:solidFill>
                  <a:srgbClr val="0066FF"/>
                </a:solidFill>
              </a:rPr>
              <a:t>8</a:t>
            </a:r>
            <a:r>
              <a:rPr lang="en-US" altLang="en-US" sz="2800" dirty="0">
                <a:solidFill>
                  <a:srgbClr val="0066FF"/>
                </a:solidFill>
              </a:rPr>
              <a:t>O</a:t>
            </a:r>
            <a:r>
              <a:rPr lang="en-US" altLang="en-US" sz="2800" baseline="-25000" dirty="0">
                <a:solidFill>
                  <a:srgbClr val="0066FF"/>
                </a:solidFill>
              </a:rPr>
              <a:t>22</a:t>
            </a:r>
            <a:r>
              <a:rPr lang="en-US" altLang="en-US" sz="2800" dirty="0">
                <a:solidFill>
                  <a:srgbClr val="0066FF"/>
                </a:solidFill>
              </a:rPr>
              <a:t>(OH)</a:t>
            </a:r>
            <a:r>
              <a:rPr lang="en-US" altLang="en-US" sz="2800" baseline="-25000" dirty="0">
                <a:solidFill>
                  <a:srgbClr val="0066FF"/>
                </a:solidFill>
              </a:rPr>
              <a:t>2</a:t>
            </a:r>
            <a:r>
              <a:rPr lang="en-US" altLang="en-US" sz="2800" dirty="0">
                <a:solidFill>
                  <a:srgbClr val="0066FF"/>
                </a:solidFill>
              </a:rPr>
              <a:t> </a:t>
            </a:r>
            <a:endParaRPr lang="en-US" altLang="en-US" sz="2800" dirty="0"/>
          </a:p>
          <a:p>
            <a:pPr marL="865188" lvl="1" indent="-407988" algn="l">
              <a:lnSpc>
                <a:spcPct val="80000"/>
              </a:lnSpc>
            </a:pPr>
            <a:r>
              <a:rPr lang="en-US" altLang="en-US" sz="2400" dirty="0"/>
              <a:t>		</a:t>
            </a:r>
            <a:r>
              <a:rPr lang="en-US" altLang="en-US" sz="2400" dirty="0" smtClean="0"/>
              <a:t>  </a:t>
            </a:r>
            <a:r>
              <a:rPr lang="en-US" altLang="en-US" sz="2400" dirty="0" smtClean="0">
                <a:solidFill>
                  <a:schemeClr val="tx2"/>
                </a:solidFill>
              </a:rPr>
              <a:t>  </a:t>
            </a:r>
            <a:r>
              <a:rPr lang="en-US" altLang="en-US" sz="2400" dirty="0">
                <a:solidFill>
                  <a:schemeClr val="tx2"/>
                </a:solidFill>
              </a:rPr>
              <a:t>Talc		Enstatite	    </a:t>
            </a:r>
            <a:r>
              <a:rPr lang="en-US" altLang="en-US" sz="2400" dirty="0" err="1">
                <a:solidFill>
                  <a:schemeClr val="tx2"/>
                </a:solidFill>
              </a:rPr>
              <a:t>Anthophyllite</a:t>
            </a:r>
            <a:endParaRPr lang="en-US" altLang="en-US" sz="2800" dirty="0"/>
          </a:p>
          <a:p>
            <a:pPr marL="865188" lvl="1" indent="-407988" algn="l"/>
            <a:r>
              <a:rPr lang="en-US" altLang="en-US" sz="3200" dirty="0"/>
              <a:t>involves hydrous phases, but conserves H</a:t>
            </a:r>
            <a:r>
              <a:rPr lang="en-US" altLang="en-US" sz="3200" baseline="-25000" dirty="0"/>
              <a:t>2</a:t>
            </a:r>
            <a:r>
              <a:rPr lang="en-US" altLang="en-US" sz="3200" dirty="0"/>
              <a:t>O</a:t>
            </a:r>
          </a:p>
          <a:p>
            <a:pPr marL="865188" lvl="1" indent="-407988" algn="l"/>
            <a:r>
              <a:rPr lang="en-US" altLang="en-US" sz="3200" dirty="0"/>
              <a:t>It may therefore be treated as a solid-solid net-transfer reaction</a:t>
            </a:r>
            <a:endParaRPr lang="en-US" altLang="en-US" sz="2800" dirty="0"/>
          </a:p>
        </p:txBody>
      </p:sp>
    </p:spTree>
    <p:extLst>
      <p:ext uri="{BB962C8B-B14F-4D97-AF65-F5344CB8AC3E}">
        <p14:creationId xmlns:p14="http://schemas.microsoft.com/office/powerpoint/2010/main" val="2460642944"/>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04800" y="152400"/>
            <a:ext cx="8610600" cy="1143000"/>
          </a:xfrm>
        </p:spPr>
        <p:txBody>
          <a:bodyPr/>
          <a:lstStyle/>
          <a:p>
            <a:r>
              <a:rPr lang="en-US" altLang="en-US"/>
              <a:t>Hydration/ Dehydration Reactions</a:t>
            </a:r>
          </a:p>
        </p:txBody>
      </p:sp>
      <p:sp>
        <p:nvSpPr>
          <p:cNvPr id="57347" name="Rectangle 3"/>
          <p:cNvSpPr>
            <a:spLocks noGrp="1" noChangeArrowheads="1"/>
          </p:cNvSpPr>
          <p:nvPr>
            <p:ph type="body" idx="1"/>
          </p:nvPr>
        </p:nvSpPr>
        <p:spPr>
          <a:xfrm>
            <a:off x="457200" y="1219200"/>
            <a:ext cx="8229600" cy="2667000"/>
          </a:xfrm>
        </p:spPr>
        <p:txBody>
          <a:bodyPr/>
          <a:lstStyle/>
          <a:p>
            <a:pPr>
              <a:lnSpc>
                <a:spcPct val="90000"/>
              </a:lnSpc>
            </a:pPr>
            <a:r>
              <a:rPr lang="en-US" altLang="en-US"/>
              <a:t>Metamorphic reactions involving the expulsion or incorporation of water (H</a:t>
            </a:r>
            <a:r>
              <a:rPr lang="en-US" altLang="en-US" baseline="-25000"/>
              <a:t>2</a:t>
            </a:r>
            <a:r>
              <a:rPr lang="en-US" altLang="en-US"/>
              <a:t>O)</a:t>
            </a:r>
          </a:p>
          <a:p>
            <a:pPr>
              <a:lnSpc>
                <a:spcPct val="90000"/>
              </a:lnSpc>
            </a:pPr>
            <a:r>
              <a:rPr lang="en-US" altLang="en-US"/>
              <a:t>Example:</a:t>
            </a:r>
          </a:p>
          <a:p>
            <a:pPr lvl="1">
              <a:lnSpc>
                <a:spcPct val="90000"/>
              </a:lnSpc>
            </a:pPr>
            <a:r>
              <a:rPr lang="en-US" altLang="en-US"/>
              <a:t>Al</a:t>
            </a:r>
            <a:r>
              <a:rPr lang="en-US" altLang="en-US" baseline="-25000"/>
              <a:t>2</a:t>
            </a:r>
            <a:r>
              <a:rPr lang="en-US" altLang="en-US"/>
              <a:t>Si</a:t>
            </a:r>
            <a:r>
              <a:rPr lang="en-US" altLang="en-US" baseline="-25000"/>
              <a:t>4</a:t>
            </a:r>
            <a:r>
              <a:rPr lang="en-US" altLang="en-US"/>
              <a:t>O</a:t>
            </a:r>
            <a:r>
              <a:rPr lang="en-US" altLang="en-US" baseline="-25000"/>
              <a:t>10</a:t>
            </a:r>
            <a:r>
              <a:rPr lang="en-US" altLang="en-US"/>
              <a:t>(OH)</a:t>
            </a:r>
            <a:r>
              <a:rPr lang="en-US" altLang="en-US" baseline="-25000"/>
              <a:t>2</a:t>
            </a:r>
            <a:r>
              <a:rPr lang="en-US" altLang="en-US"/>
              <a:t> &lt;=&gt; Al</a:t>
            </a:r>
            <a:r>
              <a:rPr lang="en-US" altLang="en-US" baseline="-25000"/>
              <a:t>2</a:t>
            </a:r>
            <a:r>
              <a:rPr lang="en-US" altLang="en-US"/>
              <a:t>SiO</a:t>
            </a:r>
            <a:r>
              <a:rPr lang="en-US" altLang="en-US" baseline="-25000"/>
              <a:t>5</a:t>
            </a:r>
            <a:r>
              <a:rPr lang="en-US" altLang="en-US"/>
              <a:t> + 3SiO</a:t>
            </a:r>
            <a:r>
              <a:rPr lang="en-US" altLang="en-US" baseline="-25000"/>
              <a:t>2</a:t>
            </a:r>
            <a:r>
              <a:rPr lang="en-US" altLang="en-US"/>
              <a:t> + H</a:t>
            </a:r>
            <a:r>
              <a:rPr lang="en-US" altLang="en-US" baseline="-25000"/>
              <a:t>2</a:t>
            </a:r>
            <a:r>
              <a:rPr lang="en-US" altLang="en-US"/>
              <a:t>O</a:t>
            </a:r>
          </a:p>
          <a:p>
            <a:pPr lvl="1">
              <a:lnSpc>
                <a:spcPct val="90000"/>
              </a:lnSpc>
              <a:buFontTx/>
              <a:buNone/>
            </a:pPr>
            <a:r>
              <a:rPr lang="en-US" altLang="en-US" sz="2000"/>
              <a:t>    Pyrophyllite		     And/Ky 	Quartz 	      water</a:t>
            </a:r>
            <a:br>
              <a:rPr lang="en-US" altLang="en-US" sz="2000"/>
            </a:br>
            <a:endParaRPr lang="en-US" altLang="en-US" sz="2000"/>
          </a:p>
          <a:p>
            <a:pPr lvl="1">
              <a:lnSpc>
                <a:spcPct val="90000"/>
              </a:lnSpc>
              <a:buFontTx/>
              <a:buNone/>
            </a:pPr>
            <a:endParaRPr lang="en-US" altLang="en-US" sz="2000"/>
          </a:p>
        </p:txBody>
      </p:sp>
      <p:pic>
        <p:nvPicPr>
          <p:cNvPr id="57348" name="Picture 4" descr="Garnet to chlorite and quartz phase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657600"/>
            <a:ext cx="2979738"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363643"/>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en-US"/>
              <a:t>Carbonation / Decarbonation Reactions</a:t>
            </a:r>
          </a:p>
        </p:txBody>
      </p:sp>
      <p:sp>
        <p:nvSpPr>
          <p:cNvPr id="58371" name="Rectangle 3"/>
          <p:cNvSpPr>
            <a:spLocks noGrp="1" noChangeArrowheads="1"/>
          </p:cNvSpPr>
          <p:nvPr>
            <p:ph type="body" idx="1"/>
          </p:nvPr>
        </p:nvSpPr>
        <p:spPr>
          <a:xfrm>
            <a:off x="228600" y="1524000"/>
            <a:ext cx="8686800" cy="5105400"/>
          </a:xfrm>
        </p:spPr>
        <p:txBody>
          <a:bodyPr/>
          <a:lstStyle/>
          <a:p>
            <a:pPr>
              <a:lnSpc>
                <a:spcPct val="90000"/>
              </a:lnSpc>
            </a:pPr>
            <a:r>
              <a:rPr lang="en-US" altLang="en-US" b="1">
                <a:solidFill>
                  <a:srgbClr val="00CC00"/>
                </a:solidFill>
              </a:rPr>
              <a:t>Reactions that involve the evolution or consumption of CO</a:t>
            </a:r>
            <a:r>
              <a:rPr lang="en-US" altLang="en-US" b="1" baseline="-25000">
                <a:solidFill>
                  <a:srgbClr val="00CC00"/>
                </a:solidFill>
              </a:rPr>
              <a:t>2</a:t>
            </a:r>
          </a:p>
          <a:p>
            <a:pPr>
              <a:lnSpc>
                <a:spcPct val="90000"/>
              </a:lnSpc>
            </a:pPr>
            <a:r>
              <a:rPr lang="en-US" altLang="en-US" b="1">
                <a:solidFill>
                  <a:srgbClr val="00CC00"/>
                </a:solidFill>
              </a:rPr>
              <a:t>CaCO</a:t>
            </a:r>
            <a:r>
              <a:rPr lang="en-US" altLang="en-US" b="1" baseline="-25000">
                <a:solidFill>
                  <a:srgbClr val="00CC00"/>
                </a:solidFill>
              </a:rPr>
              <a:t>3</a:t>
            </a:r>
            <a:r>
              <a:rPr lang="en-US" altLang="en-US" b="1">
                <a:solidFill>
                  <a:srgbClr val="00CC00"/>
                </a:solidFill>
              </a:rPr>
              <a:t> + SiO</a:t>
            </a:r>
            <a:r>
              <a:rPr lang="en-US" altLang="en-US" b="1" baseline="-25000">
                <a:solidFill>
                  <a:srgbClr val="00CC00"/>
                </a:solidFill>
              </a:rPr>
              <a:t>2</a:t>
            </a:r>
            <a:r>
              <a:rPr lang="en-US" altLang="en-US" b="1">
                <a:solidFill>
                  <a:srgbClr val="00CC00"/>
                </a:solidFill>
              </a:rPr>
              <a:t> = CaSiO</a:t>
            </a:r>
            <a:r>
              <a:rPr lang="en-US" altLang="en-US" b="1" baseline="-25000">
                <a:solidFill>
                  <a:srgbClr val="00CC00"/>
                </a:solidFill>
              </a:rPr>
              <a:t>3</a:t>
            </a:r>
            <a:r>
              <a:rPr lang="en-US" altLang="en-US" b="1">
                <a:solidFill>
                  <a:srgbClr val="00CC00"/>
                </a:solidFill>
              </a:rPr>
              <a:t> + CO</a:t>
            </a:r>
            <a:r>
              <a:rPr lang="en-US" altLang="en-US" b="1" baseline="-25000">
                <a:solidFill>
                  <a:srgbClr val="00CC00"/>
                </a:solidFill>
              </a:rPr>
              <a:t>2</a:t>
            </a:r>
          </a:p>
          <a:p>
            <a:pPr>
              <a:lnSpc>
                <a:spcPct val="90000"/>
              </a:lnSpc>
              <a:buFontTx/>
              <a:buNone/>
            </a:pPr>
            <a:r>
              <a:rPr lang="en-US" altLang="en-US" sz="2000" b="1">
                <a:solidFill>
                  <a:srgbClr val="00CC00"/>
                </a:solidFill>
              </a:rPr>
              <a:t>	    calcite	     quartz         wollastonite</a:t>
            </a:r>
          </a:p>
          <a:p>
            <a:pPr>
              <a:lnSpc>
                <a:spcPct val="90000"/>
              </a:lnSpc>
              <a:buFontTx/>
              <a:buNone/>
            </a:pPr>
            <a:r>
              <a:rPr lang="en-US" altLang="en-US" b="1"/>
              <a:t>Reactions involving gas phases are also known as volatilization or devoltilization reactions</a:t>
            </a:r>
          </a:p>
          <a:p>
            <a:pPr>
              <a:lnSpc>
                <a:spcPct val="90000"/>
              </a:lnSpc>
              <a:buFontTx/>
              <a:buNone/>
            </a:pPr>
            <a:r>
              <a:rPr lang="en-US" altLang="en-US" b="1"/>
              <a:t>These reactions can also occur with other gases such as CH</a:t>
            </a:r>
            <a:r>
              <a:rPr lang="en-US" altLang="en-US" b="1" baseline="-25000"/>
              <a:t>4</a:t>
            </a:r>
            <a:r>
              <a:rPr lang="en-US" altLang="en-US" b="1"/>
              <a:t> (methane), H</a:t>
            </a:r>
            <a:r>
              <a:rPr lang="en-US" altLang="en-US" b="1" baseline="-25000"/>
              <a:t>2</a:t>
            </a:r>
            <a:r>
              <a:rPr lang="en-US" altLang="en-US" b="1"/>
              <a:t>, H</a:t>
            </a:r>
            <a:r>
              <a:rPr lang="en-US" altLang="en-US" b="1" baseline="-25000"/>
              <a:t>2</a:t>
            </a:r>
            <a:r>
              <a:rPr lang="en-US" altLang="en-US" b="1"/>
              <a:t>S, O</a:t>
            </a:r>
            <a:r>
              <a:rPr lang="en-US" altLang="en-US" b="1" baseline="-25000"/>
              <a:t>2</a:t>
            </a:r>
            <a:r>
              <a:rPr lang="en-US" altLang="en-US" b="1"/>
              <a:t>, NH</a:t>
            </a:r>
            <a:r>
              <a:rPr lang="en-US" altLang="en-US" b="1" baseline="-25000"/>
              <a:t>4</a:t>
            </a:r>
            <a:r>
              <a:rPr lang="en-US" altLang="en-US" b="1" baseline="30000"/>
              <a:t>+</a:t>
            </a:r>
            <a:r>
              <a:rPr lang="en-US" altLang="en-US" b="1"/>
              <a:t> (ammonia) – but they are not as common</a:t>
            </a:r>
          </a:p>
        </p:txBody>
      </p:sp>
    </p:spTree>
    <p:extLst>
      <p:ext uri="{BB962C8B-B14F-4D97-AF65-F5344CB8AC3E}">
        <p14:creationId xmlns:p14="http://schemas.microsoft.com/office/powerpoint/2010/main" val="123669284"/>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122238"/>
            <a:ext cx="8229600" cy="715962"/>
          </a:xfrm>
        </p:spPr>
        <p:txBody>
          <a:bodyPr/>
          <a:lstStyle/>
          <a:p>
            <a:r>
              <a:rPr lang="en-US" altLang="en-US" sz="4000"/>
              <a:t>Systems</a:t>
            </a:r>
          </a:p>
        </p:txBody>
      </p:sp>
      <p:sp>
        <p:nvSpPr>
          <p:cNvPr id="52227" name="Rectangle 3"/>
          <p:cNvSpPr>
            <a:spLocks noGrp="1" noChangeArrowheads="1"/>
          </p:cNvSpPr>
          <p:nvPr>
            <p:ph type="body" idx="1"/>
          </p:nvPr>
        </p:nvSpPr>
        <p:spPr>
          <a:xfrm>
            <a:off x="152400" y="914400"/>
            <a:ext cx="8610600" cy="4038600"/>
          </a:xfrm>
        </p:spPr>
        <p:txBody>
          <a:bodyPr/>
          <a:lstStyle/>
          <a:p>
            <a:r>
              <a:rPr lang="en-US" altLang="en-US" dirty="0"/>
              <a:t>Rock made of different minerals</a:t>
            </a:r>
          </a:p>
          <a:p>
            <a:r>
              <a:rPr lang="en-US" altLang="en-US" dirty="0"/>
              <a:t>Metamorphic agents of change beat on it </a:t>
            </a:r>
            <a:r>
              <a:rPr lang="en-US" altLang="en-US" dirty="0">
                <a:sym typeface="Wingdings" panose="05000000000000000000" pitchFamily="2" charset="2"/>
              </a:rPr>
              <a:t> metamorphic reactions occur</a:t>
            </a:r>
            <a:endParaRPr lang="en-US" altLang="en-US" dirty="0"/>
          </a:p>
          <a:p>
            <a:r>
              <a:rPr lang="en-US" altLang="en-US" dirty="0"/>
              <a:t>A </a:t>
            </a:r>
            <a:r>
              <a:rPr lang="en-US" altLang="en-US" dirty="0">
                <a:solidFill>
                  <a:srgbClr val="CC3300"/>
                </a:solidFill>
              </a:rPr>
              <a:t>closed</a:t>
            </a:r>
            <a:r>
              <a:rPr lang="en-US" altLang="en-US" dirty="0"/>
              <a:t> system does not gain or lose material of any kind</a:t>
            </a:r>
          </a:p>
          <a:p>
            <a:r>
              <a:rPr lang="en-US" altLang="en-US" dirty="0"/>
              <a:t>An </a:t>
            </a:r>
            <a:r>
              <a:rPr lang="en-US" altLang="en-US" dirty="0">
                <a:solidFill>
                  <a:srgbClr val="00CC00"/>
                </a:solidFill>
              </a:rPr>
              <a:t>open</a:t>
            </a:r>
            <a:r>
              <a:rPr lang="en-US" altLang="en-US" dirty="0"/>
              <a:t> system can lose stuff – liquids, gases especially</a:t>
            </a:r>
          </a:p>
        </p:txBody>
      </p:sp>
    </p:spTree>
    <p:extLst>
      <p:ext uri="{BB962C8B-B14F-4D97-AF65-F5344CB8AC3E}">
        <p14:creationId xmlns:p14="http://schemas.microsoft.com/office/powerpoint/2010/main" val="567382695"/>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type="body" idx="1"/>
          </p:nvPr>
        </p:nvSpPr>
        <p:spPr>
          <a:xfrm>
            <a:off x="179512" y="116632"/>
            <a:ext cx="8390965" cy="4770344"/>
          </a:xfrm>
        </p:spPr>
        <p:txBody>
          <a:bodyPr>
            <a:noAutofit/>
          </a:bodyPr>
          <a:lstStyle/>
          <a:p>
            <a:pPr algn="just">
              <a:lnSpc>
                <a:spcPct val="150000"/>
              </a:lnSpc>
              <a:buFont typeface="+mj-lt"/>
              <a:buAutoNum type="arabicPeriod"/>
            </a:pPr>
            <a:r>
              <a:rPr lang="en-US" altLang="en-US" sz="1800" dirty="0">
                <a:latin typeface="Times New Roman" panose="02020603050405020304" pitchFamily="18" charset="0"/>
                <a:cs typeface="Times New Roman" panose="02020603050405020304" pitchFamily="18" charset="0"/>
              </a:rPr>
              <a:t>What is the type of this metamorphic reaction?</a:t>
            </a:r>
            <a:endParaRPr lang="en-US" altLang="en-US" sz="1800" baseline="-25000" dirty="0">
              <a:solidFill>
                <a:srgbClr val="00CC00"/>
              </a:solidFill>
              <a:latin typeface="Times New Roman" panose="02020603050405020304" pitchFamily="18" charset="0"/>
              <a:cs typeface="Times New Roman" panose="02020603050405020304" pitchFamily="18" charset="0"/>
            </a:endParaRPr>
          </a:p>
          <a:p>
            <a:pPr marL="0" indent="0" algn="just">
              <a:lnSpc>
                <a:spcPct val="150000"/>
              </a:lnSpc>
              <a:buNone/>
            </a:pPr>
            <a:r>
              <a:rPr lang="en-US" altLang="en-US" sz="1800" dirty="0">
                <a:solidFill>
                  <a:srgbClr val="00CC00"/>
                </a:solidFill>
                <a:latin typeface="Times New Roman" panose="02020603050405020304" pitchFamily="18" charset="0"/>
                <a:cs typeface="Times New Roman" panose="02020603050405020304" pitchFamily="18" charset="0"/>
              </a:rPr>
              <a:t>              CaCO</a:t>
            </a:r>
            <a:r>
              <a:rPr lang="en-US" altLang="en-US" sz="1800" baseline="-25000" dirty="0">
                <a:solidFill>
                  <a:srgbClr val="00CC00"/>
                </a:solidFill>
                <a:latin typeface="Times New Roman" panose="02020603050405020304" pitchFamily="18" charset="0"/>
                <a:cs typeface="Times New Roman" panose="02020603050405020304" pitchFamily="18" charset="0"/>
              </a:rPr>
              <a:t>3</a:t>
            </a:r>
            <a:r>
              <a:rPr lang="en-US" altLang="en-US" sz="1800" dirty="0">
                <a:solidFill>
                  <a:srgbClr val="00CC00"/>
                </a:solidFill>
                <a:latin typeface="Times New Roman" panose="02020603050405020304" pitchFamily="18" charset="0"/>
                <a:cs typeface="Times New Roman" panose="02020603050405020304" pitchFamily="18" charset="0"/>
              </a:rPr>
              <a:t> + SiO</a:t>
            </a:r>
            <a:r>
              <a:rPr lang="en-US" altLang="en-US" sz="1800" baseline="-25000" dirty="0">
                <a:solidFill>
                  <a:srgbClr val="00CC00"/>
                </a:solidFill>
                <a:latin typeface="Times New Roman" panose="02020603050405020304" pitchFamily="18" charset="0"/>
                <a:cs typeface="Times New Roman" panose="02020603050405020304" pitchFamily="18" charset="0"/>
              </a:rPr>
              <a:t>2</a:t>
            </a:r>
            <a:r>
              <a:rPr lang="en-US" altLang="en-US" sz="1800" dirty="0">
                <a:solidFill>
                  <a:srgbClr val="00CC00"/>
                </a:solidFill>
                <a:latin typeface="Times New Roman" panose="02020603050405020304" pitchFamily="18" charset="0"/>
                <a:cs typeface="Times New Roman" panose="02020603050405020304" pitchFamily="18" charset="0"/>
              </a:rPr>
              <a:t> = CaSiO</a:t>
            </a:r>
            <a:r>
              <a:rPr lang="en-US" altLang="en-US" sz="1800" baseline="-25000" dirty="0">
                <a:solidFill>
                  <a:srgbClr val="00CC00"/>
                </a:solidFill>
                <a:latin typeface="Times New Roman" panose="02020603050405020304" pitchFamily="18" charset="0"/>
                <a:cs typeface="Times New Roman" panose="02020603050405020304" pitchFamily="18" charset="0"/>
              </a:rPr>
              <a:t>3</a:t>
            </a:r>
            <a:r>
              <a:rPr lang="en-US" altLang="en-US" sz="1800" dirty="0">
                <a:solidFill>
                  <a:srgbClr val="00CC00"/>
                </a:solidFill>
                <a:latin typeface="Times New Roman" panose="02020603050405020304" pitchFamily="18" charset="0"/>
                <a:cs typeface="Times New Roman" panose="02020603050405020304" pitchFamily="18" charset="0"/>
              </a:rPr>
              <a:t> + CO</a:t>
            </a:r>
            <a:r>
              <a:rPr lang="en-US" altLang="en-US" sz="1800" baseline="-25000" dirty="0">
                <a:solidFill>
                  <a:srgbClr val="00CC00"/>
                </a:solidFill>
                <a:latin typeface="Times New Roman" panose="02020603050405020304" pitchFamily="18" charset="0"/>
                <a:cs typeface="Times New Roman" panose="02020603050405020304" pitchFamily="18" charset="0"/>
              </a:rPr>
              <a:t>2</a:t>
            </a:r>
          </a:p>
          <a:p>
            <a:pPr marL="0" indent="0" algn="just">
              <a:lnSpc>
                <a:spcPct val="150000"/>
              </a:lnSpc>
              <a:buNone/>
            </a:pPr>
            <a:r>
              <a:rPr lang="en-US" altLang="en-US" sz="1800" dirty="0">
                <a:latin typeface="Times New Roman" panose="02020603050405020304" pitchFamily="18" charset="0"/>
                <a:cs typeface="Times New Roman" panose="02020603050405020304" pitchFamily="18" charset="0"/>
              </a:rPr>
              <a:t>  What is the  name of each component of this reaction?</a:t>
            </a:r>
          </a:p>
          <a:p>
            <a:pPr algn="just">
              <a:lnSpc>
                <a:spcPct val="150000"/>
              </a:lnSpc>
              <a:buFont typeface="+mj-lt"/>
              <a:buAutoNum type="arabicPeriod" startAt="2"/>
            </a:pPr>
            <a:r>
              <a:rPr lang="en-US" altLang="en-US" sz="1800" dirty="0">
                <a:latin typeface="Times New Roman" panose="02020603050405020304" pitchFamily="18" charset="0"/>
                <a:cs typeface="Times New Roman" panose="02020603050405020304" pitchFamily="18" charset="0"/>
              </a:rPr>
              <a:t>Draw a sketch showing the relation between these components (Biotite-garnet schist; chlorite slate, un metamorphosed rocks, igneous intrusion, </a:t>
            </a:r>
            <a:r>
              <a:rPr lang="en-US" altLang="en-US" sz="1800" dirty="0" err="1">
                <a:latin typeface="Times New Roman" panose="02020603050405020304" pitchFamily="18" charset="0"/>
                <a:cs typeface="Times New Roman" panose="02020603050405020304" pitchFamily="18" charset="0"/>
              </a:rPr>
              <a:t>silliminaite</a:t>
            </a:r>
            <a:r>
              <a:rPr lang="en-US" altLang="en-US" sz="1800" dirty="0">
                <a:latin typeface="Times New Roman" panose="02020603050405020304" pitchFamily="18" charset="0"/>
                <a:cs typeface="Times New Roman" panose="02020603050405020304" pitchFamily="18" charset="0"/>
              </a:rPr>
              <a:t> schist and </a:t>
            </a:r>
            <a:r>
              <a:rPr lang="en-US" altLang="en-US" sz="1800" dirty="0" err="1">
                <a:latin typeface="Times New Roman" panose="02020603050405020304" pitchFamily="18" charset="0"/>
                <a:cs typeface="Times New Roman" panose="02020603050405020304" pitchFamily="18" charset="0"/>
              </a:rPr>
              <a:t>staurolite-kyanite</a:t>
            </a:r>
            <a:r>
              <a:rPr lang="en-US" altLang="en-US" sz="1800" dirty="0">
                <a:latin typeface="Times New Roman" panose="02020603050405020304" pitchFamily="18" charset="0"/>
                <a:cs typeface="Times New Roman" panose="02020603050405020304" pitchFamily="18" charset="0"/>
              </a:rPr>
              <a:t> schist?</a:t>
            </a:r>
          </a:p>
          <a:p>
            <a:pPr algn="just">
              <a:lnSpc>
                <a:spcPct val="150000"/>
              </a:lnSpc>
              <a:buFont typeface="+mj-lt"/>
              <a:buAutoNum type="arabicPeriod" startAt="2"/>
            </a:pP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Expalin</a:t>
            </a:r>
            <a:r>
              <a:rPr lang="en-US" altLang="en-US" sz="1800" dirty="0">
                <a:latin typeface="Times New Roman" panose="02020603050405020304" pitchFamily="18" charset="0"/>
                <a:cs typeface="Times New Roman" panose="02020603050405020304" pitchFamily="18" charset="0"/>
              </a:rPr>
              <a:t> the following?</a:t>
            </a:r>
          </a:p>
          <a:p>
            <a:pPr marL="604838" algn="just">
              <a:lnSpc>
                <a:spcPct val="150000"/>
              </a:lnSpc>
              <a:buFont typeface="+mj-lt"/>
              <a:buAutoNum type="alphaLcParenR"/>
            </a:pPr>
            <a:r>
              <a:rPr lang="en-US" altLang="en-US" sz="1800" dirty="0">
                <a:latin typeface="Times New Roman" panose="02020603050405020304" pitchFamily="18" charset="0"/>
                <a:cs typeface="Times New Roman" panose="02020603050405020304" pitchFamily="18" charset="0"/>
              </a:rPr>
              <a:t>An </a:t>
            </a:r>
            <a:r>
              <a:rPr lang="en-US" altLang="en-US" sz="1800" dirty="0" err="1">
                <a:solidFill>
                  <a:srgbClr val="FF3399"/>
                </a:solidFill>
                <a:latin typeface="Times New Roman" panose="02020603050405020304" pitchFamily="18" charset="0"/>
                <a:cs typeface="Times New Roman" panose="02020603050405020304" pitchFamily="18" charset="0"/>
              </a:rPr>
              <a:t>isograd</a:t>
            </a:r>
            <a:endParaRPr lang="en-US" altLang="en-US" sz="1800" dirty="0">
              <a:solidFill>
                <a:srgbClr val="FF3399"/>
              </a:solidFill>
              <a:latin typeface="Times New Roman" panose="02020603050405020304" pitchFamily="18" charset="0"/>
              <a:cs typeface="Times New Roman" panose="02020603050405020304" pitchFamily="18" charset="0"/>
            </a:endParaRPr>
          </a:p>
          <a:p>
            <a:pPr marL="604838" algn="just">
              <a:lnSpc>
                <a:spcPct val="150000"/>
              </a:lnSpc>
              <a:buFont typeface="+mj-lt"/>
              <a:buAutoNum type="alphaLcParenR"/>
            </a:pPr>
            <a:r>
              <a:rPr lang="en-US" altLang="en-US" sz="1800" dirty="0">
                <a:latin typeface="Times New Roman" panose="02020603050405020304" pitchFamily="18" charset="0"/>
                <a:cs typeface="Times New Roman" panose="02020603050405020304" pitchFamily="18" charset="0"/>
              </a:rPr>
              <a:t>Problems with </a:t>
            </a:r>
            <a:r>
              <a:rPr lang="en-US" altLang="en-US" sz="1800" dirty="0" err="1">
                <a:latin typeface="Times New Roman" panose="02020603050405020304" pitchFamily="18" charset="0"/>
                <a:cs typeface="Times New Roman" panose="02020603050405020304" pitchFamily="18" charset="0"/>
              </a:rPr>
              <a:t>Isograds</a:t>
            </a:r>
            <a:endParaRPr lang="en-US" altLang="en-US" sz="1800" dirty="0">
              <a:latin typeface="Times New Roman" panose="02020603050405020304" pitchFamily="18" charset="0"/>
              <a:cs typeface="Times New Roman" panose="02020603050405020304" pitchFamily="18" charset="0"/>
            </a:endParaRPr>
          </a:p>
          <a:p>
            <a:pPr marL="604838" algn="just">
              <a:lnSpc>
                <a:spcPct val="150000"/>
              </a:lnSpc>
              <a:buFont typeface="+mj-lt"/>
              <a:buAutoNum type="alphaLcParenR"/>
            </a:pPr>
            <a:r>
              <a:rPr lang="en-US" altLang="en-US" sz="1800" dirty="0">
                <a:latin typeface="Times New Roman" panose="02020603050405020304" pitchFamily="18" charset="0"/>
                <a:cs typeface="Times New Roman" panose="02020603050405020304" pitchFamily="18" charset="0"/>
              </a:rPr>
              <a:t>Different reasons that lead the prograde metamorphism to be the more common than retrograde?</a:t>
            </a:r>
          </a:p>
          <a:p>
            <a:pPr marL="604838" algn="just">
              <a:lnSpc>
                <a:spcPct val="150000"/>
              </a:lnSpc>
              <a:buFont typeface="+mj-lt"/>
              <a:buAutoNum type="alphaLcParenR"/>
            </a:pPr>
            <a:r>
              <a:rPr lang="en-US" altLang="en-US" sz="1800" dirty="0">
                <a:latin typeface="Times New Roman" panose="02020603050405020304" pitchFamily="18" charset="0"/>
                <a:cs typeface="Times New Roman" panose="02020603050405020304" pitchFamily="18" charset="0"/>
              </a:rPr>
              <a:t>Metamorphic Conditions of biotite zone.</a:t>
            </a:r>
          </a:p>
          <a:p>
            <a:pPr marL="604838" algn="just">
              <a:lnSpc>
                <a:spcPct val="150000"/>
              </a:lnSpc>
              <a:buFont typeface="+mj-lt"/>
              <a:buAutoNum type="alphaLcParenR"/>
            </a:pPr>
            <a:r>
              <a:rPr lang="en-US" altLang="en-US" sz="1800" dirty="0">
                <a:latin typeface="Times New Roman" panose="02020603050405020304" pitchFamily="18" charset="0"/>
                <a:cs typeface="Times New Roman" panose="02020603050405020304" pitchFamily="18" charset="0"/>
              </a:rPr>
              <a:t>Green schist and greenstone</a:t>
            </a:r>
          </a:p>
          <a:p>
            <a:pPr marL="604838" algn="just">
              <a:lnSpc>
                <a:spcPct val="150000"/>
              </a:lnSpc>
              <a:buFont typeface="+mj-lt"/>
              <a:buAutoNum type="alphaLcParenR"/>
            </a:pPr>
            <a:r>
              <a:rPr lang="en-US" altLang="en-US" sz="1800" dirty="0">
                <a:latin typeface="Times New Roman" panose="02020603050405020304" pitchFamily="18" charset="0"/>
                <a:cs typeface="Times New Roman" panose="02020603050405020304" pitchFamily="18" charset="0"/>
              </a:rPr>
              <a:t>Using ACF ternary diagram for classification of metamorphic </a:t>
            </a:r>
            <a:r>
              <a:rPr lang="en-US" altLang="en-US" sz="1800" dirty="0" err="1">
                <a:latin typeface="Times New Roman" panose="02020603050405020304" pitchFamily="18" charset="0"/>
                <a:cs typeface="Times New Roman" panose="02020603050405020304" pitchFamily="18" charset="0"/>
              </a:rPr>
              <a:t>protoliths</a:t>
            </a:r>
            <a:endParaRPr lang="en-US" alt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1851727"/>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708920"/>
            <a:ext cx="7772400" cy="1143000"/>
          </a:xfrm>
        </p:spPr>
        <p:txBody>
          <a:bodyPr/>
          <a:lstStyle/>
          <a:p>
            <a:pPr algn="ctr"/>
            <a:r>
              <a:rPr lang="en-US" dirty="0" smtClean="0"/>
              <a:t>To sum Up</a:t>
            </a:r>
            <a:endParaRPr lang="en-US" dirty="0"/>
          </a:p>
        </p:txBody>
      </p:sp>
    </p:spTree>
    <p:extLst>
      <p:ext uri="{BB962C8B-B14F-4D97-AF65-F5344CB8AC3E}">
        <p14:creationId xmlns:p14="http://schemas.microsoft.com/office/powerpoint/2010/main" val="4136545173"/>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2"/>
          <p:cNvSpPr txBox="1">
            <a:spLocks noChangeArrowheads="1"/>
          </p:cNvSpPr>
          <p:nvPr/>
        </p:nvSpPr>
        <p:spPr bwMode="auto">
          <a:xfrm>
            <a:off x="395288" y="260350"/>
            <a:ext cx="59039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0">
              <a:spcBef>
                <a:spcPct val="50000"/>
              </a:spcBef>
            </a:pPr>
            <a:r>
              <a:rPr lang="en-US" altLang="en-US" sz="2000" b="1" i="1" u="sng">
                <a:solidFill>
                  <a:srgbClr val="000099"/>
                </a:solidFill>
                <a:latin typeface="Verdana" panose="020B0604030504040204" pitchFamily="34" charset="0"/>
              </a:rPr>
              <a:t>Development of Metamorphic Rocks</a:t>
            </a:r>
          </a:p>
        </p:txBody>
      </p:sp>
      <p:sp>
        <p:nvSpPr>
          <p:cNvPr id="135171" name="Text Box 3"/>
          <p:cNvSpPr txBox="1">
            <a:spLocks noChangeArrowheads="1"/>
          </p:cNvSpPr>
          <p:nvPr/>
        </p:nvSpPr>
        <p:spPr bwMode="auto">
          <a:xfrm>
            <a:off x="323850" y="765175"/>
            <a:ext cx="5976938" cy="595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rtl="0">
              <a:lnSpc>
                <a:spcPct val="130000"/>
              </a:lnSpc>
            </a:pPr>
            <a:r>
              <a:rPr lang="en-US" altLang="en-US" sz="1900" b="1" dirty="0">
                <a:solidFill>
                  <a:schemeClr val="tx1">
                    <a:lumMod val="75000"/>
                  </a:schemeClr>
                </a:solidFill>
                <a:latin typeface="Arial" panose="020B0604020202020204" pitchFamily="34" charset="0"/>
              </a:rPr>
              <a:t>The yielded metamorphic rocks, with specific </a:t>
            </a:r>
            <a:r>
              <a:rPr lang="en-US" altLang="en-US" sz="1900" b="1" dirty="0">
                <a:solidFill>
                  <a:schemeClr val="tx1">
                    <a:lumMod val="75000"/>
                  </a:schemeClr>
                </a:solidFill>
                <a:effectLst>
                  <a:outerShdw blurRad="38100" dist="38100" dir="2700000" algn="tl">
                    <a:srgbClr val="000000"/>
                  </a:outerShdw>
                </a:effectLst>
                <a:latin typeface="Arial" panose="020B0604020202020204" pitchFamily="34" charset="0"/>
              </a:rPr>
              <a:t>mineral composition and textures</a:t>
            </a:r>
            <a:r>
              <a:rPr lang="en-US" altLang="en-US" sz="1900" b="1" dirty="0">
                <a:solidFill>
                  <a:schemeClr val="tx1">
                    <a:lumMod val="75000"/>
                  </a:schemeClr>
                </a:solidFill>
                <a:latin typeface="Arial" panose="020B0604020202020204" pitchFamily="34" charset="0"/>
              </a:rPr>
              <a:t> is a function of:</a:t>
            </a:r>
          </a:p>
          <a:p>
            <a:pPr algn="just" rtl="0">
              <a:lnSpc>
                <a:spcPct val="130000"/>
              </a:lnSpc>
            </a:pPr>
            <a:r>
              <a:rPr lang="en-US" altLang="en-US" sz="1900" dirty="0">
                <a:solidFill>
                  <a:schemeClr val="tx1">
                    <a:lumMod val="75000"/>
                  </a:schemeClr>
                </a:solidFill>
                <a:latin typeface="Arial" panose="020B0604020202020204" pitchFamily="34" charset="0"/>
                <a:sym typeface="Wingdings" panose="05000000000000000000" pitchFamily="2" charset="2"/>
              </a:rPr>
              <a:t></a:t>
            </a:r>
            <a:r>
              <a:rPr lang="en-US" altLang="en-US" sz="1900" dirty="0">
                <a:solidFill>
                  <a:schemeClr val="tx1">
                    <a:lumMod val="75000"/>
                  </a:schemeClr>
                </a:solidFill>
                <a:latin typeface="Arial" panose="020B0604020202020204" pitchFamily="34" charset="0"/>
              </a:rPr>
              <a:t> </a:t>
            </a:r>
            <a:r>
              <a:rPr lang="en-US" altLang="en-US" sz="1900" b="1" dirty="0">
                <a:solidFill>
                  <a:schemeClr val="tx1">
                    <a:lumMod val="75000"/>
                  </a:schemeClr>
                </a:solidFill>
                <a:latin typeface="Arial" panose="020B0604020202020204" pitchFamily="34" charset="0"/>
              </a:rPr>
              <a:t>Protolith nature </a:t>
            </a:r>
            <a:r>
              <a:rPr lang="en-US" altLang="en-US" sz="1900" b="1" dirty="0" err="1">
                <a:solidFill>
                  <a:schemeClr val="tx1">
                    <a:lumMod val="75000"/>
                  </a:schemeClr>
                </a:solidFill>
                <a:latin typeface="Arial" panose="020B0604020202020204" pitchFamily="34" charset="0"/>
              </a:rPr>
              <a:t>i.e</a:t>
            </a:r>
            <a:r>
              <a:rPr lang="en-US" altLang="en-US" sz="1900" b="1" dirty="0">
                <a:solidFill>
                  <a:schemeClr val="tx1">
                    <a:lumMod val="75000"/>
                  </a:schemeClr>
                </a:solidFill>
                <a:latin typeface="Arial" panose="020B0604020202020204" pitchFamily="34" charset="0"/>
              </a:rPr>
              <a:t>: whole rock chemistry</a:t>
            </a:r>
            <a:r>
              <a:rPr lang="en-US" altLang="en-US" sz="1900" dirty="0">
                <a:solidFill>
                  <a:schemeClr val="tx1">
                    <a:lumMod val="75000"/>
                  </a:schemeClr>
                </a:solidFill>
                <a:latin typeface="Arial" panose="020B0604020202020204" pitchFamily="34" charset="0"/>
              </a:rPr>
              <a:t> (</a:t>
            </a:r>
            <a:r>
              <a:rPr lang="en-US" altLang="en-US" sz="1900" dirty="0" err="1">
                <a:solidFill>
                  <a:schemeClr val="tx1">
                    <a:lumMod val="75000"/>
                  </a:schemeClr>
                </a:solidFill>
                <a:latin typeface="Arial" panose="020B0604020202020204" pitchFamily="34" charset="0"/>
              </a:rPr>
              <a:t>pelitic</a:t>
            </a:r>
            <a:r>
              <a:rPr lang="en-US" altLang="en-US" sz="1900" dirty="0">
                <a:solidFill>
                  <a:schemeClr val="tx1">
                    <a:lumMod val="75000"/>
                  </a:schemeClr>
                </a:solidFill>
                <a:latin typeface="Arial" panose="020B0604020202020204" pitchFamily="34" charset="0"/>
              </a:rPr>
              <a:t> (Argillaceous), </a:t>
            </a:r>
            <a:r>
              <a:rPr lang="en-US" altLang="en-US" sz="1900" dirty="0" err="1">
                <a:solidFill>
                  <a:schemeClr val="tx1">
                    <a:lumMod val="75000"/>
                  </a:schemeClr>
                </a:solidFill>
                <a:latin typeface="Arial" panose="020B0604020202020204" pitchFamily="34" charset="0"/>
              </a:rPr>
              <a:t>semipelitic</a:t>
            </a:r>
            <a:r>
              <a:rPr lang="en-US" altLang="en-US" sz="1900" dirty="0">
                <a:solidFill>
                  <a:schemeClr val="tx1">
                    <a:lumMod val="75000"/>
                  </a:schemeClr>
                </a:solidFill>
                <a:latin typeface="Arial" panose="020B0604020202020204" pitchFamily="34" charset="0"/>
              </a:rPr>
              <a:t>, calcareous (limestone and dolomite), mafic-ultramafic, basic igneous, granitic, </a:t>
            </a:r>
            <a:r>
              <a:rPr lang="en-US" altLang="en-US" sz="1900" dirty="0" err="1">
                <a:solidFill>
                  <a:schemeClr val="tx1">
                    <a:lumMod val="75000"/>
                  </a:schemeClr>
                </a:solidFill>
                <a:latin typeface="Arial" panose="020B0604020202020204" pitchFamily="34" charset="0"/>
              </a:rPr>
              <a:t>Mn</a:t>
            </a:r>
            <a:r>
              <a:rPr lang="en-US" altLang="en-US" sz="1900" dirty="0">
                <a:solidFill>
                  <a:schemeClr val="tx1">
                    <a:lumMod val="75000"/>
                  </a:schemeClr>
                </a:solidFill>
                <a:latin typeface="Arial" panose="020B0604020202020204" pitchFamily="34" charset="0"/>
              </a:rPr>
              <a:t>-rich sediments, ironstone, laterites... etc.)   </a:t>
            </a:r>
          </a:p>
          <a:p>
            <a:pPr algn="just" rtl="0">
              <a:lnSpc>
                <a:spcPct val="130000"/>
              </a:lnSpc>
            </a:pPr>
            <a:r>
              <a:rPr lang="en-US" altLang="en-US" dirty="0">
                <a:solidFill>
                  <a:schemeClr val="tx1">
                    <a:lumMod val="75000"/>
                  </a:schemeClr>
                </a:solidFill>
                <a:sym typeface="Wingdings" panose="05000000000000000000" pitchFamily="2" charset="2"/>
              </a:rPr>
              <a:t></a:t>
            </a:r>
            <a:r>
              <a:rPr lang="en-US" altLang="en-US" sz="1900" dirty="0">
                <a:solidFill>
                  <a:schemeClr val="tx1">
                    <a:lumMod val="75000"/>
                  </a:schemeClr>
                </a:solidFill>
                <a:latin typeface="Arial" panose="020B0604020202020204" pitchFamily="34" charset="0"/>
              </a:rPr>
              <a:t> </a:t>
            </a:r>
            <a:r>
              <a:rPr lang="en-US" altLang="en-US" sz="1900" b="1" dirty="0">
                <a:solidFill>
                  <a:schemeClr val="tx1">
                    <a:lumMod val="75000"/>
                  </a:schemeClr>
                </a:solidFill>
                <a:latin typeface="Arial" panose="020B0604020202020204" pitchFamily="34" charset="0"/>
              </a:rPr>
              <a:t>P-T-X conditions </a:t>
            </a:r>
            <a:r>
              <a:rPr lang="en-US" altLang="en-US" sz="1900" dirty="0">
                <a:solidFill>
                  <a:schemeClr val="tx1">
                    <a:lumMod val="75000"/>
                  </a:schemeClr>
                </a:solidFill>
                <a:latin typeface="Arial" panose="020B0604020202020204" pitchFamily="34" charset="0"/>
              </a:rPr>
              <a:t>(the intensity of temperature and the intensity and type of pressure (simple compressed or twisted and broken) influence and the presence or absence of fluids and their chemistry during metamorphism)</a:t>
            </a:r>
            <a:r>
              <a:rPr lang="en-US" altLang="en-US" sz="1900" b="1" dirty="0">
                <a:solidFill>
                  <a:schemeClr val="tx1">
                    <a:lumMod val="75000"/>
                  </a:schemeClr>
                </a:solidFill>
                <a:latin typeface="Arial" panose="020B0604020202020204" pitchFamily="34" charset="0"/>
              </a:rPr>
              <a:t> </a:t>
            </a:r>
          </a:p>
          <a:p>
            <a:pPr algn="just" rtl="0">
              <a:lnSpc>
                <a:spcPct val="130000"/>
              </a:lnSpc>
            </a:pPr>
            <a:r>
              <a:rPr lang="en-US" altLang="en-US" dirty="0">
                <a:solidFill>
                  <a:schemeClr val="tx1">
                    <a:lumMod val="75000"/>
                  </a:schemeClr>
                </a:solidFill>
                <a:sym typeface="Wingdings" panose="05000000000000000000" pitchFamily="2" charset="2"/>
              </a:rPr>
              <a:t></a:t>
            </a:r>
            <a:r>
              <a:rPr lang="en-US" altLang="en-US" dirty="0">
                <a:solidFill>
                  <a:schemeClr val="tx1">
                    <a:lumMod val="75000"/>
                  </a:schemeClr>
                </a:solidFill>
              </a:rPr>
              <a:t>  </a:t>
            </a:r>
            <a:r>
              <a:rPr lang="en-US" altLang="en-US" sz="1900" b="1" dirty="0">
                <a:solidFill>
                  <a:schemeClr val="tx1">
                    <a:lumMod val="75000"/>
                  </a:schemeClr>
                </a:solidFill>
                <a:latin typeface="Arial" panose="020B0604020202020204" pitchFamily="34" charset="0"/>
              </a:rPr>
              <a:t>Time</a:t>
            </a:r>
            <a:r>
              <a:rPr lang="en-US" altLang="en-US" sz="1900" dirty="0">
                <a:solidFill>
                  <a:schemeClr val="tx1">
                    <a:lumMod val="75000"/>
                  </a:schemeClr>
                </a:solidFill>
                <a:latin typeface="Arial" panose="020B0604020202020204" pitchFamily="34" charset="0"/>
              </a:rPr>
              <a:t> (who long the rock subjected to HT and HP?. By which the grain size was evolved, and the reactions were proceed)   </a:t>
            </a:r>
          </a:p>
        </p:txBody>
      </p:sp>
      <p:pic>
        <p:nvPicPr>
          <p:cNvPr id="135179" name="Picture 11" descr="P1010065"/>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r="7208"/>
          <a:stretch>
            <a:fillRect/>
          </a:stretch>
        </p:blipFill>
        <p:spPr>
          <a:xfrm>
            <a:off x="6443663" y="476250"/>
            <a:ext cx="2555875" cy="206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5188" name="Picture 20" descr="P1010030"/>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r="11864"/>
          <a:stretch>
            <a:fillRect/>
          </a:stretch>
        </p:blipFill>
        <p:spPr>
          <a:xfrm>
            <a:off x="6443663" y="2565400"/>
            <a:ext cx="2519362" cy="2143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5191" name="Picture 23" descr="P1010062"/>
          <p:cNvPicPr>
            <a:picLocks noGrp="1" noChangeAspect="1" noChangeArrowheads="1"/>
          </p:cNvPicPr>
          <p:nvPr>
            <p:ph sz="quarter" idx="4"/>
          </p:nvPr>
        </p:nvPicPr>
        <p:blipFill>
          <a:blip r:embed="rId4" cstate="print">
            <a:extLst>
              <a:ext uri="{28A0092B-C50C-407E-A947-70E740481C1C}">
                <a14:useLocalDpi xmlns:a14="http://schemas.microsoft.com/office/drawing/2010/main" val="0"/>
              </a:ext>
            </a:extLst>
          </a:blip>
          <a:srcRect t="2467" r="13554"/>
          <a:stretch>
            <a:fillRect/>
          </a:stretch>
        </p:blipFill>
        <p:spPr>
          <a:xfrm>
            <a:off x="6443663" y="4724400"/>
            <a:ext cx="2520950" cy="2133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663426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5171">
                                            <p:txEl>
                                              <p:pRg st="0" end="0"/>
                                            </p:txEl>
                                          </p:spTgt>
                                        </p:tgtEl>
                                        <p:attrNameLst>
                                          <p:attrName>style.visibility</p:attrName>
                                        </p:attrNameLst>
                                      </p:cBhvr>
                                      <p:to>
                                        <p:strVal val="visible"/>
                                      </p:to>
                                    </p:set>
                                    <p:anim calcmode="lin" valueType="num">
                                      <p:cBhvr additive="base">
                                        <p:cTn id="7" dur="500" fill="hold"/>
                                        <p:tgtEl>
                                          <p:spTgt spid="135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5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5171">
                                            <p:txEl>
                                              <p:pRg st="1" end="1"/>
                                            </p:txEl>
                                          </p:spTgt>
                                        </p:tgtEl>
                                        <p:attrNameLst>
                                          <p:attrName>style.visibility</p:attrName>
                                        </p:attrNameLst>
                                      </p:cBhvr>
                                      <p:to>
                                        <p:strVal val="visible"/>
                                      </p:to>
                                    </p:set>
                                    <p:anim calcmode="lin" valueType="num">
                                      <p:cBhvr additive="base">
                                        <p:cTn id="13" dur="500" fill="hold"/>
                                        <p:tgtEl>
                                          <p:spTgt spid="1351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5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35171">
                                            <p:txEl>
                                              <p:pRg st="2" end="2"/>
                                            </p:txEl>
                                          </p:spTgt>
                                        </p:tgtEl>
                                        <p:attrNameLst>
                                          <p:attrName>style.visibility</p:attrName>
                                        </p:attrNameLst>
                                      </p:cBhvr>
                                      <p:to>
                                        <p:strVal val="visible"/>
                                      </p:to>
                                    </p:set>
                                    <p:anim calcmode="lin" valueType="num">
                                      <p:cBhvr additive="base">
                                        <p:cTn id="19" dur="500" fill="hold"/>
                                        <p:tgtEl>
                                          <p:spTgt spid="1351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5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35171">
                                            <p:txEl>
                                              <p:pRg st="3" end="3"/>
                                            </p:txEl>
                                          </p:spTgt>
                                        </p:tgtEl>
                                        <p:attrNameLst>
                                          <p:attrName>style.visibility</p:attrName>
                                        </p:attrNameLst>
                                      </p:cBhvr>
                                      <p:to>
                                        <p:strVal val="visible"/>
                                      </p:to>
                                    </p:set>
                                    <p:anim calcmode="lin" valueType="num">
                                      <p:cBhvr additive="base">
                                        <p:cTn id="25" dur="500" fill="hold"/>
                                        <p:tgtEl>
                                          <p:spTgt spid="1351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5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135179"/>
                                        </p:tgtEl>
                                        <p:attrNameLst>
                                          <p:attrName>style.visibility</p:attrName>
                                        </p:attrNameLst>
                                      </p:cBhvr>
                                      <p:to>
                                        <p:strVal val="visible"/>
                                      </p:to>
                                    </p:set>
                                    <p:animEffect transition="in" filter="blinds(horizontal)">
                                      <p:cBhvr>
                                        <p:cTn id="31" dur="500"/>
                                        <p:tgtEl>
                                          <p:spTgt spid="13517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p:cTn id="35" dur="1" fill="hold">
                                          <p:stCondLst>
                                            <p:cond delay="0"/>
                                          </p:stCondLst>
                                        </p:cTn>
                                        <p:tgtEl>
                                          <p:spTgt spid="135188"/>
                                        </p:tgtEl>
                                        <p:attrNameLst>
                                          <p:attrName>style.visibility</p:attrName>
                                        </p:attrNameLst>
                                      </p:cBhvr>
                                      <p:to>
                                        <p:strVal val="visible"/>
                                      </p:to>
                                    </p:set>
                                    <p:anim calcmode="lin" valueType="num">
                                      <p:cBhvr additive="base">
                                        <p:cTn id="36" dur="500" fill="hold"/>
                                        <p:tgtEl>
                                          <p:spTgt spid="135188"/>
                                        </p:tgtEl>
                                        <p:attrNameLst>
                                          <p:attrName>ppt_x</p:attrName>
                                        </p:attrNameLst>
                                      </p:cBhvr>
                                      <p:tavLst>
                                        <p:tav tm="0">
                                          <p:val>
                                            <p:strVal val="#ppt_x"/>
                                          </p:val>
                                        </p:tav>
                                        <p:tav tm="100000">
                                          <p:val>
                                            <p:strVal val="#ppt_x"/>
                                          </p:val>
                                        </p:tav>
                                      </p:tavLst>
                                    </p:anim>
                                    <p:anim calcmode="lin" valueType="num">
                                      <p:cBhvr additive="base">
                                        <p:cTn id="37" dur="500" fill="hold"/>
                                        <p:tgtEl>
                                          <p:spTgt spid="135188"/>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135191"/>
                                        </p:tgtEl>
                                        <p:attrNameLst>
                                          <p:attrName>style.visibility</p:attrName>
                                        </p:attrNameLst>
                                      </p:cBhvr>
                                      <p:to>
                                        <p:strVal val="visible"/>
                                      </p:to>
                                    </p:set>
                                    <p:animEffect transition="in" filter="box(in)">
                                      <p:cBhvr>
                                        <p:cTn id="42" dur="500"/>
                                        <p:tgtEl>
                                          <p:spTgt spid="135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Text Box 3"/>
          <p:cNvSpPr txBox="1">
            <a:spLocks noChangeArrowheads="1"/>
          </p:cNvSpPr>
          <p:nvPr/>
        </p:nvSpPr>
        <p:spPr bwMode="auto">
          <a:xfrm>
            <a:off x="179388" y="836613"/>
            <a:ext cx="882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rtl="0">
              <a:spcBef>
                <a:spcPct val="50000"/>
              </a:spcBef>
              <a:buFontTx/>
              <a:buChar char="-"/>
            </a:pPr>
            <a:endParaRPr lang="en-US" altLang="en-US" sz="2400" b="1">
              <a:solidFill>
                <a:srgbClr val="FFFF66"/>
              </a:solidFill>
              <a:latin typeface="Lucida Sans" panose="020B0602030504020204" pitchFamily="34" charset="0"/>
            </a:endParaRPr>
          </a:p>
        </p:txBody>
      </p:sp>
      <p:pic>
        <p:nvPicPr>
          <p:cNvPr id="144388" name="Picture 4" descr="slate2_pm20-05"/>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250825" y="188913"/>
            <a:ext cx="4249738" cy="3187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4390" name="Picture 6" descr="phyllite_pm20-10"/>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643438" y="188913"/>
            <a:ext cx="4249737" cy="3187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4393" name="Picture 9" descr="schist2_pm04-13"/>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23850" y="3500438"/>
            <a:ext cx="4176713" cy="31321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4396" name="Picture 12" descr="gneiss3_pm12-11"/>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l="6433" t="8575" r="25439" b="23157"/>
          <a:stretch>
            <a:fillRect/>
          </a:stretch>
        </p:blipFill>
        <p:spPr>
          <a:xfrm>
            <a:off x="4643438" y="3500438"/>
            <a:ext cx="4176712" cy="3140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399" name="Line 15"/>
          <p:cNvSpPr>
            <a:spLocks noChangeShapeType="1"/>
          </p:cNvSpPr>
          <p:nvPr/>
        </p:nvSpPr>
        <p:spPr bwMode="auto">
          <a:xfrm>
            <a:off x="4138613" y="2133600"/>
            <a:ext cx="1081087" cy="0"/>
          </a:xfrm>
          <a:prstGeom prst="line">
            <a:avLst/>
          </a:prstGeom>
          <a:noFill/>
          <a:ln w="1047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400" name="Line 16"/>
          <p:cNvSpPr>
            <a:spLocks noChangeShapeType="1"/>
          </p:cNvSpPr>
          <p:nvPr/>
        </p:nvSpPr>
        <p:spPr bwMode="auto">
          <a:xfrm flipH="1">
            <a:off x="4284663" y="3068638"/>
            <a:ext cx="503237" cy="720725"/>
          </a:xfrm>
          <a:prstGeom prst="line">
            <a:avLst/>
          </a:prstGeom>
          <a:noFill/>
          <a:ln w="1047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401" name="Line 17"/>
          <p:cNvSpPr>
            <a:spLocks noChangeShapeType="1"/>
          </p:cNvSpPr>
          <p:nvPr/>
        </p:nvSpPr>
        <p:spPr bwMode="auto">
          <a:xfrm>
            <a:off x="4138613" y="5084763"/>
            <a:ext cx="1081087" cy="0"/>
          </a:xfrm>
          <a:prstGeom prst="line">
            <a:avLst/>
          </a:prstGeom>
          <a:noFill/>
          <a:ln w="1047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7300125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4388"/>
                                        </p:tgtEl>
                                        <p:attrNameLst>
                                          <p:attrName>style.visibility</p:attrName>
                                        </p:attrNameLst>
                                      </p:cBhvr>
                                      <p:to>
                                        <p:strVal val="visible"/>
                                      </p:to>
                                    </p:set>
                                    <p:anim calcmode="lin" valueType="num">
                                      <p:cBhvr additive="base">
                                        <p:cTn id="7" dur="500" fill="hold"/>
                                        <p:tgtEl>
                                          <p:spTgt spid="144388"/>
                                        </p:tgtEl>
                                        <p:attrNameLst>
                                          <p:attrName>ppt_x</p:attrName>
                                        </p:attrNameLst>
                                      </p:cBhvr>
                                      <p:tavLst>
                                        <p:tav tm="0">
                                          <p:val>
                                            <p:strVal val="#ppt_x"/>
                                          </p:val>
                                        </p:tav>
                                        <p:tav tm="100000">
                                          <p:val>
                                            <p:strVal val="#ppt_x"/>
                                          </p:val>
                                        </p:tav>
                                      </p:tavLst>
                                    </p:anim>
                                    <p:anim calcmode="lin" valueType="num">
                                      <p:cBhvr additive="base">
                                        <p:cTn id="8" dur="500" fill="hold"/>
                                        <p:tgtEl>
                                          <p:spTgt spid="14438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4399"/>
                                        </p:tgtEl>
                                        <p:attrNameLst>
                                          <p:attrName>style.visibility</p:attrName>
                                        </p:attrNameLst>
                                      </p:cBhvr>
                                      <p:to>
                                        <p:strVal val="visible"/>
                                      </p:to>
                                    </p:set>
                                    <p:anim calcmode="lin" valueType="num">
                                      <p:cBhvr additive="base">
                                        <p:cTn id="13" dur="500" fill="hold"/>
                                        <p:tgtEl>
                                          <p:spTgt spid="144399"/>
                                        </p:tgtEl>
                                        <p:attrNameLst>
                                          <p:attrName>ppt_x</p:attrName>
                                        </p:attrNameLst>
                                      </p:cBhvr>
                                      <p:tavLst>
                                        <p:tav tm="0">
                                          <p:val>
                                            <p:strVal val="#ppt_x"/>
                                          </p:val>
                                        </p:tav>
                                        <p:tav tm="100000">
                                          <p:val>
                                            <p:strVal val="#ppt_x"/>
                                          </p:val>
                                        </p:tav>
                                      </p:tavLst>
                                    </p:anim>
                                    <p:anim calcmode="lin" valueType="num">
                                      <p:cBhvr additive="base">
                                        <p:cTn id="14" dur="500" fill="hold"/>
                                        <p:tgtEl>
                                          <p:spTgt spid="14439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4390"/>
                                        </p:tgtEl>
                                        <p:attrNameLst>
                                          <p:attrName>style.visibility</p:attrName>
                                        </p:attrNameLst>
                                      </p:cBhvr>
                                      <p:to>
                                        <p:strVal val="visible"/>
                                      </p:to>
                                    </p:set>
                                    <p:anim calcmode="lin" valueType="num">
                                      <p:cBhvr additive="base">
                                        <p:cTn id="19" dur="500" fill="hold"/>
                                        <p:tgtEl>
                                          <p:spTgt spid="144390"/>
                                        </p:tgtEl>
                                        <p:attrNameLst>
                                          <p:attrName>ppt_x</p:attrName>
                                        </p:attrNameLst>
                                      </p:cBhvr>
                                      <p:tavLst>
                                        <p:tav tm="0">
                                          <p:val>
                                            <p:strVal val="#ppt_x"/>
                                          </p:val>
                                        </p:tav>
                                        <p:tav tm="100000">
                                          <p:val>
                                            <p:strVal val="#ppt_x"/>
                                          </p:val>
                                        </p:tav>
                                      </p:tavLst>
                                    </p:anim>
                                    <p:anim calcmode="lin" valueType="num">
                                      <p:cBhvr additive="base">
                                        <p:cTn id="20" dur="500" fill="hold"/>
                                        <p:tgtEl>
                                          <p:spTgt spid="14439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4400"/>
                                        </p:tgtEl>
                                        <p:attrNameLst>
                                          <p:attrName>style.visibility</p:attrName>
                                        </p:attrNameLst>
                                      </p:cBhvr>
                                      <p:to>
                                        <p:strVal val="visible"/>
                                      </p:to>
                                    </p:set>
                                    <p:anim calcmode="lin" valueType="num">
                                      <p:cBhvr additive="base">
                                        <p:cTn id="25" dur="500" fill="hold"/>
                                        <p:tgtEl>
                                          <p:spTgt spid="144400"/>
                                        </p:tgtEl>
                                        <p:attrNameLst>
                                          <p:attrName>ppt_x</p:attrName>
                                        </p:attrNameLst>
                                      </p:cBhvr>
                                      <p:tavLst>
                                        <p:tav tm="0">
                                          <p:val>
                                            <p:strVal val="#ppt_x"/>
                                          </p:val>
                                        </p:tav>
                                        <p:tav tm="100000">
                                          <p:val>
                                            <p:strVal val="#ppt_x"/>
                                          </p:val>
                                        </p:tav>
                                      </p:tavLst>
                                    </p:anim>
                                    <p:anim calcmode="lin" valueType="num">
                                      <p:cBhvr additive="base">
                                        <p:cTn id="26" dur="500" fill="hold"/>
                                        <p:tgtEl>
                                          <p:spTgt spid="144400"/>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44393"/>
                                        </p:tgtEl>
                                        <p:attrNameLst>
                                          <p:attrName>style.visibility</p:attrName>
                                        </p:attrNameLst>
                                      </p:cBhvr>
                                      <p:to>
                                        <p:strVal val="visible"/>
                                      </p:to>
                                    </p:set>
                                    <p:anim calcmode="lin" valueType="num">
                                      <p:cBhvr additive="base">
                                        <p:cTn id="31" dur="500" fill="hold"/>
                                        <p:tgtEl>
                                          <p:spTgt spid="144393"/>
                                        </p:tgtEl>
                                        <p:attrNameLst>
                                          <p:attrName>ppt_x</p:attrName>
                                        </p:attrNameLst>
                                      </p:cBhvr>
                                      <p:tavLst>
                                        <p:tav tm="0">
                                          <p:val>
                                            <p:strVal val="#ppt_x"/>
                                          </p:val>
                                        </p:tav>
                                        <p:tav tm="100000">
                                          <p:val>
                                            <p:strVal val="#ppt_x"/>
                                          </p:val>
                                        </p:tav>
                                      </p:tavLst>
                                    </p:anim>
                                    <p:anim calcmode="lin" valueType="num">
                                      <p:cBhvr additive="base">
                                        <p:cTn id="32" dur="500" fill="hold"/>
                                        <p:tgtEl>
                                          <p:spTgt spid="144393"/>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4401"/>
                                        </p:tgtEl>
                                        <p:attrNameLst>
                                          <p:attrName>style.visibility</p:attrName>
                                        </p:attrNameLst>
                                      </p:cBhvr>
                                      <p:to>
                                        <p:strVal val="visible"/>
                                      </p:to>
                                    </p:set>
                                    <p:anim calcmode="lin" valueType="num">
                                      <p:cBhvr additive="base">
                                        <p:cTn id="37" dur="500" fill="hold"/>
                                        <p:tgtEl>
                                          <p:spTgt spid="144401"/>
                                        </p:tgtEl>
                                        <p:attrNameLst>
                                          <p:attrName>ppt_x</p:attrName>
                                        </p:attrNameLst>
                                      </p:cBhvr>
                                      <p:tavLst>
                                        <p:tav tm="0">
                                          <p:val>
                                            <p:strVal val="#ppt_x"/>
                                          </p:val>
                                        </p:tav>
                                        <p:tav tm="100000">
                                          <p:val>
                                            <p:strVal val="#ppt_x"/>
                                          </p:val>
                                        </p:tav>
                                      </p:tavLst>
                                    </p:anim>
                                    <p:anim calcmode="lin" valueType="num">
                                      <p:cBhvr additive="base">
                                        <p:cTn id="38" dur="500" fill="hold"/>
                                        <p:tgtEl>
                                          <p:spTgt spid="144401"/>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4396"/>
                                        </p:tgtEl>
                                        <p:attrNameLst>
                                          <p:attrName>style.visibility</p:attrName>
                                        </p:attrNameLst>
                                      </p:cBhvr>
                                      <p:to>
                                        <p:strVal val="visible"/>
                                      </p:to>
                                    </p:set>
                                    <p:anim calcmode="lin" valueType="num">
                                      <p:cBhvr additive="base">
                                        <p:cTn id="43" dur="500" fill="hold"/>
                                        <p:tgtEl>
                                          <p:spTgt spid="144396"/>
                                        </p:tgtEl>
                                        <p:attrNameLst>
                                          <p:attrName>ppt_x</p:attrName>
                                        </p:attrNameLst>
                                      </p:cBhvr>
                                      <p:tavLst>
                                        <p:tav tm="0">
                                          <p:val>
                                            <p:strVal val="#ppt_x"/>
                                          </p:val>
                                        </p:tav>
                                        <p:tav tm="100000">
                                          <p:val>
                                            <p:strVal val="#ppt_x"/>
                                          </p:val>
                                        </p:tav>
                                      </p:tavLst>
                                    </p:anim>
                                    <p:anim calcmode="lin" valueType="num">
                                      <p:cBhvr additive="base">
                                        <p:cTn id="44" dur="500" fill="hold"/>
                                        <p:tgtEl>
                                          <p:spTgt spid="1443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9" grpId="0" animBg="1"/>
      <p:bldP spid="144400" grpId="0" animBg="1"/>
      <p:bldP spid="144401"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Text Box 3"/>
          <p:cNvSpPr txBox="1">
            <a:spLocks noChangeArrowheads="1"/>
          </p:cNvSpPr>
          <p:nvPr/>
        </p:nvSpPr>
        <p:spPr bwMode="auto">
          <a:xfrm>
            <a:off x="250825" y="333375"/>
            <a:ext cx="87137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0">
              <a:spcBef>
                <a:spcPct val="50000"/>
              </a:spcBef>
            </a:pPr>
            <a:r>
              <a:rPr lang="en-US" altLang="en-US" sz="2000" b="1" i="1" u="sng" dirty="0">
                <a:solidFill>
                  <a:srgbClr val="000099"/>
                </a:solidFill>
                <a:latin typeface="Verdana" panose="020B0604030504040204" pitchFamily="34" charset="0"/>
              </a:rPr>
              <a:t>Metamorphic Rocks components and development</a:t>
            </a:r>
          </a:p>
        </p:txBody>
      </p:sp>
      <p:sp>
        <p:nvSpPr>
          <p:cNvPr id="134150" name="Text Box 6"/>
          <p:cNvSpPr txBox="1">
            <a:spLocks noChangeArrowheads="1"/>
          </p:cNvSpPr>
          <p:nvPr/>
        </p:nvSpPr>
        <p:spPr bwMode="auto">
          <a:xfrm>
            <a:off x="323850" y="765175"/>
            <a:ext cx="8569325"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rtl="0">
              <a:lnSpc>
                <a:spcPct val="130000"/>
              </a:lnSpc>
            </a:pPr>
            <a:r>
              <a:rPr lang="en-US" altLang="en-US" sz="1900" b="1" dirty="0">
                <a:solidFill>
                  <a:schemeClr val="tx1">
                    <a:lumMod val="75000"/>
                  </a:schemeClr>
                </a:solidFill>
                <a:latin typeface="Arial" panose="020B0604020202020204" pitchFamily="34" charset="0"/>
              </a:rPr>
              <a:t>A metamorphic rock consists of </a:t>
            </a:r>
            <a:r>
              <a:rPr lang="en-US" altLang="en-US" sz="1900" b="1" dirty="0">
                <a:solidFill>
                  <a:schemeClr val="tx1">
                    <a:lumMod val="75000"/>
                  </a:schemeClr>
                </a:solidFill>
                <a:effectLst>
                  <a:outerShdw blurRad="38100" dist="38100" dir="2700000" algn="tl">
                    <a:srgbClr val="000000"/>
                  </a:outerShdw>
                </a:effectLst>
                <a:latin typeface="Arial" panose="020B0604020202020204" pitchFamily="34" charset="0"/>
              </a:rPr>
              <a:t>individual grains</a:t>
            </a:r>
            <a:r>
              <a:rPr lang="en-US" altLang="en-US" sz="1900" b="1" dirty="0">
                <a:solidFill>
                  <a:schemeClr val="tx1">
                    <a:lumMod val="75000"/>
                  </a:schemeClr>
                </a:solidFill>
                <a:latin typeface="Arial" panose="020B0604020202020204" pitchFamily="34" charset="0"/>
              </a:rPr>
              <a:t> of several solid minerals and a </a:t>
            </a:r>
            <a:r>
              <a:rPr lang="en-US" altLang="en-US" sz="1900" b="1" dirty="0">
                <a:solidFill>
                  <a:schemeClr val="tx1">
                    <a:lumMod val="75000"/>
                  </a:schemeClr>
                </a:solidFill>
                <a:effectLst>
                  <a:outerShdw blurRad="38100" dist="38100" dir="2700000" algn="tl">
                    <a:srgbClr val="000000"/>
                  </a:outerShdw>
                </a:effectLst>
                <a:latin typeface="Arial" panose="020B0604020202020204" pitchFamily="34" charset="0"/>
              </a:rPr>
              <a:t>network of grain boundaries</a:t>
            </a:r>
            <a:r>
              <a:rPr lang="en-US" altLang="en-US" sz="1900" b="1" dirty="0">
                <a:solidFill>
                  <a:schemeClr val="tx1">
                    <a:lumMod val="75000"/>
                  </a:schemeClr>
                </a:solidFill>
                <a:latin typeface="Arial" panose="020B0604020202020204" pitchFamily="34" charset="0"/>
              </a:rPr>
              <a:t>, which at the time of metamorphism may have held an aqueous fluid, providing pathways for transport through the rock.</a:t>
            </a:r>
          </a:p>
        </p:txBody>
      </p:sp>
      <p:pic>
        <p:nvPicPr>
          <p:cNvPr id="134152" name="Picture 8" descr="P1010059"/>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t="6659" b="10977"/>
          <a:stretch>
            <a:fillRect/>
          </a:stretch>
        </p:blipFill>
        <p:spPr>
          <a:xfrm>
            <a:off x="4427538" y="2636838"/>
            <a:ext cx="4535487" cy="3635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4154" name="Text Box 10"/>
          <p:cNvSpPr txBox="1">
            <a:spLocks noChangeArrowheads="1"/>
          </p:cNvSpPr>
          <p:nvPr/>
        </p:nvSpPr>
        <p:spPr bwMode="auto">
          <a:xfrm>
            <a:off x="5940425" y="5157788"/>
            <a:ext cx="1512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Omphacite</a:t>
            </a:r>
          </a:p>
        </p:txBody>
      </p:sp>
      <p:sp>
        <p:nvSpPr>
          <p:cNvPr id="134155" name="Text Box 11"/>
          <p:cNvSpPr txBox="1">
            <a:spLocks noChangeArrowheads="1"/>
          </p:cNvSpPr>
          <p:nvPr/>
        </p:nvSpPr>
        <p:spPr bwMode="auto">
          <a:xfrm>
            <a:off x="4427538" y="5373688"/>
            <a:ext cx="10810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garnet</a:t>
            </a:r>
          </a:p>
        </p:txBody>
      </p:sp>
      <p:pic>
        <p:nvPicPr>
          <p:cNvPr id="134158" name="Picture 14" descr="figure 08-1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5228" t="6970" r="9158" b="6802"/>
          <a:stretch>
            <a:fillRect/>
          </a:stretch>
        </p:blipFill>
        <p:spPr>
          <a:xfrm>
            <a:off x="395288" y="2636838"/>
            <a:ext cx="3960812" cy="3711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4161" name="Text Box 17"/>
          <p:cNvSpPr txBox="1">
            <a:spLocks noChangeArrowheads="1"/>
          </p:cNvSpPr>
          <p:nvPr/>
        </p:nvSpPr>
        <p:spPr bwMode="auto">
          <a:xfrm>
            <a:off x="2916238" y="3933825"/>
            <a:ext cx="1081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garnet</a:t>
            </a:r>
          </a:p>
        </p:txBody>
      </p:sp>
    </p:spTree>
    <p:extLst>
      <p:ext uri="{BB962C8B-B14F-4D97-AF65-F5344CB8AC3E}">
        <p14:creationId xmlns:p14="http://schemas.microsoft.com/office/powerpoint/2010/main" val="13762159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4150">
                                            <p:txEl>
                                              <p:pRg st="0" end="0"/>
                                            </p:txEl>
                                          </p:spTgt>
                                        </p:tgtEl>
                                        <p:attrNameLst>
                                          <p:attrName>style.visibility</p:attrName>
                                        </p:attrNameLst>
                                      </p:cBhvr>
                                      <p:to>
                                        <p:strVal val="visible"/>
                                      </p:to>
                                    </p:set>
                                    <p:anim calcmode="lin" valueType="num">
                                      <p:cBhvr additive="base">
                                        <p:cTn id="7" dur="500" fill="hold"/>
                                        <p:tgtEl>
                                          <p:spTgt spid="13415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415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4158"/>
                                        </p:tgtEl>
                                        <p:attrNameLst>
                                          <p:attrName>style.visibility</p:attrName>
                                        </p:attrNameLst>
                                      </p:cBhvr>
                                      <p:to>
                                        <p:strVal val="visible"/>
                                      </p:to>
                                    </p:set>
                                    <p:anim calcmode="lin" valueType="num">
                                      <p:cBhvr additive="base">
                                        <p:cTn id="13" dur="500" fill="hold"/>
                                        <p:tgtEl>
                                          <p:spTgt spid="134158"/>
                                        </p:tgtEl>
                                        <p:attrNameLst>
                                          <p:attrName>ppt_x</p:attrName>
                                        </p:attrNameLst>
                                      </p:cBhvr>
                                      <p:tavLst>
                                        <p:tav tm="0">
                                          <p:val>
                                            <p:strVal val="#ppt_x"/>
                                          </p:val>
                                        </p:tav>
                                        <p:tav tm="100000">
                                          <p:val>
                                            <p:strVal val="#ppt_x"/>
                                          </p:val>
                                        </p:tav>
                                      </p:tavLst>
                                    </p:anim>
                                    <p:anim calcmode="lin" valueType="num">
                                      <p:cBhvr additive="base">
                                        <p:cTn id="14" dur="500" fill="hold"/>
                                        <p:tgtEl>
                                          <p:spTgt spid="13415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4161"/>
                                        </p:tgtEl>
                                        <p:attrNameLst>
                                          <p:attrName>style.visibility</p:attrName>
                                        </p:attrNameLst>
                                      </p:cBhvr>
                                      <p:to>
                                        <p:strVal val="visible"/>
                                      </p:to>
                                    </p:set>
                                    <p:anim calcmode="lin" valueType="num">
                                      <p:cBhvr additive="base">
                                        <p:cTn id="19" dur="500" fill="hold"/>
                                        <p:tgtEl>
                                          <p:spTgt spid="134161"/>
                                        </p:tgtEl>
                                        <p:attrNameLst>
                                          <p:attrName>ppt_x</p:attrName>
                                        </p:attrNameLst>
                                      </p:cBhvr>
                                      <p:tavLst>
                                        <p:tav tm="0">
                                          <p:val>
                                            <p:strVal val="#ppt_x"/>
                                          </p:val>
                                        </p:tav>
                                        <p:tav tm="100000">
                                          <p:val>
                                            <p:strVal val="#ppt_x"/>
                                          </p:val>
                                        </p:tav>
                                      </p:tavLst>
                                    </p:anim>
                                    <p:anim calcmode="lin" valueType="num">
                                      <p:cBhvr additive="base">
                                        <p:cTn id="20" dur="500" fill="hold"/>
                                        <p:tgtEl>
                                          <p:spTgt spid="13416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nodeType="clickEffect">
                                  <p:stCondLst>
                                    <p:cond delay="0"/>
                                  </p:stCondLst>
                                  <p:childTnLst>
                                    <p:set>
                                      <p:cBhvr>
                                        <p:cTn id="24" dur="1" fill="hold">
                                          <p:stCondLst>
                                            <p:cond delay="0"/>
                                          </p:stCondLst>
                                        </p:cTn>
                                        <p:tgtEl>
                                          <p:spTgt spid="134152"/>
                                        </p:tgtEl>
                                        <p:attrNameLst>
                                          <p:attrName>style.visibility</p:attrName>
                                        </p:attrNameLst>
                                      </p:cBhvr>
                                      <p:to>
                                        <p:strVal val="visible"/>
                                      </p:to>
                                    </p:set>
                                    <p:animEffect transition="in" filter="diamond(in)">
                                      <p:cBhvr>
                                        <p:cTn id="25" dur="2000"/>
                                        <p:tgtEl>
                                          <p:spTgt spid="13415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34155"/>
                                        </p:tgtEl>
                                        <p:attrNameLst>
                                          <p:attrName>style.visibility</p:attrName>
                                        </p:attrNameLst>
                                      </p:cBhvr>
                                      <p:to>
                                        <p:strVal val="visible"/>
                                      </p:to>
                                    </p:set>
                                    <p:anim calcmode="lin" valueType="num">
                                      <p:cBhvr additive="base">
                                        <p:cTn id="30" dur="500" fill="hold"/>
                                        <p:tgtEl>
                                          <p:spTgt spid="134155"/>
                                        </p:tgtEl>
                                        <p:attrNameLst>
                                          <p:attrName>ppt_x</p:attrName>
                                        </p:attrNameLst>
                                      </p:cBhvr>
                                      <p:tavLst>
                                        <p:tav tm="0">
                                          <p:val>
                                            <p:strVal val="#ppt_x"/>
                                          </p:val>
                                        </p:tav>
                                        <p:tav tm="100000">
                                          <p:val>
                                            <p:strVal val="#ppt_x"/>
                                          </p:val>
                                        </p:tav>
                                      </p:tavLst>
                                    </p:anim>
                                    <p:anim calcmode="lin" valueType="num">
                                      <p:cBhvr additive="base">
                                        <p:cTn id="31" dur="500" fill="hold"/>
                                        <p:tgtEl>
                                          <p:spTgt spid="134155"/>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34154"/>
                                        </p:tgtEl>
                                        <p:attrNameLst>
                                          <p:attrName>style.visibility</p:attrName>
                                        </p:attrNameLst>
                                      </p:cBhvr>
                                      <p:to>
                                        <p:strVal val="visible"/>
                                      </p:to>
                                    </p:set>
                                    <p:animEffect transition="in" filter="blinds(horizontal)">
                                      <p:cBhvr>
                                        <p:cTn id="36" dur="500"/>
                                        <p:tgtEl>
                                          <p:spTgt spid="134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4" grpId="0"/>
      <p:bldP spid="134155" grpId="0"/>
      <p:bldP spid="134161"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ctr" eaLnBrk="1" hangingPunct="1"/>
            <a:r>
              <a:rPr lang="en-GB" altLang="en-US" sz="4800" b="1" smtClean="0"/>
              <a:t>Metamorphic Grade</a:t>
            </a:r>
          </a:p>
        </p:txBody>
      </p:sp>
      <p:sp>
        <p:nvSpPr>
          <p:cNvPr id="6147" name="Rectangle 3"/>
          <p:cNvSpPr>
            <a:spLocks noGrp="1" noChangeArrowheads="1"/>
          </p:cNvSpPr>
          <p:nvPr>
            <p:ph type="body" idx="1"/>
          </p:nvPr>
        </p:nvSpPr>
        <p:spPr>
          <a:xfrm>
            <a:off x="179512" y="1628800"/>
            <a:ext cx="8278688" cy="4543400"/>
          </a:xfrm>
        </p:spPr>
        <p:txBody>
          <a:bodyPr/>
          <a:lstStyle/>
          <a:p>
            <a:pPr algn="just"/>
            <a:r>
              <a:rPr lang="en-US" dirty="0"/>
              <a:t>High-grade metamorphism takes place at temperatures greater than 320</a:t>
            </a:r>
            <a:r>
              <a:rPr lang="en-US" baseline="30000" dirty="0"/>
              <a:t>o</a:t>
            </a:r>
            <a:r>
              <a:rPr lang="en-US" dirty="0"/>
              <a:t>C and relatively high pressure.  As grade of metamorphism increases, hydrous minerals become less hydrous, by losing H</a:t>
            </a:r>
            <a:r>
              <a:rPr lang="en-US" baseline="-25000" dirty="0"/>
              <a:t>2</a:t>
            </a:r>
            <a:r>
              <a:rPr lang="en-US" dirty="0"/>
              <a:t>O, and non-hydrous minerals become more common.</a:t>
            </a:r>
          </a:p>
        </p:txBody>
      </p:sp>
    </p:spTree>
    <p:extLst>
      <p:ext uri="{BB962C8B-B14F-4D97-AF65-F5344CB8AC3E}">
        <p14:creationId xmlns:p14="http://schemas.microsoft.com/office/powerpoint/2010/main" val="4137339544"/>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23" name="Text Box 11"/>
          <p:cNvSpPr txBox="1">
            <a:spLocks noChangeArrowheads="1"/>
          </p:cNvSpPr>
          <p:nvPr/>
        </p:nvSpPr>
        <p:spPr bwMode="auto">
          <a:xfrm>
            <a:off x="5292725" y="2565400"/>
            <a:ext cx="3635375" cy="284321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a:p>
            <a:pPr>
              <a:spcBef>
                <a:spcPct val="50000"/>
              </a:spcBef>
            </a:pPr>
            <a:endParaRPr lang="en-US" altLang="en-US"/>
          </a:p>
          <a:p>
            <a:pPr>
              <a:spcBef>
                <a:spcPct val="50000"/>
              </a:spcBef>
            </a:pPr>
            <a:endParaRPr lang="en-US" altLang="en-US"/>
          </a:p>
          <a:p>
            <a:pPr>
              <a:spcBef>
                <a:spcPct val="50000"/>
              </a:spcBef>
            </a:pPr>
            <a:endParaRPr lang="en-US" altLang="en-US"/>
          </a:p>
          <a:p>
            <a:pPr>
              <a:spcBef>
                <a:spcPct val="50000"/>
              </a:spcBef>
            </a:pPr>
            <a:endParaRPr lang="en-US" altLang="en-US"/>
          </a:p>
          <a:p>
            <a:pPr>
              <a:spcBef>
                <a:spcPct val="50000"/>
              </a:spcBef>
            </a:pPr>
            <a:endParaRPr lang="en-US" altLang="en-US"/>
          </a:p>
          <a:p>
            <a:pPr>
              <a:spcBef>
                <a:spcPct val="50000"/>
              </a:spcBef>
            </a:pPr>
            <a:endParaRPr lang="en-US" altLang="en-US"/>
          </a:p>
        </p:txBody>
      </p:sp>
      <p:sp>
        <p:nvSpPr>
          <p:cNvPr id="115714" name="Text Box 2"/>
          <p:cNvSpPr txBox="1">
            <a:spLocks noChangeArrowheads="1"/>
          </p:cNvSpPr>
          <p:nvPr/>
        </p:nvSpPr>
        <p:spPr bwMode="auto">
          <a:xfrm>
            <a:off x="250825" y="333375"/>
            <a:ext cx="87137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0">
              <a:spcBef>
                <a:spcPct val="50000"/>
              </a:spcBef>
            </a:pPr>
            <a:r>
              <a:rPr lang="en-US" altLang="en-US" sz="2000" b="1" i="1" u="sng">
                <a:solidFill>
                  <a:srgbClr val="000099"/>
                </a:solidFill>
                <a:latin typeface="Verdana" panose="020B0604030504040204" pitchFamily="34" charset="0"/>
              </a:rPr>
              <a:t>Development of Metamorphic minerals</a:t>
            </a:r>
          </a:p>
        </p:txBody>
      </p:sp>
      <p:sp>
        <p:nvSpPr>
          <p:cNvPr id="115715" name="Text Box 3"/>
          <p:cNvSpPr txBox="1">
            <a:spLocks noChangeArrowheads="1"/>
          </p:cNvSpPr>
          <p:nvPr/>
        </p:nvSpPr>
        <p:spPr bwMode="auto">
          <a:xfrm>
            <a:off x="179388" y="1773238"/>
            <a:ext cx="5113337"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rtl="0">
              <a:lnSpc>
                <a:spcPct val="120000"/>
              </a:lnSpc>
            </a:pPr>
            <a:r>
              <a:rPr lang="en-US" altLang="en-US" dirty="0">
                <a:solidFill>
                  <a:schemeClr val="tx1">
                    <a:lumMod val="75000"/>
                  </a:schemeClr>
                </a:solidFill>
                <a:sym typeface="Wingdings" panose="05000000000000000000" pitchFamily="2" charset="2"/>
              </a:rPr>
              <a:t></a:t>
            </a:r>
            <a:r>
              <a:rPr lang="en-US" altLang="en-US" dirty="0">
                <a:solidFill>
                  <a:schemeClr val="tx1">
                    <a:lumMod val="75000"/>
                  </a:schemeClr>
                </a:solidFill>
              </a:rPr>
              <a:t> </a:t>
            </a:r>
            <a:r>
              <a:rPr lang="en-US" altLang="en-US" sz="1900" b="1" i="1" u="sng" dirty="0">
                <a:solidFill>
                  <a:schemeClr val="tx1">
                    <a:lumMod val="75000"/>
                  </a:schemeClr>
                </a:solidFill>
              </a:rPr>
              <a:t>Nucleation</a:t>
            </a:r>
            <a:r>
              <a:rPr lang="en-US" altLang="en-US" sz="1900" dirty="0">
                <a:solidFill>
                  <a:schemeClr val="tx1">
                    <a:lumMod val="75000"/>
                  </a:schemeClr>
                </a:solidFill>
              </a:rPr>
              <a:t>: nuclei (embryo crystals) of the new mineral appear</a:t>
            </a:r>
          </a:p>
          <a:p>
            <a:pPr algn="l" rtl="0">
              <a:lnSpc>
                <a:spcPct val="120000"/>
              </a:lnSpc>
            </a:pPr>
            <a:r>
              <a:rPr lang="en-US" altLang="en-US" dirty="0">
                <a:solidFill>
                  <a:schemeClr val="tx1">
                    <a:lumMod val="75000"/>
                  </a:schemeClr>
                </a:solidFill>
                <a:sym typeface="Wingdings" panose="05000000000000000000" pitchFamily="2" charset="2"/>
              </a:rPr>
              <a:t></a:t>
            </a:r>
            <a:r>
              <a:rPr lang="en-US" altLang="en-US" dirty="0">
                <a:solidFill>
                  <a:schemeClr val="tx1">
                    <a:lumMod val="75000"/>
                  </a:schemeClr>
                </a:solidFill>
              </a:rPr>
              <a:t> </a:t>
            </a:r>
            <a:r>
              <a:rPr lang="en-US" altLang="en-US" sz="1900" b="1" i="1" u="sng" dirty="0">
                <a:solidFill>
                  <a:schemeClr val="tx1">
                    <a:lumMod val="75000"/>
                  </a:schemeClr>
                </a:solidFill>
              </a:rPr>
              <a:t>Interface reactions - dissolution</a:t>
            </a:r>
            <a:r>
              <a:rPr lang="en-US" altLang="en-US" sz="1900" dirty="0">
                <a:solidFill>
                  <a:schemeClr val="tx1">
                    <a:lumMod val="75000"/>
                  </a:schemeClr>
                </a:solidFill>
              </a:rPr>
              <a:t>: reactant minerals break down, their </a:t>
            </a:r>
            <a:r>
              <a:rPr lang="en-US" altLang="en-US" dirty="0">
                <a:solidFill>
                  <a:schemeClr val="tx1">
                    <a:lumMod val="75000"/>
                  </a:schemeClr>
                </a:solidFill>
              </a:rPr>
              <a:t> </a:t>
            </a:r>
            <a:r>
              <a:rPr lang="en-US" altLang="en-US" sz="1900" dirty="0">
                <a:solidFill>
                  <a:schemeClr val="tx1">
                    <a:lumMod val="75000"/>
                  </a:schemeClr>
                </a:solidFill>
              </a:rPr>
              <a:t>chemical constituents going into solution </a:t>
            </a:r>
          </a:p>
          <a:p>
            <a:pPr algn="l" rtl="0">
              <a:lnSpc>
                <a:spcPct val="120000"/>
              </a:lnSpc>
            </a:pPr>
            <a:r>
              <a:rPr lang="en-US" altLang="en-US" dirty="0">
                <a:solidFill>
                  <a:schemeClr val="tx1">
                    <a:lumMod val="75000"/>
                  </a:schemeClr>
                </a:solidFill>
                <a:sym typeface="Wingdings" panose="05000000000000000000" pitchFamily="2" charset="2"/>
              </a:rPr>
              <a:t></a:t>
            </a:r>
            <a:r>
              <a:rPr lang="en-US" altLang="en-US" dirty="0">
                <a:solidFill>
                  <a:schemeClr val="tx1">
                    <a:lumMod val="75000"/>
                  </a:schemeClr>
                </a:solidFill>
              </a:rPr>
              <a:t> </a:t>
            </a:r>
            <a:r>
              <a:rPr lang="en-US" altLang="en-US" sz="1900" b="1" i="1" u="sng" dirty="0">
                <a:solidFill>
                  <a:schemeClr val="tx1">
                    <a:lumMod val="75000"/>
                  </a:schemeClr>
                </a:solidFill>
              </a:rPr>
              <a:t>Interface reactions - growth</a:t>
            </a:r>
            <a:r>
              <a:rPr lang="en-US" altLang="en-US" sz="1900" dirty="0">
                <a:solidFill>
                  <a:schemeClr val="tx1">
                    <a:lumMod val="75000"/>
                  </a:schemeClr>
                </a:solidFill>
              </a:rPr>
              <a:t>: material is added onto the nuclei to build larger crystals </a:t>
            </a:r>
          </a:p>
          <a:p>
            <a:pPr algn="l" rtl="0">
              <a:lnSpc>
                <a:spcPct val="120000"/>
              </a:lnSpc>
            </a:pPr>
            <a:r>
              <a:rPr lang="en-US" altLang="en-US" dirty="0">
                <a:solidFill>
                  <a:schemeClr val="tx1">
                    <a:lumMod val="75000"/>
                  </a:schemeClr>
                </a:solidFill>
                <a:sym typeface="Wingdings" panose="05000000000000000000" pitchFamily="2" charset="2"/>
              </a:rPr>
              <a:t></a:t>
            </a:r>
            <a:r>
              <a:rPr lang="en-US" altLang="en-US" dirty="0">
                <a:solidFill>
                  <a:schemeClr val="tx1">
                    <a:lumMod val="75000"/>
                  </a:schemeClr>
                </a:solidFill>
              </a:rPr>
              <a:t> </a:t>
            </a:r>
            <a:r>
              <a:rPr lang="en-US" altLang="en-US" sz="1900" b="1" i="1" u="sng" dirty="0">
                <a:solidFill>
                  <a:schemeClr val="tx1">
                    <a:lumMod val="75000"/>
                  </a:schemeClr>
                </a:solidFill>
              </a:rPr>
              <a:t>Mass transfer</a:t>
            </a:r>
            <a:r>
              <a:rPr lang="en-US" altLang="en-US" sz="1900" dirty="0">
                <a:solidFill>
                  <a:schemeClr val="tx1">
                    <a:lumMod val="75000"/>
                  </a:schemeClr>
                </a:solidFill>
              </a:rPr>
              <a:t>: material is transported through the rock from sites of breakdown to sites of growth </a:t>
            </a:r>
          </a:p>
        </p:txBody>
      </p:sp>
      <p:pic>
        <p:nvPicPr>
          <p:cNvPr id="115718" name="Picture 6" descr="kinpost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4967288" y="2492375"/>
            <a:ext cx="4176712" cy="3140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5727" name="Text Box 15"/>
          <p:cNvSpPr txBox="1">
            <a:spLocks noChangeArrowheads="1"/>
          </p:cNvSpPr>
          <p:nvPr/>
        </p:nvSpPr>
        <p:spPr bwMode="auto">
          <a:xfrm>
            <a:off x="323850" y="836613"/>
            <a:ext cx="84963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rtl="0"/>
            <a:r>
              <a:rPr lang="en-US" altLang="en-US" sz="1900" b="1" dirty="0">
                <a:solidFill>
                  <a:schemeClr val="tx1">
                    <a:lumMod val="75000"/>
                  </a:schemeClr>
                </a:solidFill>
                <a:latin typeface="Arial" panose="020B0604020202020204" pitchFamily="34" charset="0"/>
              </a:rPr>
              <a:t>For a new mineral to appear by a chemical reaction, a number of processes have to operate in concern:</a:t>
            </a:r>
          </a:p>
        </p:txBody>
      </p:sp>
    </p:spTree>
    <p:extLst>
      <p:ext uri="{BB962C8B-B14F-4D97-AF65-F5344CB8AC3E}">
        <p14:creationId xmlns:p14="http://schemas.microsoft.com/office/powerpoint/2010/main" val="21675635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5727">
                                            <p:txEl>
                                              <p:pRg st="0" end="0"/>
                                            </p:txEl>
                                          </p:spTgt>
                                        </p:tgtEl>
                                        <p:attrNameLst>
                                          <p:attrName>style.visibility</p:attrName>
                                        </p:attrNameLst>
                                      </p:cBhvr>
                                      <p:to>
                                        <p:strVal val="visible"/>
                                      </p:to>
                                    </p:set>
                                    <p:anim calcmode="lin" valueType="num">
                                      <p:cBhvr additive="base">
                                        <p:cTn id="7" dur="500" fill="hold"/>
                                        <p:tgtEl>
                                          <p:spTgt spid="1157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57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8" presetClass="entr" presetSubtype="0" accel="50000" fill="hold" grpId="0" nodeType="clickEffect">
                                  <p:stCondLst>
                                    <p:cond delay="0"/>
                                  </p:stCondLst>
                                  <p:childTnLst>
                                    <p:set>
                                      <p:cBhvr>
                                        <p:cTn id="12" dur="1" fill="hold">
                                          <p:stCondLst>
                                            <p:cond delay="0"/>
                                          </p:stCondLst>
                                        </p:cTn>
                                        <p:tgtEl>
                                          <p:spTgt spid="115723"/>
                                        </p:tgtEl>
                                        <p:attrNameLst>
                                          <p:attrName>style.visibility</p:attrName>
                                        </p:attrNameLst>
                                      </p:cBhvr>
                                      <p:to>
                                        <p:strVal val="visible"/>
                                      </p:to>
                                    </p:set>
                                    <p:anim calcmode="lin" valueType="num">
                                      <p:cBhvr>
                                        <p:cTn id="13" dur="1000" fill="hold"/>
                                        <p:tgtEl>
                                          <p:spTgt spid="11572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115723"/>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115723"/>
                                        </p:tgtEl>
                                        <p:attrNameLst>
                                          <p:attrName>ppt_y</p:attrName>
                                        </p:attrNameLst>
                                      </p:cBhvr>
                                      <p:tavLst>
                                        <p:tav tm="0">
                                          <p:val>
                                            <p:strVal val="#ppt_y"/>
                                          </p:val>
                                        </p:tav>
                                        <p:tav tm="100000">
                                          <p:val>
                                            <p:strVal val="#ppt_y"/>
                                          </p:val>
                                        </p:tav>
                                      </p:tavLst>
                                    </p:anim>
                                    <p:animEffect transition="in" filter="fade">
                                      <p:cBhvr>
                                        <p:cTn id="16" dur="1000"/>
                                        <p:tgtEl>
                                          <p:spTgt spid="11572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115718"/>
                                        </p:tgtEl>
                                        <p:attrNameLst>
                                          <p:attrName>style.visibility</p:attrName>
                                        </p:attrNameLst>
                                      </p:cBhvr>
                                      <p:to>
                                        <p:strVal val="visible"/>
                                      </p:to>
                                    </p:set>
                                    <p:anim calcmode="lin" valueType="num">
                                      <p:cBhvr>
                                        <p:cTn id="21" dur="500" fill="hold"/>
                                        <p:tgtEl>
                                          <p:spTgt spid="115718"/>
                                        </p:tgtEl>
                                        <p:attrNameLst>
                                          <p:attrName>ppt_w</p:attrName>
                                        </p:attrNameLst>
                                      </p:cBhvr>
                                      <p:tavLst>
                                        <p:tav tm="0">
                                          <p:val>
                                            <p:fltVal val="0"/>
                                          </p:val>
                                        </p:tav>
                                        <p:tav tm="100000">
                                          <p:val>
                                            <p:strVal val="#ppt_w"/>
                                          </p:val>
                                        </p:tav>
                                      </p:tavLst>
                                    </p:anim>
                                    <p:anim calcmode="lin" valueType="num">
                                      <p:cBhvr>
                                        <p:cTn id="22" dur="500" fill="hold"/>
                                        <p:tgtEl>
                                          <p:spTgt spid="115718"/>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15715">
                                            <p:txEl>
                                              <p:pRg st="0" end="0"/>
                                            </p:txEl>
                                          </p:spTgt>
                                        </p:tgtEl>
                                        <p:attrNameLst>
                                          <p:attrName>style.visibility</p:attrName>
                                        </p:attrNameLst>
                                      </p:cBhvr>
                                      <p:to>
                                        <p:strVal val="visible"/>
                                      </p:to>
                                    </p:set>
                                    <p:anim calcmode="lin" valueType="num">
                                      <p:cBhvr additive="base">
                                        <p:cTn id="27" dur="500" fill="hold"/>
                                        <p:tgtEl>
                                          <p:spTgt spid="11571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57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15715">
                                            <p:txEl>
                                              <p:pRg st="1" end="1"/>
                                            </p:txEl>
                                          </p:spTgt>
                                        </p:tgtEl>
                                        <p:attrNameLst>
                                          <p:attrName>style.visibility</p:attrName>
                                        </p:attrNameLst>
                                      </p:cBhvr>
                                      <p:to>
                                        <p:strVal val="visible"/>
                                      </p:to>
                                    </p:set>
                                    <p:anim calcmode="lin" valueType="num">
                                      <p:cBhvr additive="base">
                                        <p:cTn id="33" dur="500" fill="hold"/>
                                        <p:tgtEl>
                                          <p:spTgt spid="115715">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157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115715">
                                            <p:txEl>
                                              <p:pRg st="2" end="2"/>
                                            </p:txEl>
                                          </p:spTgt>
                                        </p:tgtEl>
                                        <p:attrNameLst>
                                          <p:attrName>style.visibility</p:attrName>
                                        </p:attrNameLst>
                                      </p:cBhvr>
                                      <p:to>
                                        <p:strVal val="visible"/>
                                      </p:to>
                                    </p:set>
                                    <p:anim calcmode="lin" valueType="num">
                                      <p:cBhvr additive="base">
                                        <p:cTn id="39" dur="500" fill="hold"/>
                                        <p:tgtEl>
                                          <p:spTgt spid="115715">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157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15715">
                                            <p:txEl>
                                              <p:pRg st="3" end="3"/>
                                            </p:txEl>
                                          </p:spTgt>
                                        </p:tgtEl>
                                        <p:attrNameLst>
                                          <p:attrName>style.visibility</p:attrName>
                                        </p:attrNameLst>
                                      </p:cBhvr>
                                      <p:to>
                                        <p:strVal val="visible"/>
                                      </p:to>
                                    </p:set>
                                    <p:anim calcmode="lin" valueType="num">
                                      <p:cBhvr additive="base">
                                        <p:cTn id="45" dur="500" fill="hold"/>
                                        <p:tgtEl>
                                          <p:spTgt spid="115715">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1571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23"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2"/>
          <p:cNvSpPr txBox="1">
            <a:spLocks noChangeArrowheads="1"/>
          </p:cNvSpPr>
          <p:nvPr/>
        </p:nvSpPr>
        <p:spPr bwMode="auto">
          <a:xfrm>
            <a:off x="250825" y="333375"/>
            <a:ext cx="87137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0">
              <a:spcBef>
                <a:spcPct val="50000"/>
              </a:spcBef>
            </a:pPr>
            <a:r>
              <a:rPr lang="en-US" altLang="en-US" sz="2000" b="1" i="1" u="sng" dirty="0">
                <a:solidFill>
                  <a:schemeClr val="tx2"/>
                </a:solidFill>
                <a:latin typeface="Verdana" panose="020B0604030504040204" pitchFamily="34" charset="0"/>
              </a:rPr>
              <a:t>Nucleation, Mineral growth and Grain size</a:t>
            </a:r>
          </a:p>
        </p:txBody>
      </p:sp>
      <p:sp>
        <p:nvSpPr>
          <p:cNvPr id="143366" name="Text Box 6"/>
          <p:cNvSpPr txBox="1">
            <a:spLocks noChangeArrowheads="1"/>
          </p:cNvSpPr>
          <p:nvPr/>
        </p:nvSpPr>
        <p:spPr bwMode="auto">
          <a:xfrm>
            <a:off x="323850" y="765175"/>
            <a:ext cx="4968875" cy="5248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rtl="0">
              <a:lnSpc>
                <a:spcPct val="110000"/>
              </a:lnSpc>
              <a:spcBef>
                <a:spcPct val="50000"/>
              </a:spcBef>
              <a:buFontTx/>
              <a:buChar char="-"/>
            </a:pPr>
            <a:r>
              <a:rPr lang="en-US" altLang="en-US" sz="1800" b="1" dirty="0">
                <a:solidFill>
                  <a:schemeClr val="tx2"/>
                </a:solidFill>
              </a:rPr>
              <a:t>Completed reaction produces an amount of product (mineral phases). The microstructure, will depend on the relative rates of nucleation and growth of minerals</a:t>
            </a:r>
          </a:p>
          <a:p>
            <a:pPr algn="just" rtl="0">
              <a:lnSpc>
                <a:spcPct val="110000"/>
              </a:lnSpc>
            </a:pPr>
            <a:r>
              <a:rPr lang="en-US" altLang="en-US" sz="1800" b="1" dirty="0">
                <a:solidFill>
                  <a:schemeClr val="tx2"/>
                </a:solidFill>
                <a:latin typeface="Arial" panose="020B0604020202020204" pitchFamily="34" charset="0"/>
              </a:rPr>
              <a:t>- Grain size in a metamorphic rocks is a function in: </a:t>
            </a:r>
          </a:p>
          <a:p>
            <a:pPr algn="just" rtl="0">
              <a:lnSpc>
                <a:spcPct val="110000"/>
              </a:lnSpc>
              <a:buFontTx/>
              <a:buChar char="-"/>
            </a:pPr>
            <a:r>
              <a:rPr lang="en-US" altLang="en-US" sz="1800" b="1" dirty="0">
                <a:solidFill>
                  <a:schemeClr val="tx2"/>
                </a:solidFill>
                <a:effectLst>
                  <a:outerShdw blurRad="38100" dist="38100" dir="2700000" algn="tl">
                    <a:srgbClr val="000000"/>
                  </a:outerShdw>
                </a:effectLst>
                <a:latin typeface="Arial" panose="020B0604020202020204" pitchFamily="34" charset="0"/>
              </a:rPr>
              <a:t> Intensity of P-T conditions,</a:t>
            </a:r>
          </a:p>
          <a:p>
            <a:pPr algn="just" rtl="0">
              <a:lnSpc>
                <a:spcPct val="110000"/>
              </a:lnSpc>
              <a:buFontTx/>
              <a:buChar char="-"/>
            </a:pPr>
            <a:r>
              <a:rPr lang="en-US" altLang="en-US" sz="1800" b="1" dirty="0">
                <a:solidFill>
                  <a:schemeClr val="tx2"/>
                </a:solidFill>
                <a:effectLst>
                  <a:outerShdw blurRad="38100" dist="38100" dir="2700000" algn="tl">
                    <a:srgbClr val="000000"/>
                  </a:outerShdw>
                </a:effectLst>
                <a:latin typeface="Arial" panose="020B0604020202020204" pitchFamily="34" charset="0"/>
              </a:rPr>
              <a:t> </a:t>
            </a:r>
            <a:r>
              <a:rPr lang="en-US" altLang="en-US" sz="1800" b="1" dirty="0" err="1">
                <a:solidFill>
                  <a:schemeClr val="tx2"/>
                </a:solidFill>
                <a:effectLst>
                  <a:outerShdw blurRad="38100" dist="38100" dir="2700000" algn="tl">
                    <a:srgbClr val="000000"/>
                  </a:outerShdw>
                </a:effectLst>
                <a:latin typeface="Arial" panose="020B0604020202020204" pitchFamily="34" charset="0"/>
              </a:rPr>
              <a:t>nuclation</a:t>
            </a:r>
            <a:r>
              <a:rPr lang="en-US" altLang="en-US" sz="1800" b="1" dirty="0">
                <a:solidFill>
                  <a:schemeClr val="tx2"/>
                </a:solidFill>
                <a:effectLst>
                  <a:outerShdw blurRad="38100" dist="38100" dir="2700000" algn="tl">
                    <a:srgbClr val="000000"/>
                  </a:outerShdw>
                </a:effectLst>
                <a:latin typeface="Arial" panose="020B0604020202020204" pitchFamily="34" charset="0"/>
              </a:rPr>
              <a:t> rate, and</a:t>
            </a:r>
          </a:p>
          <a:p>
            <a:pPr algn="just" rtl="0">
              <a:lnSpc>
                <a:spcPct val="110000"/>
              </a:lnSpc>
              <a:buFontTx/>
              <a:buChar char="-"/>
            </a:pPr>
            <a:r>
              <a:rPr lang="en-US" altLang="en-US" sz="1800" b="1" dirty="0">
                <a:solidFill>
                  <a:schemeClr val="tx2"/>
                </a:solidFill>
                <a:effectLst>
                  <a:outerShdw blurRad="38100" dist="38100" dir="2700000" algn="tl">
                    <a:srgbClr val="000000"/>
                  </a:outerShdw>
                </a:effectLst>
                <a:latin typeface="Arial" panose="020B0604020202020204" pitchFamily="34" charset="0"/>
              </a:rPr>
              <a:t>Time interval of metamorphism </a:t>
            </a:r>
            <a:r>
              <a:rPr lang="en-US" altLang="en-US" sz="1800" b="1" dirty="0">
                <a:solidFill>
                  <a:schemeClr val="tx2"/>
                </a:solidFill>
                <a:latin typeface="Arial" panose="020B0604020202020204" pitchFamily="34" charset="0"/>
              </a:rPr>
              <a:t> </a:t>
            </a:r>
          </a:p>
          <a:p>
            <a:pPr algn="just" rtl="0">
              <a:lnSpc>
                <a:spcPct val="110000"/>
              </a:lnSpc>
              <a:buFontTx/>
              <a:buChar char="-"/>
            </a:pPr>
            <a:r>
              <a:rPr lang="en-US" altLang="en-US" sz="1800" b="1" dirty="0">
                <a:solidFill>
                  <a:schemeClr val="tx2"/>
                </a:solidFill>
                <a:effectLst>
                  <a:outerShdw blurRad="38100" dist="38100" dir="2700000" algn="tl">
                    <a:srgbClr val="000000"/>
                  </a:outerShdw>
                </a:effectLst>
              </a:rPr>
              <a:t>Coarse-grained rocks</a:t>
            </a:r>
            <a:r>
              <a:rPr lang="en-US" altLang="en-US" sz="1800" b="1" dirty="0">
                <a:solidFill>
                  <a:schemeClr val="tx2"/>
                </a:solidFill>
                <a:latin typeface="Arial" panose="020B0604020202020204" pitchFamily="34" charset="0"/>
              </a:rPr>
              <a:t> are the product of long sustained metamorphic conditions (possibly over millions of years) at HT and HP (e.g. in high grade regional metamorphic rocks)</a:t>
            </a:r>
          </a:p>
          <a:p>
            <a:pPr algn="just" rtl="0">
              <a:lnSpc>
                <a:spcPct val="110000"/>
              </a:lnSpc>
              <a:buFontTx/>
              <a:buChar char="-"/>
            </a:pPr>
            <a:r>
              <a:rPr lang="en-US" altLang="en-US" sz="1800" b="1" dirty="0">
                <a:solidFill>
                  <a:schemeClr val="tx2"/>
                </a:solidFill>
                <a:effectLst>
                  <a:outerShdw blurRad="38100" dist="38100" dir="2700000" algn="tl">
                    <a:srgbClr val="000000"/>
                  </a:outerShdw>
                </a:effectLst>
              </a:rPr>
              <a:t>Fine-grained rocks </a:t>
            </a:r>
            <a:r>
              <a:rPr lang="en-US" altLang="en-US" sz="1800" b="1" dirty="0">
                <a:solidFill>
                  <a:schemeClr val="tx2"/>
                </a:solidFill>
                <a:latin typeface="Arial" panose="020B0604020202020204" pitchFamily="34" charset="0"/>
              </a:rPr>
              <a:t>are products of LP, LT, in some cases, short reaction time (e.g. in contact </a:t>
            </a:r>
            <a:r>
              <a:rPr lang="en-US" altLang="en-US" sz="1800" b="1" dirty="0" err="1">
                <a:solidFill>
                  <a:schemeClr val="tx2"/>
                </a:solidFill>
                <a:latin typeface="Arial" panose="020B0604020202020204" pitchFamily="34" charset="0"/>
              </a:rPr>
              <a:t>metamorphiic</a:t>
            </a:r>
            <a:r>
              <a:rPr lang="en-US" altLang="en-US" sz="1800" b="1" dirty="0">
                <a:solidFill>
                  <a:schemeClr val="tx2"/>
                </a:solidFill>
                <a:latin typeface="Arial" panose="020B0604020202020204" pitchFamily="34" charset="0"/>
              </a:rPr>
              <a:t> rocks)</a:t>
            </a:r>
          </a:p>
        </p:txBody>
      </p:sp>
      <p:pic>
        <p:nvPicPr>
          <p:cNvPr id="143368" name="Picture 8" descr="kinpost3b"/>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5580063" y="1125538"/>
            <a:ext cx="3168650" cy="290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371" name="Picture 11" descr="kinpost3a"/>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t="22408"/>
          <a:stretch>
            <a:fillRect/>
          </a:stretch>
        </p:blipFill>
        <p:spPr>
          <a:xfrm>
            <a:off x="5508625" y="4076700"/>
            <a:ext cx="3278188" cy="2447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891419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3366">
                                            <p:txEl>
                                              <p:pRg st="0" end="0"/>
                                            </p:txEl>
                                          </p:spTgt>
                                        </p:tgtEl>
                                        <p:attrNameLst>
                                          <p:attrName>style.visibility</p:attrName>
                                        </p:attrNameLst>
                                      </p:cBhvr>
                                      <p:to>
                                        <p:strVal val="visible"/>
                                      </p:to>
                                    </p:set>
                                    <p:anim calcmode="lin" valueType="num">
                                      <p:cBhvr additive="base">
                                        <p:cTn id="7" dur="500" fill="hold"/>
                                        <p:tgtEl>
                                          <p:spTgt spid="143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3366">
                                            <p:txEl>
                                              <p:pRg st="1" end="1"/>
                                            </p:txEl>
                                          </p:spTgt>
                                        </p:tgtEl>
                                        <p:attrNameLst>
                                          <p:attrName>style.visibility</p:attrName>
                                        </p:attrNameLst>
                                      </p:cBhvr>
                                      <p:to>
                                        <p:strVal val="visible"/>
                                      </p:to>
                                    </p:set>
                                    <p:anim calcmode="lin" valueType="num">
                                      <p:cBhvr additive="base">
                                        <p:cTn id="13" dur="500" fill="hold"/>
                                        <p:tgtEl>
                                          <p:spTgt spid="143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3366">
                                            <p:txEl>
                                              <p:pRg st="2" end="2"/>
                                            </p:txEl>
                                          </p:spTgt>
                                        </p:tgtEl>
                                        <p:attrNameLst>
                                          <p:attrName>style.visibility</p:attrName>
                                        </p:attrNameLst>
                                      </p:cBhvr>
                                      <p:to>
                                        <p:strVal val="visible"/>
                                      </p:to>
                                    </p:set>
                                    <p:anim calcmode="lin" valueType="num">
                                      <p:cBhvr additive="base">
                                        <p:cTn id="19" dur="500" fill="hold"/>
                                        <p:tgtEl>
                                          <p:spTgt spid="143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43366">
                                            <p:txEl>
                                              <p:pRg st="3" end="3"/>
                                            </p:txEl>
                                          </p:spTgt>
                                        </p:tgtEl>
                                        <p:attrNameLst>
                                          <p:attrName>style.visibility</p:attrName>
                                        </p:attrNameLst>
                                      </p:cBhvr>
                                      <p:to>
                                        <p:strVal val="visible"/>
                                      </p:to>
                                    </p:set>
                                    <p:anim calcmode="lin" valueType="num">
                                      <p:cBhvr additive="base">
                                        <p:cTn id="25" dur="500" fill="hold"/>
                                        <p:tgtEl>
                                          <p:spTgt spid="143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43366">
                                            <p:txEl>
                                              <p:pRg st="4" end="4"/>
                                            </p:txEl>
                                          </p:spTgt>
                                        </p:tgtEl>
                                        <p:attrNameLst>
                                          <p:attrName>style.visibility</p:attrName>
                                        </p:attrNameLst>
                                      </p:cBhvr>
                                      <p:to>
                                        <p:strVal val="visible"/>
                                      </p:to>
                                    </p:set>
                                    <p:anim calcmode="lin" valueType="num">
                                      <p:cBhvr additive="base">
                                        <p:cTn id="31" dur="500" fill="hold"/>
                                        <p:tgtEl>
                                          <p:spTgt spid="143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3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43366">
                                            <p:txEl>
                                              <p:pRg st="5" end="5"/>
                                            </p:txEl>
                                          </p:spTgt>
                                        </p:tgtEl>
                                        <p:attrNameLst>
                                          <p:attrName>style.visibility</p:attrName>
                                        </p:attrNameLst>
                                      </p:cBhvr>
                                      <p:to>
                                        <p:strVal val="visible"/>
                                      </p:to>
                                    </p:set>
                                    <p:anim calcmode="lin" valueType="num">
                                      <p:cBhvr additive="base">
                                        <p:cTn id="37" dur="500" fill="hold"/>
                                        <p:tgtEl>
                                          <p:spTgt spid="143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3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3368"/>
                                        </p:tgtEl>
                                        <p:attrNameLst>
                                          <p:attrName>style.visibility</p:attrName>
                                        </p:attrNameLst>
                                      </p:cBhvr>
                                      <p:to>
                                        <p:strVal val="visible"/>
                                      </p:to>
                                    </p:set>
                                    <p:anim calcmode="lin" valueType="num">
                                      <p:cBhvr additive="base">
                                        <p:cTn id="43" dur="500" fill="hold"/>
                                        <p:tgtEl>
                                          <p:spTgt spid="143368"/>
                                        </p:tgtEl>
                                        <p:attrNameLst>
                                          <p:attrName>ppt_x</p:attrName>
                                        </p:attrNameLst>
                                      </p:cBhvr>
                                      <p:tavLst>
                                        <p:tav tm="0">
                                          <p:val>
                                            <p:strVal val="#ppt_x"/>
                                          </p:val>
                                        </p:tav>
                                        <p:tav tm="100000">
                                          <p:val>
                                            <p:strVal val="#ppt_x"/>
                                          </p:val>
                                        </p:tav>
                                      </p:tavLst>
                                    </p:anim>
                                    <p:anim calcmode="lin" valueType="num">
                                      <p:cBhvr additive="base">
                                        <p:cTn id="44" dur="500" fill="hold"/>
                                        <p:tgtEl>
                                          <p:spTgt spid="143368"/>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43366">
                                            <p:txEl>
                                              <p:pRg st="6" end="6"/>
                                            </p:txEl>
                                          </p:spTgt>
                                        </p:tgtEl>
                                        <p:attrNameLst>
                                          <p:attrName>style.visibility</p:attrName>
                                        </p:attrNameLst>
                                      </p:cBhvr>
                                      <p:to>
                                        <p:strVal val="visible"/>
                                      </p:to>
                                    </p:set>
                                    <p:anim calcmode="lin" valueType="num">
                                      <p:cBhvr additive="base">
                                        <p:cTn id="49" dur="500" fill="hold"/>
                                        <p:tgtEl>
                                          <p:spTgt spid="143366">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43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43371"/>
                                        </p:tgtEl>
                                        <p:attrNameLst>
                                          <p:attrName>style.visibility</p:attrName>
                                        </p:attrNameLst>
                                      </p:cBhvr>
                                      <p:to>
                                        <p:strVal val="visible"/>
                                      </p:to>
                                    </p:set>
                                    <p:anim calcmode="lin" valueType="num">
                                      <p:cBhvr additive="base">
                                        <p:cTn id="55" dur="500" fill="hold"/>
                                        <p:tgtEl>
                                          <p:spTgt spid="143371"/>
                                        </p:tgtEl>
                                        <p:attrNameLst>
                                          <p:attrName>ppt_x</p:attrName>
                                        </p:attrNameLst>
                                      </p:cBhvr>
                                      <p:tavLst>
                                        <p:tav tm="0">
                                          <p:val>
                                            <p:strVal val="#ppt_x"/>
                                          </p:val>
                                        </p:tav>
                                        <p:tav tm="100000">
                                          <p:val>
                                            <p:strVal val="#ppt_x"/>
                                          </p:val>
                                        </p:tav>
                                      </p:tavLst>
                                    </p:anim>
                                    <p:anim calcmode="lin" valueType="num">
                                      <p:cBhvr additive="base">
                                        <p:cTn id="56" dur="500" fill="hold"/>
                                        <p:tgtEl>
                                          <p:spTgt spid="1433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Text Box 3"/>
          <p:cNvSpPr txBox="1">
            <a:spLocks noChangeArrowheads="1"/>
          </p:cNvSpPr>
          <p:nvPr/>
        </p:nvSpPr>
        <p:spPr bwMode="auto">
          <a:xfrm>
            <a:off x="250825" y="333375"/>
            <a:ext cx="87137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0">
              <a:spcBef>
                <a:spcPct val="50000"/>
              </a:spcBef>
            </a:pPr>
            <a:r>
              <a:rPr lang="en-US" altLang="en-US" sz="2000" b="1" i="1" u="sng" dirty="0">
                <a:solidFill>
                  <a:schemeClr val="tx2"/>
                </a:solidFill>
                <a:latin typeface="Verdana" panose="020B0604030504040204" pitchFamily="34" charset="0"/>
              </a:rPr>
              <a:t>Metamorphic Reactions and P-T path</a:t>
            </a:r>
          </a:p>
        </p:txBody>
      </p:sp>
      <p:sp>
        <p:nvSpPr>
          <p:cNvPr id="128004" name="Text Box 4"/>
          <p:cNvSpPr txBox="1">
            <a:spLocks noChangeArrowheads="1"/>
          </p:cNvSpPr>
          <p:nvPr/>
        </p:nvSpPr>
        <p:spPr bwMode="auto">
          <a:xfrm>
            <a:off x="323850" y="2205038"/>
            <a:ext cx="4103688"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rtl="0"/>
            <a:r>
              <a:rPr lang="en-US" altLang="en-US" sz="1900" b="1">
                <a:solidFill>
                  <a:schemeClr val="tx2"/>
                </a:solidFill>
              </a:rPr>
              <a:t>- </a:t>
            </a:r>
            <a:r>
              <a:rPr lang="en-US" altLang="en-US" sz="1900" b="1">
                <a:solidFill>
                  <a:schemeClr val="tx2"/>
                </a:solidFill>
                <a:latin typeface="Arial" panose="020B0604020202020204" pitchFamily="34" charset="0"/>
              </a:rPr>
              <a:t>The P-T path include three segments: </a:t>
            </a:r>
          </a:p>
          <a:p>
            <a:pPr algn="l" rtl="0"/>
            <a:r>
              <a:rPr lang="en-US" altLang="en-US" b="1">
                <a:solidFill>
                  <a:schemeClr val="tx2"/>
                </a:solidFill>
                <a:latin typeface="Arial" panose="020B0604020202020204" pitchFamily="34" charset="0"/>
                <a:sym typeface="Wingdings" panose="05000000000000000000" pitchFamily="2" charset="2"/>
              </a:rPr>
              <a:t></a:t>
            </a:r>
            <a:r>
              <a:rPr lang="en-US" altLang="en-US">
                <a:solidFill>
                  <a:schemeClr val="tx2"/>
                </a:solidFill>
                <a:latin typeface="Arial" panose="020B0604020202020204" pitchFamily="34" charset="0"/>
              </a:rPr>
              <a:t> </a:t>
            </a:r>
            <a:r>
              <a:rPr lang="en-US" altLang="en-US" sz="1900" b="1" i="1" u="sng">
                <a:solidFill>
                  <a:schemeClr val="tx2"/>
                </a:solidFill>
                <a:latin typeface="Arial" panose="020B0604020202020204" pitchFamily="34" charset="0"/>
              </a:rPr>
              <a:t>Prograde segment</a:t>
            </a:r>
            <a:r>
              <a:rPr lang="en-US" altLang="en-US" sz="1900" b="1">
                <a:solidFill>
                  <a:schemeClr val="tx2"/>
                </a:solidFill>
                <a:latin typeface="Arial" panose="020B0604020202020204" pitchFamily="34" charset="0"/>
              </a:rPr>
              <a:t>: With increasing the P-T conditions (such as burial effect)</a:t>
            </a:r>
          </a:p>
          <a:p>
            <a:pPr algn="l" rtl="0"/>
            <a:r>
              <a:rPr lang="en-US" altLang="en-US" b="1">
                <a:solidFill>
                  <a:schemeClr val="tx2"/>
                </a:solidFill>
                <a:latin typeface="Arial" panose="020B0604020202020204" pitchFamily="34" charset="0"/>
                <a:sym typeface="Wingdings" panose="05000000000000000000" pitchFamily="2" charset="2"/>
              </a:rPr>
              <a:t></a:t>
            </a:r>
            <a:r>
              <a:rPr lang="en-US" altLang="en-US">
                <a:solidFill>
                  <a:schemeClr val="tx2"/>
                </a:solidFill>
                <a:latin typeface="Arial" panose="020B0604020202020204" pitchFamily="34" charset="0"/>
              </a:rPr>
              <a:t> </a:t>
            </a:r>
            <a:r>
              <a:rPr lang="en-US" altLang="en-US" sz="1900" b="1" i="1" u="sng">
                <a:solidFill>
                  <a:schemeClr val="tx2"/>
                </a:solidFill>
                <a:latin typeface="Arial" panose="020B0604020202020204" pitchFamily="34" charset="0"/>
              </a:rPr>
              <a:t>Peak segment</a:t>
            </a:r>
            <a:r>
              <a:rPr lang="en-US" altLang="en-US" sz="1900" b="1">
                <a:solidFill>
                  <a:schemeClr val="tx2"/>
                </a:solidFill>
                <a:latin typeface="Arial" panose="020B0604020202020204" pitchFamily="34" charset="0"/>
              </a:rPr>
              <a:t>: at maximum P-T conditions (at the summit metamorphic conditions)</a:t>
            </a:r>
          </a:p>
          <a:p>
            <a:pPr algn="l" rtl="0"/>
            <a:r>
              <a:rPr lang="en-US" altLang="en-US" b="1">
                <a:solidFill>
                  <a:schemeClr val="tx2"/>
                </a:solidFill>
                <a:latin typeface="Arial" panose="020B0604020202020204" pitchFamily="34" charset="0"/>
                <a:sym typeface="Wingdings" panose="05000000000000000000" pitchFamily="2" charset="2"/>
              </a:rPr>
              <a:t></a:t>
            </a:r>
            <a:r>
              <a:rPr lang="en-US" altLang="en-US">
                <a:solidFill>
                  <a:schemeClr val="tx2"/>
                </a:solidFill>
                <a:latin typeface="Arial" panose="020B0604020202020204" pitchFamily="34" charset="0"/>
              </a:rPr>
              <a:t> </a:t>
            </a:r>
            <a:r>
              <a:rPr lang="en-US" altLang="en-US" sz="1900" b="1" i="1" u="sng">
                <a:solidFill>
                  <a:schemeClr val="tx2"/>
                </a:solidFill>
                <a:latin typeface="Arial" panose="020B0604020202020204" pitchFamily="34" charset="0"/>
              </a:rPr>
              <a:t>Retrograde segment</a:t>
            </a:r>
            <a:r>
              <a:rPr lang="en-US" altLang="en-US" sz="1900" b="1">
                <a:solidFill>
                  <a:schemeClr val="tx2"/>
                </a:solidFill>
                <a:latin typeface="Arial" panose="020B0604020202020204" pitchFamily="34" charset="0"/>
              </a:rPr>
              <a:t>: With decreasing P-T conditions (such as uplift)</a:t>
            </a:r>
          </a:p>
        </p:txBody>
      </p:sp>
      <p:sp>
        <p:nvSpPr>
          <p:cNvPr id="128006" name="Text Box 6"/>
          <p:cNvSpPr txBox="1">
            <a:spLocks noChangeArrowheads="1"/>
          </p:cNvSpPr>
          <p:nvPr/>
        </p:nvSpPr>
        <p:spPr bwMode="auto">
          <a:xfrm>
            <a:off x="428625" y="765175"/>
            <a:ext cx="846455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rtl="0"/>
            <a:r>
              <a:rPr lang="en-US" altLang="en-US" sz="1900" b="1" dirty="0">
                <a:solidFill>
                  <a:schemeClr val="tx2"/>
                </a:solidFill>
              </a:rPr>
              <a:t> - </a:t>
            </a:r>
            <a:r>
              <a:rPr lang="en-US" altLang="en-US" sz="1900" b="1" dirty="0">
                <a:solidFill>
                  <a:schemeClr val="tx2"/>
                </a:solidFill>
                <a:latin typeface="Arial" panose="020B0604020202020204" pitchFamily="34" charset="0"/>
              </a:rPr>
              <a:t>With increasing P-T conditions, metamorphic reaction toke place (e.g. burial effect) until the maximum pressure and temperature (peak condition), then with decreasing the P-T conditions (e.g. uplift) until cooling of the rock. This is known as </a:t>
            </a:r>
            <a:r>
              <a:rPr lang="en-US" altLang="en-US" sz="1900" b="1" i="1" u="sng" dirty="0">
                <a:solidFill>
                  <a:schemeClr val="tx2"/>
                </a:solidFill>
                <a:latin typeface="Arial" panose="020B0604020202020204" pitchFamily="34" charset="0"/>
              </a:rPr>
              <a:t>Metamorphic P-T path </a:t>
            </a:r>
            <a:endParaRPr lang="en-US" altLang="en-US" sz="1900" b="1" dirty="0">
              <a:solidFill>
                <a:schemeClr val="tx2"/>
              </a:solidFill>
              <a:latin typeface="Arial" panose="020B0604020202020204" pitchFamily="34" charset="0"/>
            </a:endParaRPr>
          </a:p>
        </p:txBody>
      </p:sp>
      <p:sp>
        <p:nvSpPr>
          <p:cNvPr id="128010" name="Text Box 10"/>
          <p:cNvSpPr txBox="1">
            <a:spLocks noChangeArrowheads="1"/>
          </p:cNvSpPr>
          <p:nvPr/>
        </p:nvSpPr>
        <p:spPr bwMode="auto">
          <a:xfrm>
            <a:off x="323850" y="5734050"/>
            <a:ext cx="846455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rtl="0"/>
            <a:r>
              <a:rPr lang="en-US" altLang="en-US" sz="1900" b="1">
                <a:solidFill>
                  <a:schemeClr val="tx2"/>
                </a:solidFill>
              </a:rPr>
              <a:t> </a:t>
            </a:r>
            <a:r>
              <a:rPr lang="en-US" altLang="en-US" sz="1900" b="1">
                <a:solidFill>
                  <a:schemeClr val="tx2"/>
                </a:solidFill>
                <a:latin typeface="Arial" panose="020B0604020202020204" pitchFamily="34" charset="0"/>
              </a:rPr>
              <a:t>- The metamorphic P-T can be simple (clockwise or anticlockwise) or complex due to multiphase metamorphism</a:t>
            </a:r>
            <a:r>
              <a:rPr lang="en-US" altLang="en-US" sz="1900" b="1">
                <a:solidFill>
                  <a:schemeClr val="tx2"/>
                </a:solidFill>
              </a:rPr>
              <a:t>   </a:t>
            </a:r>
            <a:r>
              <a:rPr lang="en-US" altLang="en-US" sz="1900" b="1" i="1" u="sng">
                <a:solidFill>
                  <a:schemeClr val="tx2"/>
                </a:solidFill>
              </a:rPr>
              <a:t> </a:t>
            </a:r>
            <a:endParaRPr lang="en-US" altLang="en-US" sz="1900" b="1">
              <a:solidFill>
                <a:schemeClr val="tx2"/>
              </a:solidFill>
            </a:endParaRPr>
          </a:p>
        </p:txBody>
      </p:sp>
      <p:pic>
        <p:nvPicPr>
          <p:cNvPr id="128011" name="Picture 11"/>
          <p:cNvPicPr>
            <a:picLocks noGrp="1" noChangeAspect="1" noChangeArrowheads="1"/>
          </p:cNvPicPr>
          <p:nvPr>
            <p:ph/>
          </p:nvPr>
        </p:nvPicPr>
        <p:blipFill>
          <a:blip r:embed="rId2">
            <a:extLst>
              <a:ext uri="{28A0092B-C50C-407E-A947-70E740481C1C}">
                <a14:useLocalDpi xmlns:a14="http://schemas.microsoft.com/office/drawing/2010/main" val="0"/>
              </a:ext>
            </a:extLst>
          </a:blip>
          <a:srcRect r="1575"/>
          <a:stretch>
            <a:fillRect/>
          </a:stretch>
        </p:blipFill>
        <p:spPr>
          <a:xfrm>
            <a:off x="4427538" y="2276475"/>
            <a:ext cx="4465637" cy="3151188"/>
          </a:xfrm>
        </p:spPr>
      </p:pic>
    </p:spTree>
    <p:extLst>
      <p:ext uri="{BB962C8B-B14F-4D97-AF65-F5344CB8AC3E}">
        <p14:creationId xmlns:p14="http://schemas.microsoft.com/office/powerpoint/2010/main" val="35244437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8006">
                                            <p:txEl>
                                              <p:pRg st="0" end="0"/>
                                            </p:txEl>
                                          </p:spTgt>
                                        </p:tgtEl>
                                        <p:attrNameLst>
                                          <p:attrName>style.visibility</p:attrName>
                                        </p:attrNameLst>
                                      </p:cBhvr>
                                      <p:to>
                                        <p:strVal val="visible"/>
                                      </p:to>
                                    </p:set>
                                    <p:anim calcmode="lin" valueType="num">
                                      <p:cBhvr additive="base">
                                        <p:cTn id="7" dur="500" fill="hold"/>
                                        <p:tgtEl>
                                          <p:spTgt spid="12800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800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8004">
                                            <p:txEl>
                                              <p:pRg st="0" end="0"/>
                                            </p:txEl>
                                          </p:spTgt>
                                        </p:tgtEl>
                                        <p:attrNameLst>
                                          <p:attrName>style.visibility</p:attrName>
                                        </p:attrNameLst>
                                      </p:cBhvr>
                                      <p:to>
                                        <p:strVal val="visible"/>
                                      </p:to>
                                    </p:set>
                                    <p:anim calcmode="lin" valueType="num">
                                      <p:cBhvr additive="base">
                                        <p:cTn id="13" dur="500" fill="hold"/>
                                        <p:tgtEl>
                                          <p:spTgt spid="12800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8004">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nodePh="1">
                                  <p:stCondLst>
                                    <p:cond delay="0"/>
                                  </p:stCondLst>
                                  <p:endCondLst>
                                    <p:cond evt="begin" delay="0">
                                      <p:tn val="15"/>
                                    </p:cond>
                                  </p:endCondLst>
                                  <p:childTnLst>
                                    <p:set>
                                      <p:cBhvr>
                                        <p:cTn id="16" dur="1" fill="hold">
                                          <p:stCondLst>
                                            <p:cond delay="0"/>
                                          </p:stCondLst>
                                        </p:cTn>
                                        <p:tgtEl>
                                          <p:spTgt spid="128011"/>
                                        </p:tgtEl>
                                        <p:attrNameLst>
                                          <p:attrName>style.visibility</p:attrName>
                                        </p:attrNameLst>
                                      </p:cBhvr>
                                      <p:to>
                                        <p:strVal val="visible"/>
                                      </p:to>
                                    </p:set>
                                    <p:anim calcmode="lin" valueType="num">
                                      <p:cBhvr additive="base">
                                        <p:cTn id="17" dur="500" fill="hold"/>
                                        <p:tgtEl>
                                          <p:spTgt spid="128011"/>
                                        </p:tgtEl>
                                        <p:attrNameLst>
                                          <p:attrName>ppt_x</p:attrName>
                                        </p:attrNameLst>
                                      </p:cBhvr>
                                      <p:tavLst>
                                        <p:tav tm="0">
                                          <p:val>
                                            <p:strVal val="#ppt_x"/>
                                          </p:val>
                                        </p:tav>
                                        <p:tav tm="100000">
                                          <p:val>
                                            <p:strVal val="#ppt_x"/>
                                          </p:val>
                                        </p:tav>
                                      </p:tavLst>
                                    </p:anim>
                                    <p:anim calcmode="lin" valueType="num">
                                      <p:cBhvr additive="base">
                                        <p:cTn id="18" dur="500" fill="hold"/>
                                        <p:tgtEl>
                                          <p:spTgt spid="128011"/>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28004">
                                            <p:txEl>
                                              <p:pRg st="1" end="1"/>
                                            </p:txEl>
                                          </p:spTgt>
                                        </p:tgtEl>
                                        <p:attrNameLst>
                                          <p:attrName>style.visibility</p:attrName>
                                        </p:attrNameLst>
                                      </p:cBhvr>
                                      <p:to>
                                        <p:strVal val="visible"/>
                                      </p:to>
                                    </p:set>
                                    <p:anim calcmode="lin" valueType="num">
                                      <p:cBhvr additive="base">
                                        <p:cTn id="23" dur="500" fill="hold"/>
                                        <p:tgtEl>
                                          <p:spTgt spid="128004">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800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128004">
                                            <p:txEl>
                                              <p:pRg st="2" end="2"/>
                                            </p:txEl>
                                          </p:spTgt>
                                        </p:tgtEl>
                                        <p:attrNameLst>
                                          <p:attrName>style.visibility</p:attrName>
                                        </p:attrNameLst>
                                      </p:cBhvr>
                                      <p:to>
                                        <p:strVal val="visible"/>
                                      </p:to>
                                    </p:set>
                                    <p:anim calcmode="lin" valueType="num">
                                      <p:cBhvr additive="base">
                                        <p:cTn id="29" dur="500" fill="hold"/>
                                        <p:tgtEl>
                                          <p:spTgt spid="128004">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2800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28004">
                                            <p:txEl>
                                              <p:pRg st="3" end="3"/>
                                            </p:txEl>
                                          </p:spTgt>
                                        </p:tgtEl>
                                        <p:attrNameLst>
                                          <p:attrName>style.visibility</p:attrName>
                                        </p:attrNameLst>
                                      </p:cBhvr>
                                      <p:to>
                                        <p:strVal val="visible"/>
                                      </p:to>
                                    </p:set>
                                    <p:anim calcmode="lin" valueType="num">
                                      <p:cBhvr additive="base">
                                        <p:cTn id="35" dur="500" fill="hold"/>
                                        <p:tgtEl>
                                          <p:spTgt spid="128004">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2800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28010">
                                            <p:txEl>
                                              <p:pRg st="0" end="0"/>
                                            </p:txEl>
                                          </p:spTgt>
                                        </p:tgtEl>
                                        <p:attrNameLst>
                                          <p:attrName>style.visibility</p:attrName>
                                        </p:attrNameLst>
                                      </p:cBhvr>
                                      <p:to>
                                        <p:strVal val="visible"/>
                                      </p:to>
                                    </p:set>
                                    <p:anim calcmode="lin" valueType="num">
                                      <p:cBhvr additive="base">
                                        <p:cTn id="41" dur="500" fill="hold"/>
                                        <p:tgtEl>
                                          <p:spTgt spid="128010">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280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11"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250825" y="333375"/>
            <a:ext cx="87137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0">
              <a:spcBef>
                <a:spcPct val="50000"/>
              </a:spcBef>
            </a:pPr>
            <a:r>
              <a:rPr lang="en-US" altLang="en-US" sz="2800" b="1" i="1" u="sng">
                <a:solidFill>
                  <a:schemeClr val="tx2"/>
                </a:solidFill>
                <a:latin typeface="Verdana" panose="020B0604030504040204" pitchFamily="34" charset="0"/>
              </a:rPr>
              <a:t>Types of Metamorphic reactions</a:t>
            </a:r>
          </a:p>
        </p:txBody>
      </p:sp>
      <p:sp>
        <p:nvSpPr>
          <p:cNvPr id="130052" name="Text Box 4"/>
          <p:cNvSpPr txBox="1">
            <a:spLocks noChangeArrowheads="1"/>
          </p:cNvSpPr>
          <p:nvPr/>
        </p:nvSpPr>
        <p:spPr bwMode="auto">
          <a:xfrm>
            <a:off x="250825" y="984250"/>
            <a:ext cx="8713788" cy="3490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rtl="0">
              <a:lnSpc>
                <a:spcPct val="120000"/>
              </a:lnSpc>
            </a:pPr>
            <a:r>
              <a:rPr lang="en-US" altLang="en-US" sz="1900" b="1">
                <a:solidFill>
                  <a:schemeClr val="tx2"/>
                </a:solidFill>
              </a:rPr>
              <a:t> - </a:t>
            </a:r>
            <a:r>
              <a:rPr lang="en-US" altLang="en-US" sz="2400" b="1">
                <a:solidFill>
                  <a:schemeClr val="tx2"/>
                </a:solidFill>
                <a:latin typeface="Arial" panose="020B0604020202020204" pitchFamily="34" charset="0"/>
              </a:rPr>
              <a:t>With either progressing or retrogressing metamorphism, various types of metamorphic reactions are proceeds e.g.:</a:t>
            </a:r>
          </a:p>
          <a:p>
            <a:pPr algn="l" rtl="0">
              <a:lnSpc>
                <a:spcPct val="120000"/>
              </a:lnSpc>
            </a:pPr>
            <a:r>
              <a:rPr lang="en-US" altLang="en-US" b="1">
                <a:solidFill>
                  <a:schemeClr val="tx2"/>
                </a:solidFill>
                <a:sym typeface="Wingdings" panose="05000000000000000000" pitchFamily="2" charset="2"/>
              </a:rPr>
              <a:t>1-</a:t>
            </a:r>
            <a:r>
              <a:rPr lang="en-US" altLang="en-US">
                <a:solidFill>
                  <a:schemeClr val="tx2"/>
                </a:solidFill>
              </a:rPr>
              <a:t> </a:t>
            </a:r>
            <a:r>
              <a:rPr lang="en-US" altLang="en-US" sz="2400" b="1" i="1" u="sng">
                <a:solidFill>
                  <a:schemeClr val="tx2"/>
                </a:solidFill>
              </a:rPr>
              <a:t>Univarient reactions</a:t>
            </a:r>
            <a:r>
              <a:rPr lang="en-US" altLang="en-US" sz="2400" b="1">
                <a:solidFill>
                  <a:schemeClr val="tx2"/>
                </a:solidFill>
              </a:rPr>
              <a:t>: </a:t>
            </a:r>
            <a:r>
              <a:rPr lang="en-US" altLang="en-US" sz="2400" b="1">
                <a:solidFill>
                  <a:schemeClr val="tx2"/>
                </a:solidFill>
                <a:latin typeface="Arial" panose="020B0604020202020204" pitchFamily="34" charset="0"/>
              </a:rPr>
              <a:t>reactions that plot as line or curve on the P-T diagram and depend on temperature and pressure only e.g:</a:t>
            </a:r>
          </a:p>
          <a:p>
            <a:pPr algn="l" rtl="0">
              <a:lnSpc>
                <a:spcPct val="120000"/>
              </a:lnSpc>
            </a:pPr>
            <a:endParaRPr lang="en-US" altLang="en-US">
              <a:solidFill>
                <a:schemeClr val="tx2"/>
              </a:solidFill>
            </a:endParaRPr>
          </a:p>
          <a:p>
            <a:pPr algn="l" rtl="0">
              <a:lnSpc>
                <a:spcPct val="120000"/>
              </a:lnSpc>
            </a:pPr>
            <a:r>
              <a:rPr lang="en-US" altLang="en-US">
                <a:solidFill>
                  <a:schemeClr val="tx2"/>
                </a:solidFill>
              </a:rPr>
              <a:t>Al</a:t>
            </a:r>
            <a:r>
              <a:rPr lang="en-US" altLang="en-US" baseline="-25000">
                <a:solidFill>
                  <a:schemeClr val="tx2"/>
                </a:solidFill>
              </a:rPr>
              <a:t>2</a:t>
            </a:r>
            <a:r>
              <a:rPr lang="en-US" altLang="en-US">
                <a:solidFill>
                  <a:schemeClr val="tx2"/>
                </a:solidFill>
              </a:rPr>
              <a:t>Si</a:t>
            </a:r>
            <a:r>
              <a:rPr lang="en-US" altLang="en-US" baseline="-25000">
                <a:solidFill>
                  <a:schemeClr val="tx2"/>
                </a:solidFill>
              </a:rPr>
              <a:t>4</a:t>
            </a:r>
            <a:r>
              <a:rPr lang="en-US" altLang="en-US">
                <a:solidFill>
                  <a:schemeClr val="tx2"/>
                </a:solidFill>
              </a:rPr>
              <a:t>O</a:t>
            </a:r>
            <a:r>
              <a:rPr lang="en-US" altLang="en-US" baseline="-25000">
                <a:solidFill>
                  <a:schemeClr val="tx2"/>
                </a:solidFill>
              </a:rPr>
              <a:t>10</a:t>
            </a:r>
            <a:r>
              <a:rPr lang="en-US" altLang="en-US">
                <a:solidFill>
                  <a:schemeClr val="tx2"/>
                </a:solidFill>
              </a:rPr>
              <a:t>(OH)</a:t>
            </a:r>
            <a:r>
              <a:rPr lang="en-US" altLang="en-US" baseline="-25000">
                <a:solidFill>
                  <a:schemeClr val="tx2"/>
                </a:solidFill>
              </a:rPr>
              <a:t>2 </a:t>
            </a:r>
            <a:r>
              <a:rPr lang="en-US" altLang="en-US">
                <a:solidFill>
                  <a:schemeClr val="tx2"/>
                </a:solidFill>
                <a:sym typeface="Symbol" panose="05050102010706020507" pitchFamily="18" charset="2"/>
              </a:rPr>
              <a:t> Al</a:t>
            </a:r>
            <a:r>
              <a:rPr lang="en-US" altLang="en-US" baseline="-25000">
                <a:solidFill>
                  <a:schemeClr val="tx2"/>
                </a:solidFill>
                <a:sym typeface="Symbol" panose="05050102010706020507" pitchFamily="18" charset="2"/>
              </a:rPr>
              <a:t>2</a:t>
            </a:r>
            <a:r>
              <a:rPr lang="en-US" altLang="en-US">
                <a:solidFill>
                  <a:schemeClr val="tx2"/>
                </a:solidFill>
                <a:sym typeface="Symbol" panose="05050102010706020507" pitchFamily="18" charset="2"/>
              </a:rPr>
              <a:t>SiO</a:t>
            </a:r>
            <a:r>
              <a:rPr lang="en-US" altLang="en-US" baseline="-25000">
                <a:solidFill>
                  <a:schemeClr val="tx2"/>
                </a:solidFill>
                <a:sym typeface="Symbol" panose="05050102010706020507" pitchFamily="18" charset="2"/>
              </a:rPr>
              <a:t>5</a:t>
            </a:r>
            <a:r>
              <a:rPr lang="en-US" altLang="en-US">
                <a:solidFill>
                  <a:schemeClr val="tx2"/>
                </a:solidFill>
                <a:sym typeface="Symbol" panose="05050102010706020507" pitchFamily="18" charset="2"/>
              </a:rPr>
              <a:t> + 3 SiO</a:t>
            </a:r>
            <a:r>
              <a:rPr lang="en-US" altLang="en-US" baseline="-25000">
                <a:solidFill>
                  <a:schemeClr val="tx2"/>
                </a:solidFill>
                <a:sym typeface="Symbol" panose="05050102010706020507" pitchFamily="18" charset="2"/>
              </a:rPr>
              <a:t>2</a:t>
            </a:r>
            <a:r>
              <a:rPr lang="en-US" altLang="en-US">
                <a:solidFill>
                  <a:schemeClr val="tx2"/>
                </a:solidFill>
                <a:sym typeface="Symbol" panose="05050102010706020507" pitchFamily="18" charset="2"/>
              </a:rPr>
              <a:t> + H</a:t>
            </a:r>
            <a:r>
              <a:rPr lang="en-US" altLang="en-US" baseline="-25000">
                <a:solidFill>
                  <a:schemeClr val="tx2"/>
                </a:solidFill>
                <a:sym typeface="Symbol" panose="05050102010706020507" pitchFamily="18" charset="2"/>
              </a:rPr>
              <a:t>2</a:t>
            </a:r>
            <a:r>
              <a:rPr lang="en-US" altLang="en-US">
                <a:solidFill>
                  <a:schemeClr val="tx2"/>
                </a:solidFill>
                <a:sym typeface="Symbol" panose="05050102010706020507" pitchFamily="18" charset="2"/>
              </a:rPr>
              <a:t>O</a:t>
            </a:r>
          </a:p>
          <a:p>
            <a:pPr algn="l" rtl="0">
              <a:lnSpc>
                <a:spcPct val="120000"/>
              </a:lnSpc>
            </a:pPr>
            <a:r>
              <a:rPr lang="en-US" altLang="en-US" sz="1600">
                <a:solidFill>
                  <a:schemeClr val="tx2"/>
                </a:solidFill>
                <a:sym typeface="Symbol" panose="05050102010706020507" pitchFamily="18" charset="2"/>
              </a:rPr>
              <a:t>Pyrophyllite	  Al-silicate + Qtz + fluid</a:t>
            </a:r>
          </a:p>
        </p:txBody>
      </p:sp>
      <p:pic>
        <p:nvPicPr>
          <p:cNvPr id="130056" name="Picture 8" descr="Fig 8"/>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4716463" y="3194050"/>
            <a:ext cx="4427537" cy="34750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881347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0052">
                                            <p:txEl>
                                              <p:pRg st="0" end="0"/>
                                            </p:txEl>
                                          </p:spTgt>
                                        </p:tgtEl>
                                        <p:attrNameLst>
                                          <p:attrName>style.visibility</p:attrName>
                                        </p:attrNameLst>
                                      </p:cBhvr>
                                      <p:to>
                                        <p:strVal val="visible"/>
                                      </p:to>
                                    </p:set>
                                    <p:anim calcmode="lin" valueType="num">
                                      <p:cBhvr additive="base">
                                        <p:cTn id="7" dur="500" fill="hold"/>
                                        <p:tgtEl>
                                          <p:spTgt spid="13005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005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0052">
                                            <p:txEl>
                                              <p:pRg st="1" end="1"/>
                                            </p:txEl>
                                          </p:spTgt>
                                        </p:tgtEl>
                                        <p:attrNameLst>
                                          <p:attrName>style.visibility</p:attrName>
                                        </p:attrNameLst>
                                      </p:cBhvr>
                                      <p:to>
                                        <p:strVal val="visible"/>
                                      </p:to>
                                    </p:set>
                                    <p:anim calcmode="lin" valueType="num">
                                      <p:cBhvr additive="base">
                                        <p:cTn id="13" dur="500" fill="hold"/>
                                        <p:tgtEl>
                                          <p:spTgt spid="13005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005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ntr" presetSubtype="16" fill="hold" nodeType="clickEffect">
                                  <p:stCondLst>
                                    <p:cond delay="0"/>
                                  </p:stCondLst>
                                  <p:childTnLst>
                                    <p:set>
                                      <p:cBhvr>
                                        <p:cTn id="18" dur="1" fill="hold">
                                          <p:stCondLst>
                                            <p:cond delay="0"/>
                                          </p:stCondLst>
                                        </p:cTn>
                                        <p:tgtEl>
                                          <p:spTgt spid="130056"/>
                                        </p:tgtEl>
                                        <p:attrNameLst>
                                          <p:attrName>style.visibility</p:attrName>
                                        </p:attrNameLst>
                                      </p:cBhvr>
                                      <p:to>
                                        <p:strVal val="visible"/>
                                      </p:to>
                                    </p:set>
                                    <p:animEffect transition="in" filter="diamond(in)">
                                      <p:cBhvr>
                                        <p:cTn id="19" dur="2000"/>
                                        <p:tgtEl>
                                          <p:spTgt spid="13005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130052">
                                            <p:txEl>
                                              <p:pRg st="3" end="3"/>
                                            </p:txEl>
                                          </p:spTgt>
                                        </p:tgtEl>
                                        <p:attrNameLst>
                                          <p:attrName>style.visibility</p:attrName>
                                        </p:attrNameLst>
                                      </p:cBhvr>
                                      <p:to>
                                        <p:strVal val="visible"/>
                                      </p:to>
                                    </p:set>
                                    <p:anim calcmode="lin" valueType="num">
                                      <p:cBhvr additive="base">
                                        <p:cTn id="24" dur="500" fill="hold"/>
                                        <p:tgtEl>
                                          <p:spTgt spid="130052">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3005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130052">
                                            <p:txEl>
                                              <p:pRg st="4" end="4"/>
                                            </p:txEl>
                                          </p:spTgt>
                                        </p:tgtEl>
                                        <p:attrNameLst>
                                          <p:attrName>style.visibility</p:attrName>
                                        </p:attrNameLst>
                                      </p:cBhvr>
                                      <p:to>
                                        <p:strVal val="visible"/>
                                      </p:to>
                                    </p:set>
                                    <p:anim calcmode="lin" valueType="num">
                                      <p:cBhvr additive="base">
                                        <p:cTn id="30" dur="500" fill="hold"/>
                                        <p:tgtEl>
                                          <p:spTgt spid="130052">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3005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ext Box 2"/>
          <p:cNvSpPr txBox="1">
            <a:spLocks noChangeArrowheads="1"/>
          </p:cNvSpPr>
          <p:nvPr/>
        </p:nvSpPr>
        <p:spPr bwMode="auto">
          <a:xfrm>
            <a:off x="250825" y="333375"/>
            <a:ext cx="87137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0">
              <a:spcBef>
                <a:spcPct val="50000"/>
              </a:spcBef>
            </a:pPr>
            <a:r>
              <a:rPr lang="en-US" altLang="en-US" sz="2800" b="1" i="1" u="sng" dirty="0">
                <a:solidFill>
                  <a:schemeClr val="tx2"/>
                </a:solidFill>
                <a:latin typeface="Verdana" panose="020B0604030504040204" pitchFamily="34" charset="0"/>
              </a:rPr>
              <a:t>Cont. Types of Metamorphic reactions</a:t>
            </a:r>
          </a:p>
        </p:txBody>
      </p:sp>
      <p:sp>
        <p:nvSpPr>
          <p:cNvPr id="163843" name="Text Box 3"/>
          <p:cNvSpPr txBox="1">
            <a:spLocks noChangeArrowheads="1"/>
          </p:cNvSpPr>
          <p:nvPr/>
        </p:nvSpPr>
        <p:spPr bwMode="auto">
          <a:xfrm>
            <a:off x="179388" y="981075"/>
            <a:ext cx="5184775" cy="436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rtl="0">
              <a:lnSpc>
                <a:spcPct val="130000"/>
              </a:lnSpc>
            </a:pPr>
            <a:r>
              <a:rPr lang="en-US" altLang="en-US" sz="2400" b="1" dirty="0">
                <a:solidFill>
                  <a:schemeClr val="tx2"/>
                </a:solidFill>
                <a:sym typeface="Wingdings" panose="05000000000000000000" pitchFamily="2" charset="2"/>
              </a:rPr>
              <a:t>2-</a:t>
            </a:r>
            <a:r>
              <a:rPr lang="en-US" altLang="en-US" sz="2400" dirty="0">
                <a:solidFill>
                  <a:schemeClr val="tx2"/>
                </a:solidFill>
              </a:rPr>
              <a:t> </a:t>
            </a:r>
            <a:r>
              <a:rPr lang="en-US" altLang="en-US" sz="2400" b="1" i="1" u="sng" dirty="0" err="1">
                <a:solidFill>
                  <a:schemeClr val="tx2"/>
                </a:solidFill>
              </a:rPr>
              <a:t>Divarient</a:t>
            </a:r>
            <a:r>
              <a:rPr lang="en-US" altLang="en-US" sz="2400" b="1" i="1" u="sng" dirty="0">
                <a:solidFill>
                  <a:schemeClr val="tx2"/>
                </a:solidFill>
              </a:rPr>
              <a:t> reactions</a:t>
            </a:r>
            <a:r>
              <a:rPr lang="en-US" altLang="en-US" sz="2400" b="1" dirty="0">
                <a:solidFill>
                  <a:schemeClr val="tx2"/>
                </a:solidFill>
              </a:rPr>
              <a:t>: </a:t>
            </a:r>
            <a:r>
              <a:rPr lang="en-US" altLang="en-US" sz="2400" b="1" dirty="0">
                <a:solidFill>
                  <a:schemeClr val="tx2"/>
                </a:solidFill>
                <a:latin typeface="Arial" panose="020B0604020202020204" pitchFamily="34" charset="0"/>
              </a:rPr>
              <a:t>reactions occur over wide range of P-T. This because most minerals involved in the reaction exhibit solid solution (</a:t>
            </a:r>
            <a:r>
              <a:rPr lang="en-US" altLang="en-US" sz="2400" b="1" dirty="0" err="1">
                <a:solidFill>
                  <a:schemeClr val="tx2"/>
                </a:solidFill>
                <a:latin typeface="Arial" panose="020B0604020202020204" pitchFamily="34" charset="0"/>
              </a:rPr>
              <a:t>e.g</a:t>
            </a:r>
            <a:r>
              <a:rPr lang="en-US" altLang="en-US" sz="2400" b="1" dirty="0">
                <a:solidFill>
                  <a:schemeClr val="tx2"/>
                </a:solidFill>
                <a:latin typeface="Arial" panose="020B0604020202020204" pitchFamily="34" charset="0"/>
              </a:rPr>
              <a:t> garnet, mica, plagioclase); therefore, the reaction boundaries can changed depend on the composition of solid solution.</a:t>
            </a:r>
            <a:r>
              <a:rPr lang="en-US" altLang="en-US" sz="2400" b="1" dirty="0">
                <a:solidFill>
                  <a:schemeClr val="tx2"/>
                </a:solidFill>
              </a:rPr>
              <a:t> </a:t>
            </a:r>
          </a:p>
        </p:txBody>
      </p:sp>
      <p:pic>
        <p:nvPicPr>
          <p:cNvPr id="163845" name="Picture 5" descr="Fig 26-2b"/>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5364163" y="1196975"/>
            <a:ext cx="3779837" cy="3578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47" name="Rectangle 7"/>
          <p:cNvSpPr>
            <a:spLocks noChangeArrowheads="1"/>
          </p:cNvSpPr>
          <p:nvPr/>
        </p:nvSpPr>
        <p:spPr bwMode="auto">
          <a:xfrm>
            <a:off x="323850" y="5516563"/>
            <a:ext cx="8280400"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tabLst>
                <a:tab pos="1149350" algn="l"/>
                <a:tab pos="3375025" algn="l"/>
                <a:tab pos="4862513" algn="l"/>
                <a:tab pos="6567488" algn="l"/>
                <a:tab pos="7886700" algn="l"/>
              </a:tabLs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lgn="ctr">
              <a:tabLst>
                <a:tab pos="1149350" algn="l"/>
                <a:tab pos="3375025" algn="l"/>
                <a:tab pos="4862513" algn="l"/>
                <a:tab pos="6567488" algn="l"/>
                <a:tab pos="7886700" algn="l"/>
              </a:tabLs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a:tabLst>
                <a:tab pos="1149350" algn="l"/>
                <a:tab pos="3375025" algn="l"/>
                <a:tab pos="4862513" algn="l"/>
                <a:tab pos="6567488" algn="l"/>
                <a:tab pos="7886700" algn="l"/>
              </a:tabLs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a:tabLst>
                <a:tab pos="1149350" algn="l"/>
                <a:tab pos="3375025" algn="l"/>
                <a:tab pos="4862513" algn="l"/>
                <a:tab pos="6567488" algn="l"/>
                <a:tab pos="7886700" algn="l"/>
              </a:tabLs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a:tabLst>
                <a:tab pos="1149350" algn="l"/>
                <a:tab pos="3375025" algn="l"/>
                <a:tab pos="4862513" algn="l"/>
                <a:tab pos="6567488" algn="l"/>
                <a:tab pos="7886700" algn="l"/>
              </a:tabLs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1" fontAlgn="base">
              <a:spcBef>
                <a:spcPct val="0"/>
              </a:spcBef>
              <a:spcAft>
                <a:spcPct val="0"/>
              </a:spcAft>
              <a:tabLst>
                <a:tab pos="1149350" algn="l"/>
                <a:tab pos="3375025" algn="l"/>
                <a:tab pos="4862513" algn="l"/>
                <a:tab pos="6567488" algn="l"/>
                <a:tab pos="7886700" algn="l"/>
              </a:tabLs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1" fontAlgn="base">
              <a:spcBef>
                <a:spcPct val="0"/>
              </a:spcBef>
              <a:spcAft>
                <a:spcPct val="0"/>
              </a:spcAft>
              <a:tabLst>
                <a:tab pos="1149350" algn="l"/>
                <a:tab pos="3375025" algn="l"/>
                <a:tab pos="4862513" algn="l"/>
                <a:tab pos="6567488" algn="l"/>
                <a:tab pos="7886700" algn="l"/>
              </a:tabLs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1" fontAlgn="base">
              <a:spcBef>
                <a:spcPct val="0"/>
              </a:spcBef>
              <a:spcAft>
                <a:spcPct val="0"/>
              </a:spcAft>
              <a:tabLst>
                <a:tab pos="1149350" algn="l"/>
                <a:tab pos="3375025" algn="l"/>
                <a:tab pos="4862513" algn="l"/>
                <a:tab pos="6567488" algn="l"/>
                <a:tab pos="7886700" algn="l"/>
              </a:tabLs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1" fontAlgn="base">
              <a:spcBef>
                <a:spcPct val="0"/>
              </a:spcBef>
              <a:spcAft>
                <a:spcPct val="0"/>
              </a:spcAft>
              <a:tabLst>
                <a:tab pos="1149350" algn="l"/>
                <a:tab pos="3375025" algn="l"/>
                <a:tab pos="4862513" algn="l"/>
                <a:tab pos="6567488" algn="l"/>
                <a:tab pos="7886700" algn="l"/>
              </a:tabLs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algn="l" rtl="0"/>
            <a:r>
              <a:rPr lang="en-US" altLang="en-US" sz="2000" b="1">
                <a:effectLst/>
              </a:rPr>
              <a:t>KAl</a:t>
            </a:r>
            <a:r>
              <a:rPr lang="en-US" altLang="en-US" sz="2000" b="1" baseline="-25000">
                <a:effectLst/>
              </a:rPr>
              <a:t>2</a:t>
            </a:r>
            <a:r>
              <a:rPr lang="en-US" altLang="en-US" sz="2000" b="1">
                <a:effectLst/>
              </a:rPr>
              <a:t>Si</a:t>
            </a:r>
            <a:r>
              <a:rPr lang="en-US" altLang="en-US" sz="2000" b="1" baseline="-25000">
                <a:effectLst/>
              </a:rPr>
              <a:t>3</a:t>
            </a:r>
            <a:r>
              <a:rPr lang="en-US" altLang="en-US" sz="2000" b="1">
                <a:effectLst/>
              </a:rPr>
              <a:t>AlO</a:t>
            </a:r>
            <a:r>
              <a:rPr lang="en-US" altLang="en-US" sz="2000" b="1" baseline="-25000">
                <a:effectLst/>
              </a:rPr>
              <a:t>10</a:t>
            </a:r>
            <a:r>
              <a:rPr lang="en-US" altLang="en-US" sz="2000" b="1">
                <a:effectLst/>
              </a:rPr>
              <a:t>(OH)</a:t>
            </a:r>
            <a:r>
              <a:rPr lang="en-US" altLang="en-US" sz="2000" b="1" baseline="-25000">
                <a:effectLst/>
              </a:rPr>
              <a:t>2</a:t>
            </a:r>
            <a:r>
              <a:rPr lang="en-US" altLang="en-US" sz="2000" b="1">
                <a:effectLst/>
              </a:rPr>
              <a:t> + SiO</a:t>
            </a:r>
            <a:r>
              <a:rPr lang="en-US" altLang="en-US" sz="2000" b="1" baseline="-25000">
                <a:effectLst/>
              </a:rPr>
              <a:t>2</a:t>
            </a:r>
            <a:r>
              <a:rPr lang="en-US" altLang="en-US" sz="2000" b="1">
                <a:effectLst/>
              </a:rPr>
              <a:t> =  KAlSi</a:t>
            </a:r>
            <a:r>
              <a:rPr lang="en-US" altLang="en-US" sz="2000" b="1" baseline="-25000">
                <a:effectLst/>
              </a:rPr>
              <a:t>3</a:t>
            </a:r>
            <a:r>
              <a:rPr lang="en-US" altLang="en-US" sz="2000" b="1">
                <a:effectLst/>
              </a:rPr>
              <a:t>O</a:t>
            </a:r>
            <a:r>
              <a:rPr lang="en-US" altLang="en-US" sz="2000" b="1" baseline="-25000">
                <a:effectLst/>
              </a:rPr>
              <a:t>8</a:t>
            </a:r>
            <a:r>
              <a:rPr lang="en-US" altLang="en-US" sz="2000" b="1">
                <a:effectLst/>
              </a:rPr>
              <a:t> + Al</a:t>
            </a:r>
            <a:r>
              <a:rPr lang="en-US" altLang="en-US" sz="2000" b="1" baseline="-25000">
                <a:effectLst/>
              </a:rPr>
              <a:t>2</a:t>
            </a:r>
            <a:r>
              <a:rPr lang="en-US" altLang="en-US" sz="2000" b="1">
                <a:effectLst/>
              </a:rPr>
              <a:t>SiO</a:t>
            </a:r>
            <a:r>
              <a:rPr lang="en-US" altLang="en-US" sz="2000" b="1" baseline="-25000">
                <a:effectLst/>
              </a:rPr>
              <a:t>5</a:t>
            </a:r>
            <a:r>
              <a:rPr lang="en-US" altLang="en-US" sz="2000" b="1">
                <a:effectLst/>
              </a:rPr>
              <a:t> + H</a:t>
            </a:r>
            <a:r>
              <a:rPr lang="en-US" altLang="en-US" sz="2000" b="1" baseline="-25000">
                <a:effectLst/>
              </a:rPr>
              <a:t>2</a:t>
            </a:r>
            <a:r>
              <a:rPr lang="en-US" altLang="en-US" sz="2000" b="1">
                <a:effectLst/>
              </a:rPr>
              <a:t>O </a:t>
            </a:r>
            <a:br>
              <a:rPr lang="en-US" altLang="en-US" sz="2000" b="1">
                <a:effectLst/>
              </a:rPr>
            </a:br>
            <a:r>
              <a:rPr lang="en-US" altLang="en-US" sz="2000"/>
              <a:t>            Ms                  Qtz           Kfs         Sill            W</a:t>
            </a:r>
            <a:br>
              <a:rPr lang="en-US" altLang="en-US" sz="2000"/>
            </a:br>
            <a:endParaRPr lang="en-US" altLang="en-US" sz="2000"/>
          </a:p>
        </p:txBody>
      </p:sp>
    </p:spTree>
    <p:extLst>
      <p:ext uri="{BB962C8B-B14F-4D97-AF65-F5344CB8AC3E}">
        <p14:creationId xmlns:p14="http://schemas.microsoft.com/office/powerpoint/2010/main" val="354767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3843">
                                            <p:txEl>
                                              <p:pRg st="0" end="0"/>
                                            </p:txEl>
                                          </p:spTgt>
                                        </p:tgtEl>
                                        <p:attrNameLst>
                                          <p:attrName>style.visibility</p:attrName>
                                        </p:attrNameLst>
                                      </p:cBhvr>
                                      <p:to>
                                        <p:strVal val="visible"/>
                                      </p:to>
                                    </p:set>
                                    <p:anim calcmode="lin" valueType="num">
                                      <p:cBhvr additive="base">
                                        <p:cTn id="7" dur="500" fill="hold"/>
                                        <p:tgtEl>
                                          <p:spTgt spid="1638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nodeType="clickEffect">
                                  <p:stCondLst>
                                    <p:cond delay="2500"/>
                                  </p:stCondLst>
                                  <p:childTnLst>
                                    <p:set>
                                      <p:cBhvr>
                                        <p:cTn id="12" dur="1" fill="hold">
                                          <p:stCondLst>
                                            <p:cond delay="0"/>
                                          </p:stCondLst>
                                        </p:cTn>
                                        <p:tgtEl>
                                          <p:spTgt spid="163845"/>
                                        </p:tgtEl>
                                        <p:attrNameLst>
                                          <p:attrName>style.visibility</p:attrName>
                                        </p:attrNameLst>
                                      </p:cBhvr>
                                      <p:to>
                                        <p:strVal val="visible"/>
                                      </p:to>
                                    </p:set>
                                    <p:animEffect transition="in" filter="diamond(in)">
                                      <p:cBhvr>
                                        <p:cTn id="13" dur="2000"/>
                                        <p:tgtEl>
                                          <p:spTgt spid="16384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163847">
                                            <p:txEl>
                                              <p:pRg st="0" end="0"/>
                                            </p:txEl>
                                          </p:spTgt>
                                        </p:tgtEl>
                                        <p:attrNameLst>
                                          <p:attrName>style.visibility</p:attrName>
                                        </p:attrNameLst>
                                      </p:cBhvr>
                                      <p:to>
                                        <p:strVal val="visible"/>
                                      </p:to>
                                    </p:set>
                                    <p:animEffect transition="in" filter="checkerboard(across)">
                                      <p:cBhvr>
                                        <p:cTn id="18" dur="500"/>
                                        <p:tgtEl>
                                          <p:spTgt spid="1638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2818" name="Text Box 2"/>
          <p:cNvSpPr txBox="1">
            <a:spLocks noChangeArrowheads="1"/>
          </p:cNvSpPr>
          <p:nvPr/>
        </p:nvSpPr>
        <p:spPr bwMode="auto">
          <a:xfrm>
            <a:off x="250825" y="333375"/>
            <a:ext cx="87137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0">
              <a:spcBef>
                <a:spcPct val="50000"/>
              </a:spcBef>
            </a:pPr>
            <a:r>
              <a:rPr lang="en-US" altLang="en-US" sz="2800" b="1" i="1" u="sng">
                <a:solidFill>
                  <a:schemeClr val="tx2"/>
                </a:solidFill>
                <a:latin typeface="Verdana" panose="020B0604030504040204" pitchFamily="34" charset="0"/>
              </a:rPr>
              <a:t>Cont. Types of Metamorphic reactions</a:t>
            </a:r>
          </a:p>
        </p:txBody>
      </p:sp>
      <p:sp>
        <p:nvSpPr>
          <p:cNvPr id="162819" name="Text Box 3"/>
          <p:cNvSpPr txBox="1">
            <a:spLocks noChangeArrowheads="1"/>
          </p:cNvSpPr>
          <p:nvPr/>
        </p:nvSpPr>
        <p:spPr bwMode="auto">
          <a:xfrm>
            <a:off x="179388" y="981075"/>
            <a:ext cx="4176712"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rtl="0">
              <a:lnSpc>
                <a:spcPct val="150000"/>
              </a:lnSpc>
            </a:pPr>
            <a:r>
              <a:rPr lang="en-US" altLang="en-US" sz="2000" b="1" dirty="0">
                <a:solidFill>
                  <a:schemeClr val="tx2"/>
                </a:solidFill>
                <a:sym typeface="Wingdings" panose="05000000000000000000" pitchFamily="2" charset="2"/>
              </a:rPr>
              <a:t>3-</a:t>
            </a:r>
            <a:r>
              <a:rPr lang="en-US" altLang="en-US" sz="2000" dirty="0">
                <a:solidFill>
                  <a:schemeClr val="tx2"/>
                </a:solidFill>
              </a:rPr>
              <a:t> </a:t>
            </a:r>
            <a:r>
              <a:rPr lang="en-US" altLang="en-US" sz="2000" b="1" i="1" u="sng" dirty="0">
                <a:solidFill>
                  <a:schemeClr val="tx2"/>
                </a:solidFill>
              </a:rPr>
              <a:t>Solid-</a:t>
            </a:r>
            <a:r>
              <a:rPr lang="en-US" altLang="en-US" sz="2000" b="1" i="1" u="sng" dirty="0" err="1">
                <a:solidFill>
                  <a:schemeClr val="tx2"/>
                </a:solidFill>
              </a:rPr>
              <a:t>soild</a:t>
            </a:r>
            <a:r>
              <a:rPr lang="en-US" altLang="en-US" sz="2000" b="1" i="1" u="sng" dirty="0">
                <a:solidFill>
                  <a:schemeClr val="tx2"/>
                </a:solidFill>
              </a:rPr>
              <a:t> reaction</a:t>
            </a:r>
            <a:r>
              <a:rPr lang="en-US" altLang="en-US" sz="2000" b="1" dirty="0">
                <a:solidFill>
                  <a:schemeClr val="tx2"/>
                </a:solidFill>
              </a:rPr>
              <a:t>: </a:t>
            </a:r>
            <a:r>
              <a:rPr lang="en-US" altLang="en-US" sz="2000" b="1" dirty="0">
                <a:solidFill>
                  <a:schemeClr val="tx2"/>
                </a:solidFill>
                <a:latin typeface="Arial" panose="020B0604020202020204" pitchFamily="34" charset="0"/>
              </a:rPr>
              <a:t>only involve the solid-phases for both reactant and products (with no fluid phases). So reactions involves phase transformation e.g.</a:t>
            </a:r>
          </a:p>
        </p:txBody>
      </p:sp>
      <p:sp>
        <p:nvSpPr>
          <p:cNvPr id="162821" name="Text Box 5"/>
          <p:cNvSpPr txBox="1">
            <a:spLocks noChangeArrowheads="1"/>
          </p:cNvSpPr>
          <p:nvPr/>
        </p:nvSpPr>
        <p:spPr bwMode="auto">
          <a:xfrm>
            <a:off x="250825" y="4292600"/>
            <a:ext cx="374491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rtl="0"/>
            <a:r>
              <a:rPr lang="en-US" altLang="en-US" sz="2400" dirty="0">
                <a:solidFill>
                  <a:schemeClr val="tx2"/>
                </a:solidFill>
                <a:latin typeface="Arial" panose="020B0604020202020204" pitchFamily="34" charset="0"/>
              </a:rPr>
              <a:t>Calcite </a:t>
            </a:r>
            <a:r>
              <a:rPr lang="en-US" altLang="en-US" sz="2400" dirty="0">
                <a:solidFill>
                  <a:schemeClr val="tx2"/>
                </a:solidFill>
                <a:latin typeface="Arial" panose="020B0604020202020204" pitchFamily="34" charset="0"/>
                <a:sym typeface="Symbol" panose="05050102010706020507" pitchFamily="18" charset="2"/>
              </a:rPr>
              <a:t> aragonite,</a:t>
            </a:r>
          </a:p>
          <a:p>
            <a:pPr algn="l" rtl="0"/>
            <a:r>
              <a:rPr lang="en-US" altLang="en-US" sz="2400" dirty="0" err="1">
                <a:solidFill>
                  <a:schemeClr val="tx2"/>
                </a:solidFill>
                <a:latin typeface="Arial" panose="020B0604020202020204" pitchFamily="34" charset="0"/>
                <a:sym typeface="Symbol" panose="05050102010706020507" pitchFamily="18" charset="2"/>
              </a:rPr>
              <a:t>andalusite</a:t>
            </a:r>
            <a:r>
              <a:rPr lang="en-US" altLang="en-US" sz="2400" dirty="0">
                <a:solidFill>
                  <a:schemeClr val="tx2"/>
                </a:solidFill>
                <a:latin typeface="Arial" panose="020B0604020202020204" pitchFamily="34" charset="0"/>
              </a:rPr>
              <a:t> </a:t>
            </a:r>
            <a:r>
              <a:rPr lang="en-US" altLang="en-US" sz="2400" dirty="0">
                <a:solidFill>
                  <a:schemeClr val="tx2"/>
                </a:solidFill>
                <a:latin typeface="Arial" panose="020B0604020202020204" pitchFamily="34" charset="0"/>
                <a:sym typeface="Symbol" panose="05050102010706020507" pitchFamily="18" charset="2"/>
              </a:rPr>
              <a:t> </a:t>
            </a:r>
            <a:r>
              <a:rPr lang="en-US" altLang="en-US" sz="2400" dirty="0" err="1">
                <a:solidFill>
                  <a:schemeClr val="tx2"/>
                </a:solidFill>
                <a:latin typeface="Arial" panose="020B0604020202020204" pitchFamily="34" charset="0"/>
                <a:sym typeface="Symbol" panose="05050102010706020507" pitchFamily="18" charset="2"/>
              </a:rPr>
              <a:t>sillimanite</a:t>
            </a:r>
            <a:r>
              <a:rPr lang="en-US" altLang="en-US" sz="2400" dirty="0">
                <a:solidFill>
                  <a:schemeClr val="tx2"/>
                </a:solidFill>
                <a:latin typeface="Arial" panose="020B0604020202020204" pitchFamily="34" charset="0"/>
              </a:rPr>
              <a:t>,</a:t>
            </a:r>
          </a:p>
          <a:p>
            <a:pPr algn="l" rtl="0"/>
            <a:r>
              <a:rPr lang="en-US" altLang="en-US" sz="2400" dirty="0">
                <a:solidFill>
                  <a:schemeClr val="tx2"/>
                </a:solidFill>
                <a:latin typeface="Arial" panose="020B0604020202020204" pitchFamily="34" charset="0"/>
              </a:rPr>
              <a:t>graphite </a:t>
            </a:r>
            <a:r>
              <a:rPr lang="en-US" altLang="en-US" sz="2400" dirty="0">
                <a:solidFill>
                  <a:schemeClr val="tx2"/>
                </a:solidFill>
                <a:latin typeface="Arial" panose="020B0604020202020204" pitchFamily="34" charset="0"/>
                <a:sym typeface="Symbol" panose="05050102010706020507" pitchFamily="18" charset="2"/>
              </a:rPr>
              <a:t> diamond</a:t>
            </a:r>
          </a:p>
          <a:p>
            <a:pPr algn="l" rtl="0"/>
            <a:r>
              <a:rPr lang="en-US" altLang="en-US" sz="2400" dirty="0">
                <a:solidFill>
                  <a:schemeClr val="tx2"/>
                </a:solidFill>
                <a:latin typeface="Arial" panose="020B0604020202020204" pitchFamily="34" charset="0"/>
                <a:sym typeface="Symbol" panose="05050102010706020507" pitchFamily="18" charset="2"/>
              </a:rPr>
              <a:t>Albite  </a:t>
            </a:r>
            <a:r>
              <a:rPr lang="en-US" altLang="en-US" sz="2400" dirty="0" err="1">
                <a:solidFill>
                  <a:schemeClr val="tx2"/>
                </a:solidFill>
                <a:latin typeface="Arial" panose="020B0604020202020204" pitchFamily="34" charset="0"/>
                <a:sym typeface="Symbol" panose="05050102010706020507" pitchFamily="18" charset="2"/>
              </a:rPr>
              <a:t>jadite</a:t>
            </a:r>
            <a:r>
              <a:rPr lang="en-US" altLang="en-US" sz="2400" dirty="0">
                <a:solidFill>
                  <a:schemeClr val="tx2"/>
                </a:solidFill>
                <a:latin typeface="Arial" panose="020B0604020202020204" pitchFamily="34" charset="0"/>
                <a:sym typeface="Symbol" panose="05050102010706020507" pitchFamily="18" charset="2"/>
              </a:rPr>
              <a:t> + quartz</a:t>
            </a:r>
            <a:r>
              <a:rPr lang="en-US" altLang="en-US" sz="2400" dirty="0">
                <a:solidFill>
                  <a:schemeClr val="tx2"/>
                </a:solidFill>
                <a:latin typeface="Arial" panose="020B0604020202020204" pitchFamily="34" charset="0"/>
              </a:rPr>
              <a:t> </a:t>
            </a:r>
          </a:p>
        </p:txBody>
      </p:sp>
      <p:pic>
        <p:nvPicPr>
          <p:cNvPr id="11" name="Picture 10" descr="Fig 26-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4327749" y="981075"/>
            <a:ext cx="1900435" cy="193468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13" descr="Fig 21-9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703815" y="981075"/>
            <a:ext cx="1800646" cy="16127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8" descr="Fig 2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5220072" y="3336934"/>
            <a:ext cx="2664742" cy="19113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843275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000"/>
                                  </p:stCondLst>
                                  <p:childTnLst>
                                    <p:set>
                                      <p:cBhvr>
                                        <p:cTn id="6" dur="1" fill="hold">
                                          <p:stCondLst>
                                            <p:cond delay="2999"/>
                                          </p:stCondLst>
                                        </p:cTn>
                                        <p:tgtEl>
                                          <p:spTgt spid="11"/>
                                        </p:tgtEl>
                                        <p:attrNameLst>
                                          <p:attrName>style.visibility</p:attrName>
                                        </p:attrNameLst>
                                      </p:cBhvr>
                                      <p:to>
                                        <p:strVal val="visible"/>
                                      </p:to>
                                    </p:set>
                                  </p:childTnLst>
                                </p:cTn>
                              </p:par>
                            </p:childTnLst>
                          </p:cTn>
                        </p:par>
                        <p:par>
                          <p:cTn id="7" fill="hold">
                            <p:stCondLst>
                              <p:cond delay="4000"/>
                            </p:stCondLst>
                            <p:childTnLst>
                              <p:par>
                                <p:cTn id="8" presetID="10"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4500"/>
                            </p:stCondLst>
                            <p:childTnLst>
                              <p:par>
                                <p:cTn id="12" presetID="2" presetClass="entr" presetSubtype="4"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ext Box 2"/>
          <p:cNvSpPr txBox="1">
            <a:spLocks noChangeArrowheads="1"/>
          </p:cNvSpPr>
          <p:nvPr/>
        </p:nvSpPr>
        <p:spPr bwMode="auto">
          <a:xfrm>
            <a:off x="250825" y="333375"/>
            <a:ext cx="87137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0">
              <a:spcBef>
                <a:spcPct val="50000"/>
              </a:spcBef>
            </a:pPr>
            <a:r>
              <a:rPr lang="en-US" altLang="en-US" sz="2800" b="1" i="1" u="sng" dirty="0">
                <a:solidFill>
                  <a:schemeClr val="tx2"/>
                </a:solidFill>
                <a:latin typeface="Verdana" panose="020B0604030504040204" pitchFamily="34" charset="0"/>
              </a:rPr>
              <a:t>Cont. Types of Metamorphic reactions</a:t>
            </a:r>
          </a:p>
        </p:txBody>
      </p:sp>
      <p:sp>
        <p:nvSpPr>
          <p:cNvPr id="166915" name="Text Box 3"/>
          <p:cNvSpPr txBox="1">
            <a:spLocks noChangeArrowheads="1"/>
          </p:cNvSpPr>
          <p:nvPr/>
        </p:nvSpPr>
        <p:spPr bwMode="auto">
          <a:xfrm>
            <a:off x="179388" y="908050"/>
            <a:ext cx="4897437" cy="5886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rtl="0">
              <a:lnSpc>
                <a:spcPct val="140000"/>
              </a:lnSpc>
              <a:buFont typeface="Wingdings" panose="05000000000000000000" pitchFamily="2" charset="2"/>
              <a:buNone/>
            </a:pPr>
            <a:r>
              <a:rPr lang="en-US" altLang="en-US" sz="2000" b="1" i="1" u="sng" dirty="0">
                <a:solidFill>
                  <a:schemeClr val="tx2"/>
                </a:solidFill>
              </a:rPr>
              <a:t>4- Dehydration reactions</a:t>
            </a:r>
            <a:r>
              <a:rPr lang="en-US" altLang="en-US" sz="2000" b="1" dirty="0">
                <a:solidFill>
                  <a:schemeClr val="tx2"/>
                </a:solidFill>
              </a:rPr>
              <a:t>: </a:t>
            </a:r>
            <a:r>
              <a:rPr lang="en-US" altLang="en-US" sz="2000" b="1" dirty="0">
                <a:solidFill>
                  <a:schemeClr val="tx2"/>
                </a:solidFill>
                <a:latin typeface="Arial" panose="020B0604020202020204" pitchFamily="34" charset="0"/>
              </a:rPr>
              <a:t>reactions that liberate H</a:t>
            </a:r>
            <a:r>
              <a:rPr lang="en-US" altLang="en-US" sz="2000" b="1" baseline="-25000" dirty="0">
                <a:solidFill>
                  <a:schemeClr val="tx2"/>
                </a:solidFill>
                <a:latin typeface="Arial" panose="020B0604020202020204" pitchFamily="34" charset="0"/>
              </a:rPr>
              <a:t>2</a:t>
            </a:r>
            <a:r>
              <a:rPr lang="en-US" altLang="en-US" sz="2000" b="1" dirty="0">
                <a:solidFill>
                  <a:schemeClr val="tx2"/>
                </a:solidFill>
                <a:latin typeface="Arial" panose="020B0604020202020204" pitchFamily="34" charset="0"/>
              </a:rPr>
              <a:t>O. This always occur in the prograde reaction, i.e. with increasing temperature  </a:t>
            </a:r>
            <a:r>
              <a:rPr lang="en-US" altLang="en-US" sz="2000" b="1" dirty="0" err="1">
                <a:solidFill>
                  <a:schemeClr val="tx2"/>
                </a:solidFill>
                <a:latin typeface="Arial" panose="020B0604020202020204" pitchFamily="34" charset="0"/>
              </a:rPr>
              <a:t>e.g</a:t>
            </a:r>
            <a:endParaRPr lang="en-US" altLang="en-US" sz="2000" b="1" dirty="0">
              <a:solidFill>
                <a:schemeClr val="tx2"/>
              </a:solidFill>
            </a:endParaRPr>
          </a:p>
          <a:p>
            <a:pPr algn="l" rtl="0">
              <a:buFont typeface="Wingdings" panose="05000000000000000000" pitchFamily="2" charset="2"/>
              <a:buNone/>
            </a:pPr>
            <a:endParaRPr lang="en-US" altLang="en-US" sz="2000" dirty="0">
              <a:solidFill>
                <a:schemeClr val="tx2"/>
              </a:solidFill>
            </a:endParaRPr>
          </a:p>
          <a:p>
            <a:pPr algn="l" rtl="0">
              <a:buFont typeface="Wingdings" panose="05000000000000000000" pitchFamily="2" charset="2"/>
              <a:buNone/>
            </a:pPr>
            <a:r>
              <a:rPr lang="en-US" altLang="en-US" sz="2000" dirty="0">
                <a:solidFill>
                  <a:schemeClr val="tx2"/>
                </a:solidFill>
              </a:rPr>
              <a:t>chlorite + muscovite </a:t>
            </a:r>
            <a:r>
              <a:rPr lang="en-US" altLang="en-US" sz="2000" dirty="0">
                <a:solidFill>
                  <a:schemeClr val="tx2"/>
                </a:solidFill>
                <a:sym typeface="Symbol" panose="05050102010706020507" pitchFamily="18" charset="2"/>
              </a:rPr>
              <a:t> </a:t>
            </a:r>
          </a:p>
          <a:p>
            <a:pPr algn="l" rtl="0">
              <a:buFont typeface="Wingdings" panose="05000000000000000000" pitchFamily="2" charset="2"/>
              <a:buNone/>
            </a:pPr>
            <a:r>
              <a:rPr lang="en-US" altLang="en-US" sz="2000" dirty="0">
                <a:solidFill>
                  <a:schemeClr val="tx2"/>
                </a:solidFill>
                <a:sym typeface="Symbol" panose="05050102010706020507" pitchFamily="18" charset="2"/>
              </a:rPr>
              <a:t>              orthoclase + </a:t>
            </a:r>
            <a:r>
              <a:rPr lang="en-US" altLang="en-US" sz="2000" dirty="0" err="1">
                <a:solidFill>
                  <a:schemeClr val="tx2"/>
                </a:solidFill>
                <a:sym typeface="Symbol" panose="05050102010706020507" pitchFamily="18" charset="2"/>
              </a:rPr>
              <a:t>andalusite</a:t>
            </a:r>
            <a:r>
              <a:rPr lang="en-US" altLang="en-US" sz="2000" dirty="0">
                <a:solidFill>
                  <a:schemeClr val="tx2"/>
                </a:solidFill>
                <a:sym typeface="Symbol" panose="05050102010706020507" pitchFamily="18" charset="2"/>
              </a:rPr>
              <a:t> + H</a:t>
            </a:r>
            <a:r>
              <a:rPr lang="en-US" altLang="en-US" sz="2000" baseline="-25000" dirty="0">
                <a:solidFill>
                  <a:schemeClr val="tx2"/>
                </a:solidFill>
                <a:sym typeface="Symbol" panose="05050102010706020507" pitchFamily="18" charset="2"/>
              </a:rPr>
              <a:t>2</a:t>
            </a:r>
            <a:r>
              <a:rPr lang="en-US" altLang="en-US" sz="2000" dirty="0">
                <a:solidFill>
                  <a:schemeClr val="tx2"/>
                </a:solidFill>
                <a:sym typeface="Symbol" panose="05050102010706020507" pitchFamily="18" charset="2"/>
              </a:rPr>
              <a:t>O</a:t>
            </a:r>
          </a:p>
          <a:p>
            <a:pPr algn="l" rtl="0"/>
            <a:endParaRPr lang="en-US" altLang="en-US" b="1" dirty="0">
              <a:solidFill>
                <a:schemeClr val="tx2"/>
              </a:solidFill>
              <a:sym typeface="Wingdings" panose="05000000000000000000" pitchFamily="2" charset="2"/>
            </a:endParaRPr>
          </a:p>
          <a:p>
            <a:pPr algn="l" rtl="0">
              <a:lnSpc>
                <a:spcPct val="150000"/>
              </a:lnSpc>
              <a:buFont typeface="Wingdings" panose="05000000000000000000" pitchFamily="2" charset="2"/>
              <a:buNone/>
            </a:pPr>
            <a:endParaRPr lang="en-US" altLang="en-US" sz="1900" b="1" i="1" u="sng" dirty="0">
              <a:solidFill>
                <a:schemeClr val="tx2"/>
              </a:solidFill>
            </a:endParaRPr>
          </a:p>
          <a:p>
            <a:pPr algn="l" rtl="0">
              <a:lnSpc>
                <a:spcPct val="150000"/>
              </a:lnSpc>
              <a:buFont typeface="Wingdings" panose="05000000000000000000" pitchFamily="2" charset="2"/>
              <a:buNone/>
            </a:pPr>
            <a:r>
              <a:rPr lang="en-US" altLang="en-US" sz="1900" b="1" i="1" u="sng" dirty="0">
                <a:solidFill>
                  <a:schemeClr val="tx2"/>
                </a:solidFill>
              </a:rPr>
              <a:t>5- </a:t>
            </a:r>
            <a:r>
              <a:rPr lang="en-US" altLang="en-US" sz="1900" b="1" i="1" u="sng" dirty="0" err="1" smtClean="0">
                <a:solidFill>
                  <a:schemeClr val="tx2"/>
                </a:solidFill>
              </a:rPr>
              <a:t>Decarbonation</a:t>
            </a:r>
            <a:r>
              <a:rPr lang="en-US" altLang="en-US" sz="1900" b="1" i="1" u="sng" dirty="0" smtClean="0">
                <a:solidFill>
                  <a:schemeClr val="tx2"/>
                </a:solidFill>
              </a:rPr>
              <a:t> </a:t>
            </a:r>
            <a:r>
              <a:rPr lang="en-US" altLang="en-US" sz="1900" b="1" i="1" u="sng" dirty="0">
                <a:solidFill>
                  <a:schemeClr val="tx2"/>
                </a:solidFill>
              </a:rPr>
              <a:t>reaction</a:t>
            </a:r>
            <a:r>
              <a:rPr lang="en-US" altLang="en-US" b="1" i="1" u="sng" dirty="0">
                <a:solidFill>
                  <a:schemeClr val="tx2"/>
                </a:solidFill>
              </a:rPr>
              <a:t> </a:t>
            </a:r>
            <a:r>
              <a:rPr lang="en-US" altLang="en-US" b="1" dirty="0">
                <a:solidFill>
                  <a:schemeClr val="tx2"/>
                </a:solidFill>
              </a:rPr>
              <a:t>: </a:t>
            </a:r>
            <a:r>
              <a:rPr lang="en-US" altLang="en-US" sz="1900" b="1" dirty="0">
                <a:solidFill>
                  <a:schemeClr val="tx2"/>
                </a:solidFill>
                <a:latin typeface="Arial" panose="020B0604020202020204" pitchFamily="34" charset="0"/>
              </a:rPr>
              <a:t>reactions that liberate CO</a:t>
            </a:r>
            <a:r>
              <a:rPr lang="en-US" altLang="en-US" sz="1900" b="1" baseline="-25000" dirty="0">
                <a:solidFill>
                  <a:schemeClr val="tx2"/>
                </a:solidFill>
                <a:latin typeface="Arial" panose="020B0604020202020204" pitchFamily="34" charset="0"/>
              </a:rPr>
              <a:t>2</a:t>
            </a:r>
            <a:r>
              <a:rPr lang="en-US" altLang="en-US" sz="1900" b="1" dirty="0">
                <a:solidFill>
                  <a:schemeClr val="tx2"/>
                </a:solidFill>
                <a:latin typeface="Arial" panose="020B0604020202020204" pitchFamily="34" charset="0"/>
              </a:rPr>
              <a:t> </a:t>
            </a:r>
            <a:r>
              <a:rPr lang="en-US" altLang="en-US" sz="1900" b="1" dirty="0" err="1">
                <a:solidFill>
                  <a:schemeClr val="tx2"/>
                </a:solidFill>
                <a:latin typeface="Arial" panose="020B0604020202020204" pitchFamily="34" charset="0"/>
              </a:rPr>
              <a:t>e.g</a:t>
            </a:r>
            <a:r>
              <a:rPr lang="en-US" altLang="en-US" b="1" dirty="0">
                <a:solidFill>
                  <a:schemeClr val="tx2"/>
                </a:solidFill>
              </a:rPr>
              <a:t> </a:t>
            </a:r>
          </a:p>
          <a:p>
            <a:pPr algn="l" rtl="0">
              <a:lnSpc>
                <a:spcPct val="150000"/>
              </a:lnSpc>
              <a:buFont typeface="Wingdings" panose="05000000000000000000" pitchFamily="2" charset="2"/>
              <a:buNone/>
            </a:pPr>
            <a:r>
              <a:rPr lang="en-US" altLang="en-US" sz="2000" dirty="0">
                <a:solidFill>
                  <a:schemeClr val="tx2"/>
                </a:solidFill>
              </a:rPr>
              <a:t>Calcite + quartz </a:t>
            </a:r>
            <a:r>
              <a:rPr lang="en-US" altLang="en-US" sz="2000" dirty="0">
                <a:solidFill>
                  <a:schemeClr val="tx2"/>
                </a:solidFill>
                <a:sym typeface="Symbol" panose="05050102010706020507" pitchFamily="18" charset="2"/>
              </a:rPr>
              <a:t> </a:t>
            </a:r>
            <a:r>
              <a:rPr lang="en-US" altLang="en-US" sz="2000" dirty="0" err="1">
                <a:solidFill>
                  <a:schemeClr val="tx2"/>
                </a:solidFill>
                <a:sym typeface="Symbol" panose="05050102010706020507" pitchFamily="18" charset="2"/>
              </a:rPr>
              <a:t>Wallstonite</a:t>
            </a:r>
            <a:r>
              <a:rPr lang="en-US" altLang="en-US" sz="2000" dirty="0">
                <a:solidFill>
                  <a:schemeClr val="tx2"/>
                </a:solidFill>
                <a:sym typeface="Symbol" panose="05050102010706020507" pitchFamily="18" charset="2"/>
              </a:rPr>
              <a:t> + CO</a:t>
            </a:r>
            <a:r>
              <a:rPr lang="en-US" altLang="en-US" baseline="-25000" dirty="0">
                <a:solidFill>
                  <a:schemeClr val="tx2"/>
                </a:solidFill>
                <a:sym typeface="Symbol" panose="05050102010706020507" pitchFamily="18" charset="2"/>
              </a:rPr>
              <a:t>2 </a:t>
            </a:r>
            <a:r>
              <a:rPr lang="en-US" altLang="en-US" dirty="0">
                <a:solidFill>
                  <a:schemeClr val="tx2"/>
                </a:solidFill>
                <a:sym typeface="Symbol" panose="05050102010706020507" pitchFamily="18" charset="2"/>
              </a:rPr>
              <a:t></a:t>
            </a:r>
            <a:endParaRPr lang="en-US" altLang="en-US" sz="2000" dirty="0">
              <a:solidFill>
                <a:schemeClr val="tx2"/>
              </a:solidFill>
              <a:sym typeface="Symbol" panose="05050102010706020507" pitchFamily="18" charset="2"/>
            </a:endParaRPr>
          </a:p>
          <a:p>
            <a:pPr algn="l" rtl="0">
              <a:buFont typeface="Wingdings" panose="05000000000000000000" pitchFamily="2" charset="2"/>
              <a:buChar char="è"/>
            </a:pPr>
            <a:endParaRPr lang="en-US" altLang="en-US" sz="2000" dirty="0">
              <a:solidFill>
                <a:schemeClr val="tx2"/>
              </a:solidFill>
              <a:sym typeface="Symbol" panose="05050102010706020507" pitchFamily="18" charset="2"/>
            </a:endParaRPr>
          </a:p>
          <a:p>
            <a:pPr algn="l" rtl="0">
              <a:buFont typeface="Wingdings" panose="05000000000000000000" pitchFamily="2" charset="2"/>
              <a:buChar char="è"/>
            </a:pPr>
            <a:endParaRPr lang="en-US" altLang="en-US" dirty="0">
              <a:solidFill>
                <a:schemeClr val="tx2"/>
              </a:solidFill>
              <a:sym typeface="Symbol" panose="05050102010706020507" pitchFamily="18" charset="2"/>
            </a:endParaRPr>
          </a:p>
        </p:txBody>
      </p:sp>
      <p:pic>
        <p:nvPicPr>
          <p:cNvPr id="166916" name="Picture 4" descr="Fig 26-2a"/>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105400" y="836612"/>
            <a:ext cx="2738800" cy="2592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6918" name="Picture 6" descr="Fig 27-1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660232" y="3717032"/>
            <a:ext cx="2134205" cy="28077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250835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6914"/>
                                        </p:tgtEl>
                                        <p:attrNameLst>
                                          <p:attrName>style.visibility</p:attrName>
                                        </p:attrNameLst>
                                      </p:cBhvr>
                                      <p:to>
                                        <p:strVal val="visible"/>
                                      </p:to>
                                    </p:set>
                                    <p:animEffect transition="in" filter="circle(in)">
                                      <p:cBhvr>
                                        <p:cTn id="7" dur="3250"/>
                                        <p:tgtEl>
                                          <p:spTgt spid="1669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6915"/>
                                        </p:tgtEl>
                                        <p:attrNameLst>
                                          <p:attrName>style.visibility</p:attrName>
                                        </p:attrNameLst>
                                      </p:cBhvr>
                                      <p:to>
                                        <p:strVal val="visible"/>
                                      </p:to>
                                    </p:set>
                                    <p:animEffect transition="in" filter="circle(in)">
                                      <p:cBhvr>
                                        <p:cTn id="10" dur="3250"/>
                                        <p:tgtEl>
                                          <p:spTgt spid="1669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6916"/>
                                        </p:tgtEl>
                                        <p:attrNameLst>
                                          <p:attrName>style.visibility</p:attrName>
                                        </p:attrNameLst>
                                      </p:cBhvr>
                                      <p:to>
                                        <p:strVal val="visible"/>
                                      </p:to>
                                    </p:set>
                                    <p:animEffect transition="in" filter="wipe(down)">
                                      <p:cBhvr>
                                        <p:cTn id="15" dur="3250"/>
                                        <p:tgtEl>
                                          <p:spTgt spid="166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4" grpId="0"/>
      <p:bldP spid="166915"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2"/>
          <p:cNvSpPr txBox="1">
            <a:spLocks noChangeArrowheads="1"/>
          </p:cNvSpPr>
          <p:nvPr/>
        </p:nvSpPr>
        <p:spPr bwMode="auto">
          <a:xfrm>
            <a:off x="250825" y="333375"/>
            <a:ext cx="87137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0">
              <a:spcBef>
                <a:spcPct val="50000"/>
              </a:spcBef>
            </a:pPr>
            <a:r>
              <a:rPr lang="en-US" altLang="en-US" sz="2800" b="1" i="1" u="sng">
                <a:solidFill>
                  <a:schemeClr val="tx2"/>
                </a:solidFill>
                <a:latin typeface="Verdana" panose="020B0604030504040204" pitchFamily="34" charset="0"/>
              </a:rPr>
              <a:t>Cont. Types of Metamorphic reactions</a:t>
            </a:r>
          </a:p>
        </p:txBody>
      </p:sp>
      <p:sp>
        <p:nvSpPr>
          <p:cNvPr id="131076" name="Text Box 4"/>
          <p:cNvSpPr txBox="1">
            <a:spLocks noChangeArrowheads="1"/>
          </p:cNvSpPr>
          <p:nvPr/>
        </p:nvSpPr>
        <p:spPr bwMode="auto">
          <a:xfrm>
            <a:off x="428625" y="765175"/>
            <a:ext cx="8464550" cy="5558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rtl="0">
              <a:lnSpc>
                <a:spcPct val="130000"/>
              </a:lnSpc>
              <a:buFont typeface="Wingdings" panose="05000000000000000000" pitchFamily="2" charset="2"/>
              <a:buNone/>
            </a:pPr>
            <a:r>
              <a:rPr lang="en-US" altLang="en-US" sz="2000" b="1" i="1" u="sng" dirty="0">
                <a:solidFill>
                  <a:schemeClr val="tx2"/>
                </a:solidFill>
                <a:sym typeface="Symbol" panose="05050102010706020507" pitchFamily="18" charset="2"/>
              </a:rPr>
              <a:t>6- Oxidation-reduction reaction: </a:t>
            </a:r>
            <a:r>
              <a:rPr lang="en-US" altLang="en-US" sz="2000" b="1" dirty="0">
                <a:solidFill>
                  <a:schemeClr val="tx2"/>
                </a:solidFill>
                <a:latin typeface="Arial" panose="020B0604020202020204" pitchFamily="34" charset="0"/>
                <a:sym typeface="Symbol" panose="05050102010706020507" pitchFamily="18" charset="2"/>
              </a:rPr>
              <a:t>reactions that involve change the valence state of Fe-Ti oxide phases (Fe</a:t>
            </a:r>
            <a:r>
              <a:rPr lang="en-US" altLang="en-US" sz="2000" b="1" baseline="30000" dirty="0">
                <a:solidFill>
                  <a:schemeClr val="tx2"/>
                </a:solidFill>
                <a:latin typeface="Arial" panose="020B0604020202020204" pitchFamily="34" charset="0"/>
                <a:sym typeface="Symbol" panose="05050102010706020507" pitchFamily="18" charset="2"/>
              </a:rPr>
              <a:t>+2</a:t>
            </a:r>
            <a:r>
              <a:rPr lang="en-US" altLang="en-US" sz="2000" b="1" dirty="0">
                <a:solidFill>
                  <a:schemeClr val="tx2"/>
                </a:solidFill>
                <a:latin typeface="Arial" panose="020B0604020202020204" pitchFamily="34" charset="0"/>
                <a:sym typeface="Symbol" panose="05050102010706020507" pitchFamily="18" charset="2"/>
              </a:rPr>
              <a:t> and Fe</a:t>
            </a:r>
            <a:r>
              <a:rPr lang="en-US" altLang="en-US" sz="2000" b="1" baseline="30000" dirty="0">
                <a:solidFill>
                  <a:schemeClr val="tx2"/>
                </a:solidFill>
                <a:latin typeface="Arial" panose="020B0604020202020204" pitchFamily="34" charset="0"/>
                <a:sym typeface="Symbol" panose="05050102010706020507" pitchFamily="18" charset="2"/>
              </a:rPr>
              <a:t>+3</a:t>
            </a:r>
            <a:r>
              <a:rPr lang="en-US" altLang="en-US" sz="2000" b="1" dirty="0">
                <a:solidFill>
                  <a:schemeClr val="tx2"/>
                </a:solidFill>
                <a:latin typeface="Arial" panose="020B0604020202020204" pitchFamily="34" charset="0"/>
                <a:sym typeface="Symbol" panose="05050102010706020507" pitchFamily="18" charset="2"/>
              </a:rPr>
              <a:t>) </a:t>
            </a:r>
            <a:r>
              <a:rPr lang="en-US" altLang="en-US" sz="2000" b="1" dirty="0" err="1">
                <a:solidFill>
                  <a:schemeClr val="tx2"/>
                </a:solidFill>
                <a:latin typeface="Arial" panose="020B0604020202020204" pitchFamily="34" charset="0"/>
                <a:sym typeface="Symbol" panose="05050102010706020507" pitchFamily="18" charset="2"/>
              </a:rPr>
              <a:t>e.g</a:t>
            </a:r>
            <a:r>
              <a:rPr lang="en-US" altLang="en-US" sz="2000" b="1" dirty="0">
                <a:solidFill>
                  <a:schemeClr val="tx2"/>
                </a:solidFill>
                <a:latin typeface="Arial" panose="020B0604020202020204" pitchFamily="34" charset="0"/>
                <a:sym typeface="Symbol" panose="05050102010706020507" pitchFamily="18" charset="2"/>
              </a:rPr>
              <a:t>: the breakdown of biotite to K-feldspars and magnetite at high </a:t>
            </a:r>
            <a:r>
              <a:rPr lang="en-US" altLang="en-US" sz="2000" b="1">
                <a:solidFill>
                  <a:schemeClr val="tx2"/>
                </a:solidFill>
                <a:latin typeface="Arial" panose="020B0604020202020204" pitchFamily="34" charset="0"/>
                <a:sym typeface="Symbol" panose="05050102010706020507" pitchFamily="18" charset="2"/>
              </a:rPr>
              <a:t>P-T </a:t>
            </a:r>
            <a:r>
              <a:rPr lang="en-US" altLang="en-US" sz="2000" b="1" smtClean="0">
                <a:solidFill>
                  <a:schemeClr val="tx2"/>
                </a:solidFill>
                <a:latin typeface="Arial" panose="020B0604020202020204" pitchFamily="34" charset="0"/>
                <a:sym typeface="Symbol" panose="05050102010706020507" pitchFamily="18" charset="2"/>
              </a:rPr>
              <a:t>conditions</a:t>
            </a:r>
            <a:endParaRPr lang="en-US" altLang="en-US" sz="2000" b="1" dirty="0">
              <a:solidFill>
                <a:schemeClr val="tx2"/>
              </a:solidFill>
              <a:latin typeface="Arial" panose="020B0604020202020204" pitchFamily="34" charset="0"/>
              <a:sym typeface="Symbol" panose="05050102010706020507" pitchFamily="18" charset="2"/>
            </a:endParaRPr>
          </a:p>
          <a:p>
            <a:pPr algn="l" rtl="0">
              <a:lnSpc>
                <a:spcPct val="130000"/>
              </a:lnSpc>
              <a:buFont typeface="Wingdings" panose="05000000000000000000" pitchFamily="2" charset="2"/>
              <a:buNone/>
            </a:pPr>
            <a:r>
              <a:rPr lang="en-US" altLang="en-US" dirty="0">
                <a:solidFill>
                  <a:schemeClr val="tx2"/>
                </a:solidFill>
              </a:rPr>
              <a:t>                        </a:t>
            </a:r>
            <a:r>
              <a:rPr lang="en-US" altLang="en-US" sz="2000" dirty="0">
                <a:solidFill>
                  <a:schemeClr val="tx2"/>
                </a:solidFill>
              </a:rPr>
              <a:t>biotite + O</a:t>
            </a:r>
            <a:r>
              <a:rPr lang="en-US" altLang="en-US" sz="2000" baseline="-25000" dirty="0">
                <a:solidFill>
                  <a:schemeClr val="tx2"/>
                </a:solidFill>
              </a:rPr>
              <a:t>2</a:t>
            </a:r>
            <a:r>
              <a:rPr lang="en-US" altLang="en-US" sz="2000" dirty="0">
                <a:solidFill>
                  <a:schemeClr val="tx2"/>
                </a:solidFill>
              </a:rPr>
              <a:t> </a:t>
            </a:r>
            <a:r>
              <a:rPr lang="en-US" altLang="en-US" sz="2000" dirty="0">
                <a:solidFill>
                  <a:schemeClr val="tx2"/>
                </a:solidFill>
                <a:sym typeface="Symbol" panose="05050102010706020507" pitchFamily="18" charset="2"/>
              </a:rPr>
              <a:t> K-feldspars + Magnetite + H</a:t>
            </a:r>
            <a:r>
              <a:rPr lang="en-US" altLang="en-US" sz="2000" baseline="-25000" dirty="0">
                <a:solidFill>
                  <a:schemeClr val="tx2"/>
                </a:solidFill>
                <a:sym typeface="Symbol" panose="05050102010706020507" pitchFamily="18" charset="2"/>
              </a:rPr>
              <a:t>2</a:t>
            </a:r>
            <a:r>
              <a:rPr lang="en-US" altLang="en-US" sz="2000" dirty="0">
                <a:solidFill>
                  <a:schemeClr val="tx2"/>
                </a:solidFill>
                <a:sym typeface="Symbol" panose="05050102010706020507" pitchFamily="18" charset="2"/>
              </a:rPr>
              <a:t>O</a:t>
            </a:r>
          </a:p>
          <a:p>
            <a:pPr algn="l" rtl="0">
              <a:buFont typeface="Wingdings" panose="05000000000000000000" pitchFamily="2" charset="2"/>
              <a:buChar char="è"/>
            </a:pPr>
            <a:endParaRPr lang="en-US" altLang="en-US" sz="2000" dirty="0">
              <a:solidFill>
                <a:schemeClr val="tx2"/>
              </a:solidFill>
              <a:sym typeface="Symbol" panose="05050102010706020507" pitchFamily="18" charset="2"/>
            </a:endParaRPr>
          </a:p>
          <a:p>
            <a:pPr algn="l" rtl="0">
              <a:buFont typeface="Wingdings" panose="05000000000000000000" pitchFamily="2" charset="2"/>
              <a:buNone/>
            </a:pPr>
            <a:endParaRPr lang="en-US" altLang="en-US" sz="2000" b="1" i="1" u="sng" dirty="0" smtClean="0">
              <a:solidFill>
                <a:schemeClr val="tx2"/>
              </a:solidFill>
              <a:sym typeface="Symbol" panose="05050102010706020507" pitchFamily="18" charset="2"/>
            </a:endParaRPr>
          </a:p>
          <a:p>
            <a:pPr algn="l" rtl="0">
              <a:buFont typeface="Wingdings" panose="05000000000000000000" pitchFamily="2" charset="2"/>
              <a:buNone/>
            </a:pPr>
            <a:endParaRPr lang="en-US" altLang="en-US" sz="2000" b="1" i="1" u="sng" dirty="0">
              <a:solidFill>
                <a:schemeClr val="tx2"/>
              </a:solidFill>
              <a:sym typeface="Symbol" panose="05050102010706020507" pitchFamily="18" charset="2"/>
            </a:endParaRPr>
          </a:p>
          <a:p>
            <a:pPr algn="l" rtl="0">
              <a:buFont typeface="Wingdings" panose="05000000000000000000" pitchFamily="2" charset="2"/>
              <a:buNone/>
            </a:pPr>
            <a:endParaRPr lang="en-US" altLang="en-US" sz="2000" b="1" i="1" u="sng" dirty="0">
              <a:solidFill>
                <a:schemeClr val="tx2"/>
              </a:solidFill>
              <a:sym typeface="Symbol" panose="05050102010706020507" pitchFamily="18" charset="2"/>
            </a:endParaRPr>
          </a:p>
          <a:p>
            <a:pPr algn="l" rtl="0">
              <a:lnSpc>
                <a:spcPct val="120000"/>
              </a:lnSpc>
              <a:buFont typeface="Wingdings" panose="05000000000000000000" pitchFamily="2" charset="2"/>
              <a:buNone/>
            </a:pPr>
            <a:r>
              <a:rPr lang="en-US" altLang="en-US" sz="2000" b="1" i="1" u="sng" dirty="0">
                <a:solidFill>
                  <a:schemeClr val="tx2"/>
                </a:solidFill>
                <a:sym typeface="Symbol" panose="05050102010706020507" pitchFamily="18" charset="2"/>
              </a:rPr>
              <a:t>7- Cation exchange reaction</a:t>
            </a:r>
            <a:r>
              <a:rPr lang="en-US" altLang="en-US" sz="2000" b="1" dirty="0">
                <a:solidFill>
                  <a:schemeClr val="tx2"/>
                </a:solidFill>
                <a:sym typeface="Symbol" panose="05050102010706020507" pitchFamily="18" charset="2"/>
              </a:rPr>
              <a:t>: </a:t>
            </a:r>
            <a:r>
              <a:rPr lang="en-US" altLang="en-US" sz="2000" b="1" dirty="0">
                <a:solidFill>
                  <a:schemeClr val="tx2"/>
                </a:solidFill>
                <a:latin typeface="Arial" panose="020B0604020202020204" pitchFamily="34" charset="0"/>
                <a:sym typeface="Symbol" panose="05050102010706020507" pitchFamily="18" charset="2"/>
              </a:rPr>
              <a:t>reaction involves ionic substitution of two or more phases in the system  </a:t>
            </a:r>
            <a:r>
              <a:rPr lang="en-US" altLang="en-US" sz="2000" b="1" dirty="0" err="1">
                <a:solidFill>
                  <a:schemeClr val="tx2"/>
                </a:solidFill>
                <a:latin typeface="Arial" panose="020B0604020202020204" pitchFamily="34" charset="0"/>
                <a:sym typeface="Symbol" panose="05050102010706020507" pitchFamily="18" charset="2"/>
              </a:rPr>
              <a:t>e.g</a:t>
            </a:r>
            <a:r>
              <a:rPr lang="en-US" altLang="en-US" sz="2000" b="1" dirty="0">
                <a:solidFill>
                  <a:schemeClr val="tx2"/>
                </a:solidFill>
                <a:latin typeface="Arial" panose="020B0604020202020204" pitchFamily="34" charset="0"/>
                <a:sym typeface="Symbol" panose="05050102010706020507" pitchFamily="18" charset="2"/>
              </a:rPr>
              <a:t>:</a:t>
            </a:r>
          </a:p>
          <a:p>
            <a:pPr algn="l" rtl="0">
              <a:lnSpc>
                <a:spcPct val="120000"/>
              </a:lnSpc>
              <a:buFont typeface="Wingdings" panose="05000000000000000000" pitchFamily="2" charset="2"/>
              <a:buNone/>
            </a:pPr>
            <a:r>
              <a:rPr lang="en-US" altLang="en-US" sz="1900" b="1" dirty="0">
                <a:solidFill>
                  <a:schemeClr val="tx2"/>
                </a:solidFill>
                <a:sym typeface="Symbol" panose="05050102010706020507" pitchFamily="18" charset="2"/>
              </a:rPr>
              <a:t>                   </a:t>
            </a:r>
            <a:r>
              <a:rPr lang="en-US" altLang="en-US" sz="2000" dirty="0">
                <a:solidFill>
                  <a:schemeClr val="tx2"/>
                </a:solidFill>
                <a:sym typeface="Symbol" panose="05050102010706020507" pitchFamily="18" charset="2"/>
              </a:rPr>
              <a:t>Fe-garnet + Mg-biotite  </a:t>
            </a:r>
            <a:r>
              <a:rPr lang="en-US" altLang="en-US" sz="2000" dirty="0" smtClean="0">
                <a:solidFill>
                  <a:schemeClr val="tx2"/>
                </a:solidFill>
                <a:sym typeface="Symbol" panose="05050102010706020507" pitchFamily="18" charset="2"/>
              </a:rPr>
              <a:t>Fe-biotite </a:t>
            </a:r>
            <a:r>
              <a:rPr lang="en-US" altLang="en-US" sz="2000" dirty="0">
                <a:solidFill>
                  <a:schemeClr val="tx2"/>
                </a:solidFill>
                <a:sym typeface="Symbol" panose="05050102010706020507" pitchFamily="18" charset="2"/>
              </a:rPr>
              <a:t>+ </a:t>
            </a:r>
            <a:r>
              <a:rPr lang="en-US" altLang="en-US" sz="2000" dirty="0" smtClean="0">
                <a:solidFill>
                  <a:schemeClr val="tx2"/>
                </a:solidFill>
                <a:sym typeface="Symbol" panose="05050102010706020507" pitchFamily="18" charset="2"/>
              </a:rPr>
              <a:t>Mg-garnet   </a:t>
            </a:r>
            <a:endParaRPr lang="en-US" altLang="en-US" sz="2000" dirty="0">
              <a:solidFill>
                <a:schemeClr val="tx2"/>
              </a:solidFill>
              <a:sym typeface="Symbol" panose="05050102010706020507" pitchFamily="18" charset="2"/>
            </a:endParaRPr>
          </a:p>
          <a:p>
            <a:pPr algn="l" rtl="0">
              <a:lnSpc>
                <a:spcPct val="120000"/>
              </a:lnSpc>
              <a:buFont typeface="Wingdings" panose="05000000000000000000" pitchFamily="2" charset="2"/>
              <a:buNone/>
            </a:pPr>
            <a:endParaRPr lang="en-US" altLang="en-US" sz="2000" dirty="0">
              <a:solidFill>
                <a:schemeClr val="tx2"/>
              </a:solidFill>
              <a:sym typeface="Symbol" panose="05050102010706020507" pitchFamily="18" charset="2"/>
            </a:endParaRPr>
          </a:p>
          <a:p>
            <a:pPr algn="l" rtl="0">
              <a:buFont typeface="Wingdings" panose="05000000000000000000" pitchFamily="2" charset="2"/>
              <a:buNone/>
            </a:pPr>
            <a:endParaRPr lang="en-US" altLang="en-US" sz="2000" b="1" i="1" u="sng" dirty="0">
              <a:solidFill>
                <a:schemeClr val="tx2"/>
              </a:solidFill>
              <a:sym typeface="Wingdings" panose="05000000000000000000" pitchFamily="2" charset="2"/>
            </a:endParaRPr>
          </a:p>
          <a:p>
            <a:pPr algn="l" rtl="0">
              <a:lnSpc>
                <a:spcPct val="120000"/>
              </a:lnSpc>
              <a:buFont typeface="Wingdings" panose="05000000000000000000" pitchFamily="2" charset="2"/>
              <a:buNone/>
            </a:pPr>
            <a:endParaRPr lang="en-US" altLang="en-US" sz="2000" b="1" dirty="0">
              <a:solidFill>
                <a:schemeClr val="tx2"/>
              </a:solidFill>
              <a:latin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17466534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1076">
                                            <p:txEl>
                                              <p:pRg st="0" end="0"/>
                                            </p:txEl>
                                          </p:spTgt>
                                        </p:tgtEl>
                                        <p:attrNameLst>
                                          <p:attrName>style.visibility</p:attrName>
                                        </p:attrNameLst>
                                      </p:cBhvr>
                                      <p:to>
                                        <p:strVal val="visible"/>
                                      </p:to>
                                    </p:set>
                                    <p:anim calcmode="lin" valueType="num">
                                      <p:cBhvr additive="base">
                                        <p:cTn id="7" dur="500" fill="hold"/>
                                        <p:tgtEl>
                                          <p:spTgt spid="13107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107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1076">
                                            <p:txEl>
                                              <p:pRg st="1" end="1"/>
                                            </p:txEl>
                                          </p:spTgt>
                                        </p:tgtEl>
                                        <p:attrNameLst>
                                          <p:attrName>style.visibility</p:attrName>
                                        </p:attrNameLst>
                                      </p:cBhvr>
                                      <p:to>
                                        <p:strVal val="visible"/>
                                      </p:to>
                                    </p:set>
                                    <p:anim calcmode="lin" valueType="num">
                                      <p:cBhvr additive="base">
                                        <p:cTn id="13" dur="500" fill="hold"/>
                                        <p:tgtEl>
                                          <p:spTgt spid="13107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107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31076">
                                            <p:txEl>
                                              <p:pRg st="6" end="6"/>
                                            </p:txEl>
                                          </p:spTgt>
                                        </p:tgtEl>
                                        <p:attrNameLst>
                                          <p:attrName>style.visibility</p:attrName>
                                        </p:attrNameLst>
                                      </p:cBhvr>
                                      <p:to>
                                        <p:strVal val="visible"/>
                                      </p:to>
                                    </p:set>
                                    <p:anim calcmode="lin" valueType="num">
                                      <p:cBhvr additive="base">
                                        <p:cTn id="19" dur="500" fill="hold"/>
                                        <p:tgtEl>
                                          <p:spTgt spid="131076">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107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31076">
                                            <p:txEl>
                                              <p:pRg st="7" end="7"/>
                                            </p:txEl>
                                          </p:spTgt>
                                        </p:tgtEl>
                                        <p:attrNameLst>
                                          <p:attrName>style.visibility</p:attrName>
                                        </p:attrNameLst>
                                      </p:cBhvr>
                                      <p:to>
                                        <p:strVal val="visible"/>
                                      </p:to>
                                    </p:set>
                                    <p:anim calcmode="lin" valueType="num">
                                      <p:cBhvr additive="base">
                                        <p:cTn id="25" dur="500" fill="hold"/>
                                        <p:tgtEl>
                                          <p:spTgt spid="131076">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107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250825" y="333375"/>
            <a:ext cx="87137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0">
              <a:spcBef>
                <a:spcPct val="50000"/>
              </a:spcBef>
            </a:pPr>
            <a:r>
              <a:rPr lang="en-US" altLang="en-US" sz="3200" b="1" i="1" u="sng">
                <a:solidFill>
                  <a:schemeClr val="tx2"/>
                </a:solidFill>
                <a:latin typeface="Verdana" panose="020B0604030504040204" pitchFamily="34" charset="0"/>
              </a:rPr>
              <a:t>Protoliths of metamorphic rocks</a:t>
            </a:r>
          </a:p>
        </p:txBody>
      </p:sp>
      <p:sp>
        <p:nvSpPr>
          <p:cNvPr id="139271" name="Text Box 7"/>
          <p:cNvSpPr txBox="1">
            <a:spLocks noChangeArrowheads="1"/>
          </p:cNvSpPr>
          <p:nvPr/>
        </p:nvSpPr>
        <p:spPr bwMode="auto">
          <a:xfrm>
            <a:off x="468313" y="1052513"/>
            <a:ext cx="8207375" cy="4670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rtl="0">
              <a:spcBef>
                <a:spcPct val="50000"/>
              </a:spcBef>
            </a:pPr>
            <a:r>
              <a:rPr lang="en-US" altLang="en-US" sz="2200" b="1">
                <a:solidFill>
                  <a:schemeClr val="tx2"/>
                </a:solidFill>
                <a:latin typeface="Arial" panose="020B0604020202020204" pitchFamily="34" charset="0"/>
                <a:sym typeface="Wingdings 3" panose="05040102010807070707" pitchFamily="18" charset="2"/>
              </a:rPr>
              <a:t>As we discuss, </a:t>
            </a:r>
            <a:r>
              <a:rPr lang="en-US" altLang="en-US" sz="2100" b="1" u="sng">
                <a:solidFill>
                  <a:schemeClr val="tx2"/>
                </a:solidFill>
                <a:latin typeface="Arial" panose="020B0604020202020204" pitchFamily="34" charset="0"/>
              </a:rPr>
              <a:t>The yielded metamorphic rocks is function of:</a:t>
            </a:r>
            <a:r>
              <a:rPr lang="en-US" altLang="en-US" sz="2100" b="1">
                <a:solidFill>
                  <a:schemeClr val="tx2"/>
                </a:solidFill>
                <a:latin typeface="Arial" panose="020B0604020202020204" pitchFamily="34" charset="0"/>
              </a:rPr>
              <a:t> </a:t>
            </a:r>
          </a:p>
          <a:p>
            <a:pPr lvl="1" algn="just" rtl="0">
              <a:lnSpc>
                <a:spcPct val="70000"/>
              </a:lnSpc>
              <a:spcBef>
                <a:spcPct val="50000"/>
              </a:spcBef>
              <a:buFontTx/>
              <a:buChar char="-"/>
            </a:pPr>
            <a:r>
              <a:rPr lang="en-US" altLang="en-US" sz="2100" b="1">
                <a:solidFill>
                  <a:schemeClr val="tx2"/>
                </a:solidFill>
                <a:latin typeface="Arial" panose="020B0604020202020204" pitchFamily="34" charset="0"/>
              </a:rPr>
              <a:t> Protolith (original rock) nature </a:t>
            </a:r>
            <a:r>
              <a:rPr lang="en-US" altLang="en-US" b="1">
                <a:solidFill>
                  <a:schemeClr val="tx2"/>
                </a:solidFill>
                <a:latin typeface="Arial" panose="020B0604020202020204" pitchFamily="34" charset="0"/>
                <a:sym typeface="Wingdings 3" panose="05040102010807070707" pitchFamily="18" charset="2"/>
              </a:rPr>
              <a:t> bulk-rock chemistry </a:t>
            </a:r>
            <a:endParaRPr lang="en-US" altLang="en-US" sz="2100" b="1">
              <a:solidFill>
                <a:schemeClr val="tx2"/>
              </a:solidFill>
              <a:latin typeface="Arial" panose="020B0604020202020204" pitchFamily="34" charset="0"/>
            </a:endParaRPr>
          </a:p>
          <a:p>
            <a:pPr lvl="1" algn="just" rtl="0">
              <a:lnSpc>
                <a:spcPct val="70000"/>
              </a:lnSpc>
              <a:spcBef>
                <a:spcPct val="50000"/>
              </a:spcBef>
              <a:buFontTx/>
              <a:buChar char="-"/>
            </a:pPr>
            <a:r>
              <a:rPr lang="en-US" altLang="en-US" sz="2100" b="1">
                <a:solidFill>
                  <a:schemeClr val="tx2"/>
                </a:solidFill>
                <a:latin typeface="Arial" panose="020B0604020202020204" pitchFamily="34" charset="0"/>
              </a:rPr>
              <a:t> P (pressure)-T (temperature)-X (active fluids) conditions</a:t>
            </a:r>
          </a:p>
          <a:p>
            <a:pPr lvl="1" algn="just" rtl="0">
              <a:lnSpc>
                <a:spcPct val="70000"/>
              </a:lnSpc>
              <a:spcBef>
                <a:spcPct val="50000"/>
              </a:spcBef>
              <a:buFontTx/>
              <a:buChar char="-"/>
            </a:pPr>
            <a:r>
              <a:rPr lang="en-US" altLang="en-US" sz="2100" b="1">
                <a:solidFill>
                  <a:schemeClr val="tx2"/>
                </a:solidFill>
                <a:latin typeface="Arial" panose="020B0604020202020204" pitchFamily="34" charset="0"/>
              </a:rPr>
              <a:t> Time  </a:t>
            </a:r>
          </a:p>
          <a:p>
            <a:pPr algn="just" rtl="0">
              <a:lnSpc>
                <a:spcPct val="130000"/>
              </a:lnSpc>
              <a:spcBef>
                <a:spcPct val="50000"/>
              </a:spcBef>
            </a:pPr>
            <a:endParaRPr lang="en-US" altLang="en-US" sz="2000" b="1">
              <a:solidFill>
                <a:schemeClr val="tx2"/>
              </a:solidFill>
              <a:latin typeface="Arial" panose="020B0604020202020204" pitchFamily="34" charset="0"/>
            </a:endParaRPr>
          </a:p>
          <a:p>
            <a:pPr algn="just" rtl="0">
              <a:lnSpc>
                <a:spcPct val="130000"/>
              </a:lnSpc>
              <a:spcBef>
                <a:spcPct val="50000"/>
              </a:spcBef>
            </a:pPr>
            <a:r>
              <a:rPr lang="en-US" altLang="en-US" sz="2000" b="1">
                <a:solidFill>
                  <a:schemeClr val="tx2"/>
                </a:solidFill>
                <a:latin typeface="Arial" panose="020B0604020202020204" pitchFamily="34" charset="0"/>
              </a:rPr>
              <a:t>At specific P-T-X conditions, reactions in solid state toke place in the rock and new equilibrated mineral assemblage and corresponding textures are arise, which equivalent to the influence metamorphic conditions.</a:t>
            </a:r>
            <a:r>
              <a:rPr lang="en-US" altLang="en-US" sz="2100" b="1">
                <a:solidFill>
                  <a:schemeClr val="tx2"/>
                </a:solidFill>
                <a:latin typeface="Arial" panose="020B0604020202020204" pitchFamily="34" charset="0"/>
              </a:rPr>
              <a:t>    </a:t>
            </a:r>
          </a:p>
          <a:p>
            <a:pPr algn="l" rtl="0" eaLnBrk="0" hangingPunct="0"/>
            <a:endParaRPr lang="en-US" altLang="en-US" b="1" u="sng">
              <a:solidFill>
                <a:schemeClr val="tx2"/>
              </a:solidFill>
              <a:latin typeface="Arial" panose="020B0604020202020204" pitchFamily="34" charset="0"/>
            </a:endParaRPr>
          </a:p>
        </p:txBody>
      </p:sp>
    </p:spTree>
    <p:extLst>
      <p:ext uri="{BB962C8B-B14F-4D97-AF65-F5344CB8AC3E}">
        <p14:creationId xmlns:p14="http://schemas.microsoft.com/office/powerpoint/2010/main" val="25438021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9271">
                                            <p:txEl>
                                              <p:pRg st="0" end="0"/>
                                            </p:txEl>
                                          </p:spTgt>
                                        </p:tgtEl>
                                        <p:attrNameLst>
                                          <p:attrName>style.visibility</p:attrName>
                                        </p:attrNameLst>
                                      </p:cBhvr>
                                      <p:to>
                                        <p:strVal val="visible"/>
                                      </p:to>
                                    </p:set>
                                    <p:anim calcmode="lin" valueType="num">
                                      <p:cBhvr additive="base">
                                        <p:cTn id="7" dur="500" fill="hold"/>
                                        <p:tgtEl>
                                          <p:spTgt spid="1392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92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9271">
                                            <p:txEl>
                                              <p:pRg st="1" end="1"/>
                                            </p:txEl>
                                          </p:spTgt>
                                        </p:tgtEl>
                                        <p:attrNameLst>
                                          <p:attrName>style.visibility</p:attrName>
                                        </p:attrNameLst>
                                      </p:cBhvr>
                                      <p:to>
                                        <p:strVal val="visible"/>
                                      </p:to>
                                    </p:set>
                                    <p:anim calcmode="lin" valueType="num">
                                      <p:cBhvr additive="base">
                                        <p:cTn id="13" dur="500" fill="hold"/>
                                        <p:tgtEl>
                                          <p:spTgt spid="1392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92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39271">
                                            <p:txEl>
                                              <p:pRg st="2" end="2"/>
                                            </p:txEl>
                                          </p:spTgt>
                                        </p:tgtEl>
                                        <p:attrNameLst>
                                          <p:attrName>style.visibility</p:attrName>
                                        </p:attrNameLst>
                                      </p:cBhvr>
                                      <p:to>
                                        <p:strVal val="visible"/>
                                      </p:to>
                                    </p:set>
                                    <p:anim calcmode="lin" valueType="num">
                                      <p:cBhvr additive="base">
                                        <p:cTn id="19" dur="500" fill="hold"/>
                                        <p:tgtEl>
                                          <p:spTgt spid="1392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92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39271">
                                            <p:txEl>
                                              <p:pRg st="3" end="3"/>
                                            </p:txEl>
                                          </p:spTgt>
                                        </p:tgtEl>
                                        <p:attrNameLst>
                                          <p:attrName>style.visibility</p:attrName>
                                        </p:attrNameLst>
                                      </p:cBhvr>
                                      <p:to>
                                        <p:strVal val="visible"/>
                                      </p:to>
                                    </p:set>
                                    <p:anim calcmode="lin" valueType="num">
                                      <p:cBhvr additive="base">
                                        <p:cTn id="25" dur="500" fill="hold"/>
                                        <p:tgtEl>
                                          <p:spTgt spid="1392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92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39271">
                                            <p:txEl>
                                              <p:pRg st="5" end="5"/>
                                            </p:txEl>
                                          </p:spTgt>
                                        </p:tgtEl>
                                        <p:attrNameLst>
                                          <p:attrName>style.visibility</p:attrName>
                                        </p:attrNameLst>
                                      </p:cBhvr>
                                      <p:to>
                                        <p:strVal val="visible"/>
                                      </p:to>
                                    </p:set>
                                    <p:anim calcmode="lin" valueType="num">
                                      <p:cBhvr additive="base">
                                        <p:cTn id="31" dur="500" fill="hold"/>
                                        <p:tgtEl>
                                          <p:spTgt spid="13927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927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8" name="Text Box 4"/>
          <p:cNvSpPr txBox="1">
            <a:spLocks noChangeArrowheads="1"/>
          </p:cNvSpPr>
          <p:nvPr/>
        </p:nvSpPr>
        <p:spPr bwMode="auto">
          <a:xfrm>
            <a:off x="468313" y="1052513"/>
            <a:ext cx="8207375" cy="574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rtl="0" eaLnBrk="0" hangingPunct="0"/>
            <a:r>
              <a:rPr lang="en-US" altLang="en-US" sz="2000" b="1" u="sng" dirty="0">
                <a:solidFill>
                  <a:schemeClr val="tx2"/>
                </a:solidFill>
                <a:latin typeface="Arial" panose="020B0604020202020204" pitchFamily="34" charset="0"/>
              </a:rPr>
              <a:t>The </a:t>
            </a:r>
            <a:r>
              <a:rPr lang="en-US" altLang="en-US" sz="2000" b="1" u="sng" dirty="0" err="1">
                <a:solidFill>
                  <a:schemeClr val="tx2"/>
                </a:solidFill>
                <a:latin typeface="Arial" panose="020B0604020202020204" pitchFamily="34" charset="0"/>
              </a:rPr>
              <a:t>protoliths</a:t>
            </a:r>
            <a:r>
              <a:rPr lang="en-US" altLang="en-US" sz="2000" b="1" u="sng" dirty="0">
                <a:solidFill>
                  <a:schemeClr val="tx2"/>
                </a:solidFill>
                <a:latin typeface="Arial" panose="020B0604020202020204" pitchFamily="34" charset="0"/>
              </a:rPr>
              <a:t> of the metamorphic rocks could be:</a:t>
            </a:r>
          </a:p>
          <a:p>
            <a:pPr algn="l" rtl="0" eaLnBrk="0" hangingPunct="0">
              <a:lnSpc>
                <a:spcPct val="140000"/>
              </a:lnSpc>
              <a:buFontTx/>
              <a:buChar char="-"/>
            </a:pPr>
            <a:r>
              <a:rPr lang="en-US" altLang="en-US" sz="2000" b="1" dirty="0">
                <a:solidFill>
                  <a:schemeClr val="tx2"/>
                </a:solidFill>
                <a:latin typeface="Arial" panose="020B0604020202020204" pitchFamily="34" charset="0"/>
              </a:rPr>
              <a:t>Sedimentary rocks</a:t>
            </a:r>
          </a:p>
          <a:p>
            <a:pPr lvl="1" algn="l" rtl="0" eaLnBrk="0" hangingPunct="0">
              <a:lnSpc>
                <a:spcPct val="140000"/>
              </a:lnSpc>
              <a:buFontTx/>
              <a:buChar char="-"/>
            </a:pPr>
            <a:r>
              <a:rPr lang="en-US" altLang="en-US" sz="2000" b="1" dirty="0">
                <a:solidFill>
                  <a:schemeClr val="tx2"/>
                </a:solidFill>
                <a:latin typeface="Arial" panose="020B0604020202020204" pitchFamily="34" charset="0"/>
              </a:rPr>
              <a:t>Shales (</a:t>
            </a:r>
            <a:r>
              <a:rPr lang="en-US" altLang="en-US" sz="2000" b="1" dirty="0" err="1">
                <a:solidFill>
                  <a:schemeClr val="tx2"/>
                </a:solidFill>
                <a:latin typeface="Arial" panose="020B0604020202020204" pitchFamily="34" charset="0"/>
              </a:rPr>
              <a:t>Pelitic</a:t>
            </a:r>
            <a:r>
              <a:rPr lang="en-US" altLang="en-US" sz="2000" b="1" dirty="0">
                <a:solidFill>
                  <a:schemeClr val="tx2"/>
                </a:solidFill>
                <a:latin typeface="Arial" panose="020B0604020202020204" pitchFamily="34" charset="0"/>
              </a:rPr>
              <a:t> rocks)</a:t>
            </a:r>
          </a:p>
          <a:p>
            <a:pPr lvl="1" algn="l" rtl="0" eaLnBrk="0" hangingPunct="0">
              <a:lnSpc>
                <a:spcPct val="140000"/>
              </a:lnSpc>
              <a:buFontTx/>
              <a:buChar char="-"/>
            </a:pPr>
            <a:r>
              <a:rPr lang="en-US" altLang="en-US" sz="2000" b="1" dirty="0">
                <a:solidFill>
                  <a:schemeClr val="tx2"/>
                </a:solidFill>
                <a:latin typeface="Arial" panose="020B0604020202020204" pitchFamily="34" charset="0"/>
              </a:rPr>
              <a:t>Sandstones (</a:t>
            </a:r>
            <a:r>
              <a:rPr lang="en-US" altLang="en-US" sz="2000" b="1" dirty="0" err="1">
                <a:solidFill>
                  <a:schemeClr val="tx2"/>
                </a:solidFill>
                <a:latin typeface="Arial" panose="020B0604020202020204" pitchFamily="34" charset="0"/>
              </a:rPr>
              <a:t>Arenaceous</a:t>
            </a:r>
            <a:r>
              <a:rPr lang="en-US" altLang="en-US" sz="2000" b="1" dirty="0">
                <a:solidFill>
                  <a:schemeClr val="tx2"/>
                </a:solidFill>
                <a:latin typeface="Arial" panose="020B0604020202020204" pitchFamily="34" charset="0"/>
              </a:rPr>
              <a:t> rocks and </a:t>
            </a:r>
            <a:r>
              <a:rPr lang="en-US" altLang="en-US" sz="2000" b="1" dirty="0" err="1">
                <a:solidFill>
                  <a:schemeClr val="tx2"/>
                </a:solidFill>
                <a:latin typeface="Arial" panose="020B0604020202020204" pitchFamily="34" charset="0"/>
              </a:rPr>
              <a:t>semipelitic</a:t>
            </a:r>
            <a:r>
              <a:rPr lang="en-US" altLang="en-US" sz="2000" b="1" dirty="0">
                <a:solidFill>
                  <a:schemeClr val="tx2"/>
                </a:solidFill>
                <a:latin typeface="Arial" panose="020B0604020202020204" pitchFamily="34" charset="0"/>
              </a:rPr>
              <a:t> rocks)</a:t>
            </a:r>
          </a:p>
          <a:p>
            <a:pPr lvl="1" algn="l" rtl="0" eaLnBrk="0" hangingPunct="0">
              <a:lnSpc>
                <a:spcPct val="140000"/>
              </a:lnSpc>
              <a:buFontTx/>
              <a:buChar char="-"/>
            </a:pPr>
            <a:r>
              <a:rPr lang="en-US" altLang="en-US" sz="2000" b="1" dirty="0">
                <a:solidFill>
                  <a:schemeClr val="tx2"/>
                </a:solidFill>
                <a:latin typeface="Arial" panose="020B0604020202020204" pitchFamily="34" charset="0"/>
              </a:rPr>
              <a:t>Carbonate (Calcareous rocks)</a:t>
            </a:r>
          </a:p>
          <a:p>
            <a:pPr lvl="1" algn="l" rtl="0" eaLnBrk="0" hangingPunct="0">
              <a:lnSpc>
                <a:spcPct val="140000"/>
              </a:lnSpc>
              <a:buFontTx/>
              <a:buChar char="-"/>
            </a:pPr>
            <a:r>
              <a:rPr lang="en-US" altLang="en-US" sz="2000" b="1" dirty="0">
                <a:solidFill>
                  <a:schemeClr val="tx2"/>
                </a:solidFill>
                <a:latin typeface="Arial" panose="020B0604020202020204" pitchFamily="34" charset="0"/>
              </a:rPr>
              <a:t>marl rocks</a:t>
            </a:r>
          </a:p>
          <a:p>
            <a:pPr lvl="1" algn="l" rtl="0" eaLnBrk="0" hangingPunct="0">
              <a:lnSpc>
                <a:spcPct val="140000"/>
              </a:lnSpc>
              <a:buFontTx/>
              <a:buChar char="-"/>
            </a:pPr>
            <a:endParaRPr lang="en-US" altLang="en-US" sz="2000" b="1" dirty="0">
              <a:solidFill>
                <a:schemeClr val="tx2"/>
              </a:solidFill>
              <a:latin typeface="Arial" panose="020B0604020202020204" pitchFamily="34" charset="0"/>
            </a:endParaRPr>
          </a:p>
          <a:p>
            <a:pPr algn="l" rtl="0">
              <a:lnSpc>
                <a:spcPct val="140000"/>
              </a:lnSpc>
            </a:pPr>
            <a:r>
              <a:rPr lang="en-US" altLang="en-US" sz="2000" b="1" dirty="0">
                <a:solidFill>
                  <a:schemeClr val="tx2"/>
                </a:solidFill>
              </a:rPr>
              <a:t>- Igneous rocks</a:t>
            </a:r>
          </a:p>
          <a:p>
            <a:pPr lvl="1" algn="l" rtl="0">
              <a:lnSpc>
                <a:spcPct val="140000"/>
              </a:lnSpc>
            </a:pPr>
            <a:r>
              <a:rPr lang="en-US" altLang="en-US" sz="2000" b="1" dirty="0">
                <a:solidFill>
                  <a:schemeClr val="tx2"/>
                </a:solidFill>
              </a:rPr>
              <a:t>       - Basic igneous rocks (</a:t>
            </a:r>
            <a:r>
              <a:rPr lang="en-US" altLang="en-US" sz="2000" b="1" dirty="0" err="1">
                <a:solidFill>
                  <a:schemeClr val="tx2"/>
                </a:solidFill>
              </a:rPr>
              <a:t>metabasites</a:t>
            </a:r>
            <a:r>
              <a:rPr lang="en-US" altLang="en-US" sz="2000" b="1" dirty="0">
                <a:solidFill>
                  <a:schemeClr val="tx2"/>
                </a:solidFill>
              </a:rPr>
              <a:t>)</a:t>
            </a:r>
          </a:p>
          <a:p>
            <a:pPr lvl="1" algn="l" rtl="0">
              <a:lnSpc>
                <a:spcPct val="140000"/>
              </a:lnSpc>
            </a:pPr>
            <a:r>
              <a:rPr lang="en-US" altLang="en-US" sz="2000" b="1" dirty="0">
                <a:solidFill>
                  <a:schemeClr val="tx2"/>
                </a:solidFill>
              </a:rPr>
              <a:t>       - Ultramafic rocks</a:t>
            </a:r>
          </a:p>
          <a:p>
            <a:pPr lvl="1" algn="l" rtl="0">
              <a:lnSpc>
                <a:spcPct val="140000"/>
              </a:lnSpc>
            </a:pPr>
            <a:r>
              <a:rPr lang="en-US" altLang="en-US" sz="2000" b="1" dirty="0">
                <a:solidFill>
                  <a:schemeClr val="tx2"/>
                </a:solidFill>
              </a:rPr>
              <a:t>       - </a:t>
            </a:r>
            <a:r>
              <a:rPr lang="en-US" altLang="en-US" sz="2000" b="1" dirty="0" err="1">
                <a:solidFill>
                  <a:schemeClr val="tx2"/>
                </a:solidFill>
              </a:rPr>
              <a:t>Granitoid</a:t>
            </a:r>
            <a:r>
              <a:rPr lang="en-US" altLang="en-US" sz="2000" b="1" dirty="0">
                <a:solidFill>
                  <a:schemeClr val="tx2"/>
                </a:solidFill>
              </a:rPr>
              <a:t> rocks</a:t>
            </a:r>
          </a:p>
          <a:p>
            <a:pPr algn="l" rtl="0">
              <a:lnSpc>
                <a:spcPct val="140000"/>
              </a:lnSpc>
            </a:pPr>
            <a:endParaRPr lang="en-US" altLang="en-US" b="1" dirty="0">
              <a:solidFill>
                <a:schemeClr val="tx2"/>
              </a:solidFill>
            </a:endParaRPr>
          </a:p>
          <a:p>
            <a:pPr algn="l" rtl="0">
              <a:lnSpc>
                <a:spcPct val="140000"/>
              </a:lnSpc>
            </a:pPr>
            <a:r>
              <a:rPr lang="en-US" altLang="en-US" b="1" dirty="0">
                <a:solidFill>
                  <a:schemeClr val="tx2"/>
                </a:solidFill>
              </a:rPr>
              <a:t>- </a:t>
            </a:r>
            <a:r>
              <a:rPr lang="en-US" altLang="en-US" b="1" dirty="0">
                <a:solidFill>
                  <a:schemeClr val="tx2"/>
                </a:solidFill>
                <a:effectLst>
                  <a:outerShdw blurRad="38100" dist="38100" dir="2700000" algn="tl">
                    <a:srgbClr val="000000"/>
                  </a:outerShdw>
                </a:effectLst>
              </a:rPr>
              <a:t>Prior metamorphic rocks</a:t>
            </a:r>
          </a:p>
        </p:txBody>
      </p:sp>
      <p:sp>
        <p:nvSpPr>
          <p:cNvPr id="175109" name="Text Box 5"/>
          <p:cNvSpPr txBox="1">
            <a:spLocks noChangeArrowheads="1"/>
          </p:cNvSpPr>
          <p:nvPr/>
        </p:nvSpPr>
        <p:spPr bwMode="auto">
          <a:xfrm>
            <a:off x="179388" y="333375"/>
            <a:ext cx="871378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0">
              <a:spcBef>
                <a:spcPct val="50000"/>
              </a:spcBef>
            </a:pPr>
            <a:r>
              <a:rPr lang="en-US" altLang="en-US" sz="3200" b="1" i="1" u="sng">
                <a:solidFill>
                  <a:schemeClr val="tx2"/>
                </a:solidFill>
                <a:latin typeface="Verdana" panose="020B0604030504040204" pitchFamily="34" charset="0"/>
              </a:rPr>
              <a:t>Protoliths of metamorphic rocks</a:t>
            </a:r>
          </a:p>
        </p:txBody>
      </p:sp>
    </p:spTree>
    <p:extLst>
      <p:ext uri="{BB962C8B-B14F-4D97-AF65-F5344CB8AC3E}">
        <p14:creationId xmlns:p14="http://schemas.microsoft.com/office/powerpoint/2010/main" val="12078711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5108">
                                            <p:txEl>
                                              <p:pRg st="0" end="0"/>
                                            </p:txEl>
                                          </p:spTgt>
                                        </p:tgtEl>
                                        <p:attrNameLst>
                                          <p:attrName>style.visibility</p:attrName>
                                        </p:attrNameLst>
                                      </p:cBhvr>
                                      <p:to>
                                        <p:strVal val="visible"/>
                                      </p:to>
                                    </p:set>
                                    <p:anim calcmode="lin" valueType="num">
                                      <p:cBhvr additive="base">
                                        <p:cTn id="7" dur="500" fill="hold"/>
                                        <p:tgtEl>
                                          <p:spTgt spid="17510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10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5108">
                                            <p:txEl>
                                              <p:pRg st="1" end="1"/>
                                            </p:txEl>
                                          </p:spTgt>
                                        </p:tgtEl>
                                        <p:attrNameLst>
                                          <p:attrName>style.visibility</p:attrName>
                                        </p:attrNameLst>
                                      </p:cBhvr>
                                      <p:to>
                                        <p:strVal val="visible"/>
                                      </p:to>
                                    </p:set>
                                    <p:anim calcmode="lin" valueType="num">
                                      <p:cBhvr additive="base">
                                        <p:cTn id="13" dur="500" fill="hold"/>
                                        <p:tgtEl>
                                          <p:spTgt spid="17510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10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5108">
                                            <p:txEl>
                                              <p:pRg st="7" end="7"/>
                                            </p:txEl>
                                          </p:spTgt>
                                        </p:tgtEl>
                                        <p:attrNameLst>
                                          <p:attrName>style.visibility</p:attrName>
                                        </p:attrNameLst>
                                      </p:cBhvr>
                                      <p:to>
                                        <p:strVal val="visible"/>
                                      </p:to>
                                    </p:set>
                                    <p:anim calcmode="lin" valueType="num">
                                      <p:cBhvr additive="base">
                                        <p:cTn id="19" dur="500" fill="hold"/>
                                        <p:tgtEl>
                                          <p:spTgt spid="175108">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10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5108">
                                            <p:txEl>
                                              <p:pRg st="12" end="12"/>
                                            </p:txEl>
                                          </p:spTgt>
                                        </p:tgtEl>
                                        <p:attrNameLst>
                                          <p:attrName>style.visibility</p:attrName>
                                        </p:attrNameLst>
                                      </p:cBhvr>
                                      <p:to>
                                        <p:strVal val="visible"/>
                                      </p:to>
                                    </p:set>
                                    <p:anim calcmode="lin" valueType="num">
                                      <p:cBhvr additive="base">
                                        <p:cTn id="25" dur="500" fill="hold"/>
                                        <p:tgtEl>
                                          <p:spTgt spid="175108">
                                            <p:txEl>
                                              <p:pRg st="12" end="1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5108">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5108">
                                            <p:txEl>
                                              <p:pRg st="2" end="2"/>
                                            </p:txEl>
                                          </p:spTgt>
                                        </p:tgtEl>
                                        <p:attrNameLst>
                                          <p:attrName>style.visibility</p:attrName>
                                        </p:attrNameLst>
                                      </p:cBhvr>
                                      <p:to>
                                        <p:strVal val="visible"/>
                                      </p:to>
                                    </p:set>
                                    <p:anim calcmode="lin" valueType="num">
                                      <p:cBhvr additive="base">
                                        <p:cTn id="31" dur="500" fill="hold"/>
                                        <p:tgtEl>
                                          <p:spTgt spid="175108">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510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5108">
                                            <p:txEl>
                                              <p:pRg st="3" end="3"/>
                                            </p:txEl>
                                          </p:spTgt>
                                        </p:tgtEl>
                                        <p:attrNameLst>
                                          <p:attrName>style.visibility</p:attrName>
                                        </p:attrNameLst>
                                      </p:cBhvr>
                                      <p:to>
                                        <p:strVal val="visible"/>
                                      </p:to>
                                    </p:set>
                                    <p:anim calcmode="lin" valueType="num">
                                      <p:cBhvr additive="base">
                                        <p:cTn id="37" dur="500" fill="hold"/>
                                        <p:tgtEl>
                                          <p:spTgt spid="175108">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10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5108">
                                            <p:txEl>
                                              <p:pRg st="4" end="4"/>
                                            </p:txEl>
                                          </p:spTgt>
                                        </p:tgtEl>
                                        <p:attrNameLst>
                                          <p:attrName>style.visibility</p:attrName>
                                        </p:attrNameLst>
                                      </p:cBhvr>
                                      <p:to>
                                        <p:strVal val="visible"/>
                                      </p:to>
                                    </p:set>
                                    <p:anim calcmode="lin" valueType="num">
                                      <p:cBhvr additive="base">
                                        <p:cTn id="43" dur="500" fill="hold"/>
                                        <p:tgtEl>
                                          <p:spTgt spid="175108">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510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5108">
                                            <p:txEl>
                                              <p:pRg st="5" end="5"/>
                                            </p:txEl>
                                          </p:spTgt>
                                        </p:tgtEl>
                                        <p:attrNameLst>
                                          <p:attrName>style.visibility</p:attrName>
                                        </p:attrNameLst>
                                      </p:cBhvr>
                                      <p:to>
                                        <p:strVal val="visible"/>
                                      </p:to>
                                    </p:set>
                                    <p:anim calcmode="lin" valueType="num">
                                      <p:cBhvr additive="base">
                                        <p:cTn id="49" dur="500" fill="hold"/>
                                        <p:tgtEl>
                                          <p:spTgt spid="175108">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510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5108">
                                            <p:txEl>
                                              <p:pRg st="8" end="8"/>
                                            </p:txEl>
                                          </p:spTgt>
                                        </p:tgtEl>
                                        <p:attrNameLst>
                                          <p:attrName>style.visibility</p:attrName>
                                        </p:attrNameLst>
                                      </p:cBhvr>
                                      <p:to>
                                        <p:strVal val="visible"/>
                                      </p:to>
                                    </p:set>
                                    <p:anim calcmode="lin" valueType="num">
                                      <p:cBhvr additive="base">
                                        <p:cTn id="55" dur="500" fill="hold"/>
                                        <p:tgtEl>
                                          <p:spTgt spid="175108">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510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5108">
                                            <p:txEl>
                                              <p:pRg st="9" end="9"/>
                                            </p:txEl>
                                          </p:spTgt>
                                        </p:tgtEl>
                                        <p:attrNameLst>
                                          <p:attrName>style.visibility</p:attrName>
                                        </p:attrNameLst>
                                      </p:cBhvr>
                                      <p:to>
                                        <p:strVal val="visible"/>
                                      </p:to>
                                    </p:set>
                                    <p:anim calcmode="lin" valueType="num">
                                      <p:cBhvr additive="base">
                                        <p:cTn id="61" dur="500" fill="hold"/>
                                        <p:tgtEl>
                                          <p:spTgt spid="175108">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5108">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5108">
                                            <p:txEl>
                                              <p:pRg st="10" end="10"/>
                                            </p:txEl>
                                          </p:spTgt>
                                        </p:tgtEl>
                                        <p:attrNameLst>
                                          <p:attrName>style.visibility</p:attrName>
                                        </p:attrNameLst>
                                      </p:cBhvr>
                                      <p:to>
                                        <p:strVal val="visible"/>
                                      </p:to>
                                    </p:set>
                                    <p:anim calcmode="lin" valueType="num">
                                      <p:cBhvr additive="base">
                                        <p:cTn id="67" dur="500" fill="hold"/>
                                        <p:tgtEl>
                                          <p:spTgt spid="175108">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5108">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ctr" eaLnBrk="1" hangingPunct="1"/>
            <a:r>
              <a:rPr lang="en-GB" altLang="en-US" sz="4800" b="1" smtClean="0"/>
              <a:t>Metamorphic Grade</a:t>
            </a:r>
          </a:p>
        </p:txBody>
      </p:sp>
      <p:pic>
        <p:nvPicPr>
          <p:cNvPr id="77826" name="Picture 2" descr="http://www.tulane.edu/~sanelson/images/metagrad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916832"/>
            <a:ext cx="7200800" cy="412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732511"/>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3122613" y="360363"/>
            <a:ext cx="3028950" cy="457200"/>
          </a:xfrm>
          <a:prstGeom prst="rect">
            <a:avLst/>
          </a:prstGeom>
          <a:noFill/>
          <a:ln w="9525">
            <a:noFill/>
            <a:miter lim="800000"/>
            <a:headEnd/>
            <a:tailEnd/>
          </a:ln>
          <a:effectLst/>
        </p:spPr>
        <p:txBody>
          <a:bodyPr wrap="none">
            <a:spAutoFit/>
          </a:bodyPr>
          <a:lstStyle/>
          <a:p>
            <a:pPr>
              <a:defRPr/>
            </a:pPr>
            <a:r>
              <a:rPr lang="en-US">
                <a:solidFill>
                  <a:srgbClr val="FFFF00"/>
                </a:solidFill>
                <a:effectLst>
                  <a:outerShdw blurRad="38100" dist="38100" dir="2700000" algn="tl">
                    <a:srgbClr val="000000"/>
                  </a:outerShdw>
                </a:effectLst>
              </a:rPr>
              <a:t>METAMORPHISM</a:t>
            </a:r>
          </a:p>
        </p:txBody>
      </p:sp>
      <p:sp>
        <p:nvSpPr>
          <p:cNvPr id="78851" name="Text Box 3"/>
          <p:cNvSpPr txBox="1">
            <a:spLocks noChangeArrowheads="1"/>
          </p:cNvSpPr>
          <p:nvPr/>
        </p:nvSpPr>
        <p:spPr bwMode="auto">
          <a:xfrm>
            <a:off x="723900" y="941388"/>
            <a:ext cx="8043863" cy="4955203"/>
          </a:xfrm>
          <a:prstGeom prst="rect">
            <a:avLst/>
          </a:prstGeom>
          <a:noFill/>
          <a:ln w="9525">
            <a:noFill/>
            <a:miter lim="800000"/>
            <a:headEnd/>
            <a:tailEnd/>
          </a:ln>
          <a:effectLst/>
        </p:spPr>
        <p:txBody>
          <a:bodyPr>
            <a:spAutoFit/>
          </a:bodyPr>
          <a:lstStyle/>
          <a:p>
            <a:pPr>
              <a:defRPr/>
            </a:pPr>
            <a:r>
              <a:rPr lang="en-US" dirty="0">
                <a:solidFill>
                  <a:srgbClr val="66FF33"/>
                </a:solidFill>
                <a:effectLst>
                  <a:outerShdw blurRad="38100" dist="38100" dir="2700000" algn="tl">
                    <a:srgbClr val="000000"/>
                  </a:outerShdw>
                </a:effectLst>
              </a:rPr>
              <a:t>Barrow’s </a:t>
            </a:r>
            <a:r>
              <a:rPr lang="en-US" dirty="0" smtClean="0">
                <a:solidFill>
                  <a:srgbClr val="66FF33"/>
                </a:solidFill>
                <a:effectLst>
                  <a:outerShdw blurRad="38100" dist="38100" dir="2700000" algn="tl">
                    <a:srgbClr val="000000"/>
                  </a:outerShdw>
                </a:effectLst>
              </a:rPr>
              <a:t>mineralogical </a:t>
            </a:r>
            <a:r>
              <a:rPr lang="en-US" dirty="0">
                <a:solidFill>
                  <a:srgbClr val="66FF33"/>
                </a:solidFill>
                <a:effectLst>
                  <a:outerShdw blurRad="38100" dist="38100" dir="2700000" algn="tl">
                    <a:srgbClr val="000000"/>
                  </a:outerShdw>
                </a:effectLst>
              </a:rPr>
              <a:t>zones are typical of 	orogenic regional metamorphism</a:t>
            </a:r>
          </a:p>
          <a:p>
            <a:pPr>
              <a:defRPr/>
            </a:pPr>
            <a:endParaRPr lang="en-US" dirty="0">
              <a:solidFill>
                <a:srgbClr val="66FF33"/>
              </a:solidFill>
              <a:effectLst>
                <a:outerShdw blurRad="38100" dist="38100" dir="2700000" algn="tl">
                  <a:srgbClr val="000000"/>
                </a:outerShdw>
              </a:effectLst>
            </a:endParaRPr>
          </a:p>
          <a:p>
            <a:pPr>
              <a:defRPr/>
            </a:pPr>
            <a:r>
              <a:rPr lang="en-US" dirty="0">
                <a:solidFill>
                  <a:srgbClr val="66FF33"/>
                </a:solidFill>
                <a:effectLst>
                  <a:outerShdw blurRad="38100" dist="38100" dir="2700000" algn="tl">
                    <a:srgbClr val="000000"/>
                  </a:outerShdw>
                </a:effectLst>
              </a:rPr>
              <a:t>His sequence has been recognized in other 	orogenic belts around the world, and is </a:t>
            </a:r>
            <a:r>
              <a:rPr lang="en-US" dirty="0" smtClean="0">
                <a:solidFill>
                  <a:srgbClr val="66FF33"/>
                </a:solidFill>
                <a:effectLst>
                  <a:outerShdw blurRad="38100" dist="38100" dir="2700000" algn="tl">
                    <a:srgbClr val="000000"/>
                  </a:outerShdw>
                </a:effectLst>
              </a:rPr>
              <a:t>now </a:t>
            </a:r>
            <a:r>
              <a:rPr lang="en-US" dirty="0">
                <a:solidFill>
                  <a:srgbClr val="66FF33"/>
                </a:solidFill>
                <a:effectLst>
                  <a:outerShdw blurRad="38100" dist="38100" dir="2700000" algn="tl">
                    <a:srgbClr val="000000"/>
                  </a:outerShdw>
                </a:effectLst>
              </a:rPr>
              <a:t>referred to as </a:t>
            </a:r>
            <a:r>
              <a:rPr lang="en-US" i="1" dirty="0" err="1">
                <a:solidFill>
                  <a:srgbClr val="66FF33"/>
                </a:solidFill>
                <a:effectLst>
                  <a:outerShdw blurRad="38100" dist="38100" dir="2700000" algn="tl">
                    <a:srgbClr val="000000"/>
                  </a:outerShdw>
                </a:effectLst>
              </a:rPr>
              <a:t>Barrovian</a:t>
            </a:r>
            <a:r>
              <a:rPr lang="en-US" i="1" dirty="0">
                <a:solidFill>
                  <a:srgbClr val="66FF33"/>
                </a:solidFill>
                <a:effectLst>
                  <a:outerShdw blurRad="38100" dist="38100" dir="2700000" algn="tl">
                    <a:srgbClr val="000000"/>
                  </a:outerShdw>
                </a:effectLst>
              </a:rPr>
              <a:t> zones</a:t>
            </a:r>
          </a:p>
          <a:p>
            <a:pPr>
              <a:defRPr/>
            </a:pPr>
            <a:endParaRPr lang="en-US" dirty="0">
              <a:solidFill>
                <a:srgbClr val="66FF33"/>
              </a:solidFill>
              <a:effectLst>
                <a:outerShdw blurRad="38100" dist="38100" dir="2700000" algn="tl">
                  <a:srgbClr val="000000"/>
                </a:outerShdw>
              </a:effectLst>
            </a:endParaRPr>
          </a:p>
          <a:p>
            <a:pPr>
              <a:defRPr/>
            </a:pPr>
            <a:r>
              <a:rPr lang="en-US" dirty="0">
                <a:solidFill>
                  <a:srgbClr val="66FF33"/>
                </a:solidFill>
                <a:effectLst>
                  <a:outerShdw blurRad="38100" dist="38100" dir="2700000" algn="tl">
                    <a:srgbClr val="000000"/>
                  </a:outerShdw>
                </a:effectLst>
              </a:rPr>
              <a:t>Has proven a good way of comparing grades of 	metamorphism from one area to another,</a:t>
            </a:r>
          </a:p>
          <a:p>
            <a:pPr>
              <a:defRPr/>
            </a:pPr>
            <a:endParaRPr lang="en-US" dirty="0">
              <a:solidFill>
                <a:srgbClr val="66FF33"/>
              </a:solidFill>
              <a:effectLst>
                <a:outerShdw blurRad="38100" dist="38100" dir="2700000" algn="tl">
                  <a:srgbClr val="000000"/>
                </a:outerShdw>
              </a:effectLst>
            </a:endParaRPr>
          </a:p>
          <a:p>
            <a:pPr>
              <a:defRPr/>
            </a:pPr>
            <a:r>
              <a:rPr lang="en-US" sz="2800" dirty="0">
                <a:solidFill>
                  <a:srgbClr val="66FF33"/>
                </a:solidFill>
                <a:effectLst>
                  <a:outerShdw blurRad="38100" dist="38100" dir="2700000" algn="tl">
                    <a:srgbClr val="000000"/>
                  </a:outerShdw>
                </a:effectLst>
              </a:rPr>
              <a:t>HOWEVER…</a:t>
            </a:r>
          </a:p>
          <a:p>
            <a:pPr>
              <a:defRPr/>
            </a:pPr>
            <a:endParaRPr lang="en-US" dirty="0">
              <a:solidFill>
                <a:srgbClr val="66FF33"/>
              </a:solidFill>
              <a:effectLst>
                <a:outerShdw blurRad="38100" dist="38100" dir="2700000" algn="tl">
                  <a:srgbClr val="000000"/>
                </a:outerShdw>
              </a:effectLst>
            </a:endParaRPr>
          </a:p>
          <a:p>
            <a:pPr>
              <a:defRPr/>
            </a:pPr>
            <a:r>
              <a:rPr lang="en-US" dirty="0">
                <a:solidFill>
                  <a:srgbClr val="66FF33"/>
                </a:solidFill>
                <a:effectLst>
                  <a:outerShdw blurRad="38100" dist="38100" dir="2700000" algn="tl">
                    <a:srgbClr val="000000"/>
                  </a:outerShdw>
                </a:effectLst>
              </a:rPr>
              <a:t>Barrow worked with meta-</a:t>
            </a:r>
            <a:r>
              <a:rPr lang="en-US" dirty="0" err="1">
                <a:solidFill>
                  <a:srgbClr val="66FF33"/>
                </a:solidFill>
                <a:effectLst>
                  <a:outerShdw blurRad="38100" dist="38100" dir="2700000" algn="tl">
                    <a:srgbClr val="000000"/>
                  </a:outerShdw>
                </a:effectLst>
              </a:rPr>
              <a:t>pelites</a:t>
            </a:r>
            <a:r>
              <a:rPr lang="en-US" dirty="0">
                <a:solidFill>
                  <a:srgbClr val="66FF33"/>
                </a:solidFill>
                <a:effectLst>
                  <a:outerShdw blurRad="38100" dist="38100" dir="2700000" algn="tl">
                    <a:srgbClr val="000000"/>
                  </a:outerShdw>
                </a:effectLst>
              </a:rPr>
              <a:t> and his </a:t>
            </a:r>
            <a:r>
              <a:rPr lang="en-US" dirty="0" smtClean="0">
                <a:solidFill>
                  <a:srgbClr val="66FF33"/>
                </a:solidFill>
                <a:effectLst>
                  <a:outerShdw blurRad="38100" dist="38100" dir="2700000" algn="tl">
                    <a:srgbClr val="000000"/>
                  </a:outerShdw>
                </a:effectLst>
              </a:rPr>
              <a:t>mineralogy </a:t>
            </a:r>
            <a:r>
              <a:rPr lang="en-US" dirty="0">
                <a:solidFill>
                  <a:srgbClr val="66FF33"/>
                </a:solidFill>
                <a:effectLst>
                  <a:outerShdw blurRad="38100" dist="38100" dir="2700000" algn="tl">
                    <a:srgbClr val="000000"/>
                  </a:outerShdw>
                </a:effectLst>
              </a:rPr>
              <a:t>only applies to them; need 	something more general, hence…</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8851">
                                            <p:txEl>
                                              <p:pRg st="8" end="8"/>
                                            </p:txEl>
                                          </p:spTgt>
                                        </p:tgtEl>
                                        <p:attrNameLst>
                                          <p:attrName>style.visibility</p:attrName>
                                        </p:attrNameLst>
                                      </p:cBhvr>
                                      <p:to>
                                        <p:strVal val="visible"/>
                                      </p:to>
                                    </p:set>
                                    <p:animEffect transition="in" filter="checkerboard(across)">
                                      <p:cBhvr>
                                        <p:cTn id="7" dur="500"/>
                                        <p:tgtEl>
                                          <p:spTgt spid="7885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3122613" y="360363"/>
            <a:ext cx="3028950" cy="457200"/>
          </a:xfrm>
          <a:prstGeom prst="rect">
            <a:avLst/>
          </a:prstGeom>
          <a:noFill/>
          <a:ln w="9525">
            <a:noFill/>
            <a:miter lim="800000"/>
            <a:headEnd/>
            <a:tailEnd/>
          </a:ln>
          <a:effectLst/>
        </p:spPr>
        <p:txBody>
          <a:bodyPr wrap="none">
            <a:spAutoFit/>
          </a:bodyPr>
          <a:lstStyle/>
          <a:p>
            <a:pPr>
              <a:defRPr/>
            </a:pPr>
            <a:r>
              <a:rPr lang="en-US">
                <a:solidFill>
                  <a:srgbClr val="FFFF00"/>
                </a:solidFill>
                <a:effectLst>
                  <a:outerShdw blurRad="38100" dist="38100" dir="2700000" algn="tl">
                    <a:srgbClr val="000000"/>
                  </a:outerShdw>
                </a:effectLst>
              </a:rPr>
              <a:t>METAMORPHISM</a:t>
            </a:r>
          </a:p>
        </p:txBody>
      </p:sp>
      <p:sp>
        <p:nvSpPr>
          <p:cNvPr id="80899" name="Text Box 3"/>
          <p:cNvSpPr txBox="1">
            <a:spLocks noChangeArrowheads="1"/>
          </p:cNvSpPr>
          <p:nvPr/>
        </p:nvSpPr>
        <p:spPr bwMode="auto">
          <a:xfrm>
            <a:off x="723900" y="941388"/>
            <a:ext cx="8043863" cy="3046988"/>
          </a:xfrm>
          <a:prstGeom prst="rect">
            <a:avLst/>
          </a:prstGeom>
          <a:noFill/>
          <a:ln w="9525">
            <a:noFill/>
            <a:miter lim="800000"/>
            <a:headEnd/>
            <a:tailEnd/>
          </a:ln>
          <a:effectLst/>
        </p:spPr>
        <p:txBody>
          <a:bodyPr>
            <a:spAutoFit/>
          </a:bodyPr>
          <a:lstStyle/>
          <a:p>
            <a:pPr algn="just">
              <a:defRPr/>
            </a:pPr>
            <a:r>
              <a:rPr lang="en-US" dirty="0" err="1">
                <a:solidFill>
                  <a:srgbClr val="66FF33"/>
                </a:solidFill>
                <a:effectLst>
                  <a:outerShdw blurRad="38100" dist="38100" dir="2700000" algn="tl">
                    <a:srgbClr val="000000"/>
                  </a:outerShdw>
                </a:effectLst>
              </a:rPr>
              <a:t>Eskola</a:t>
            </a:r>
            <a:r>
              <a:rPr lang="en-US" dirty="0">
                <a:solidFill>
                  <a:srgbClr val="66FF33"/>
                </a:solidFill>
                <a:effectLst>
                  <a:outerShdw blurRad="38100" dist="38100" dir="2700000" algn="tl">
                    <a:srgbClr val="000000"/>
                  </a:outerShdw>
                </a:effectLst>
              </a:rPr>
              <a:t> (1915) noted:</a:t>
            </a:r>
          </a:p>
          <a:p>
            <a:pPr algn="just">
              <a:defRPr/>
            </a:pPr>
            <a:endParaRPr lang="en-US" dirty="0">
              <a:solidFill>
                <a:srgbClr val="66FF33"/>
              </a:solidFill>
              <a:effectLst>
                <a:outerShdw blurRad="38100" dist="38100" dir="2700000" algn="tl">
                  <a:srgbClr val="000000"/>
                </a:outerShdw>
              </a:effectLst>
            </a:endParaRPr>
          </a:p>
          <a:p>
            <a:pPr lvl="1" algn="just">
              <a:buFontTx/>
              <a:buChar char="•"/>
              <a:defRPr/>
            </a:pPr>
            <a:r>
              <a:rPr lang="en-US" dirty="0">
                <a:solidFill>
                  <a:srgbClr val="66FF33"/>
                </a:solidFill>
                <a:effectLst>
                  <a:outerShdw blurRad="38100" dist="38100" dir="2700000" algn="tl">
                    <a:srgbClr val="000000"/>
                  </a:outerShdw>
                </a:effectLst>
              </a:rPr>
              <a:t>  worldwide occurrence of essentially 	identical metamorphic assemblages</a:t>
            </a:r>
          </a:p>
          <a:p>
            <a:pPr lvl="1" algn="just">
              <a:buFontTx/>
              <a:buChar char="•"/>
              <a:defRPr/>
            </a:pPr>
            <a:r>
              <a:rPr lang="en-US" dirty="0" smtClean="0">
                <a:solidFill>
                  <a:srgbClr val="66FF33"/>
                </a:solidFill>
                <a:effectLst>
                  <a:outerShdw blurRad="38100" dist="38100" dir="2700000" algn="tl">
                    <a:srgbClr val="000000"/>
                  </a:outerShdw>
                </a:effectLst>
              </a:rPr>
              <a:t>in </a:t>
            </a:r>
            <a:r>
              <a:rPr lang="en-US" dirty="0">
                <a:solidFill>
                  <a:srgbClr val="66FF33"/>
                </a:solidFill>
                <a:effectLst>
                  <a:outerShdw blurRad="38100" dist="38100" dir="2700000" algn="tl">
                    <a:srgbClr val="000000"/>
                  </a:outerShdw>
                </a:effectLst>
              </a:rPr>
              <a:t>same area, rocks of same composition </a:t>
            </a:r>
            <a:r>
              <a:rPr lang="en-US" dirty="0" smtClean="0">
                <a:solidFill>
                  <a:srgbClr val="FF0000"/>
                </a:solidFill>
                <a:effectLst>
                  <a:outerShdw blurRad="38100" dist="38100" dir="2700000" algn="tl">
                    <a:srgbClr val="000000"/>
                  </a:outerShdw>
                </a:effectLst>
              </a:rPr>
              <a:t>have </a:t>
            </a:r>
            <a:r>
              <a:rPr lang="en-US" dirty="0">
                <a:solidFill>
                  <a:srgbClr val="FF0000"/>
                </a:solidFill>
                <a:effectLst>
                  <a:outerShdw blurRad="38100" dist="38100" dir="2700000" algn="tl">
                    <a:srgbClr val="000000"/>
                  </a:outerShdw>
                </a:effectLst>
              </a:rPr>
              <a:t>different mineralogy</a:t>
            </a:r>
          </a:p>
          <a:p>
            <a:pPr lvl="1" algn="just">
              <a:buFontTx/>
              <a:buChar char="•"/>
              <a:defRPr/>
            </a:pPr>
            <a:r>
              <a:rPr lang="en-US" dirty="0">
                <a:solidFill>
                  <a:srgbClr val="66FF33"/>
                </a:solidFill>
                <a:effectLst>
                  <a:outerShdw blurRad="38100" dist="38100" dir="2700000" algn="tl">
                    <a:srgbClr val="000000"/>
                  </a:outerShdw>
                </a:effectLst>
              </a:rPr>
              <a:t>  equilibrium mineralogy controlled by P-T </a:t>
            </a:r>
            <a:r>
              <a:rPr lang="en-US" dirty="0" smtClean="0">
                <a:solidFill>
                  <a:srgbClr val="66FF33"/>
                </a:solidFill>
                <a:effectLst>
                  <a:outerShdw blurRad="38100" dist="38100" dir="2700000" algn="tl">
                    <a:srgbClr val="000000"/>
                  </a:outerShdw>
                </a:effectLst>
              </a:rPr>
              <a:t>conditions </a:t>
            </a:r>
            <a:r>
              <a:rPr lang="en-US" dirty="0">
                <a:solidFill>
                  <a:srgbClr val="66FF33"/>
                </a:solidFill>
                <a:effectLst>
                  <a:outerShdw blurRad="38100" dist="38100" dir="2700000" algn="tl">
                    <a:srgbClr val="000000"/>
                  </a:outerShdw>
                </a:effectLst>
              </a:rPr>
              <a:t>and starting composition</a:t>
            </a:r>
          </a:p>
        </p:txBody>
      </p:sp>
      <p:sp>
        <p:nvSpPr>
          <p:cNvPr id="80900" name="Text Box 4"/>
          <p:cNvSpPr txBox="1">
            <a:spLocks noChangeArrowheads="1"/>
          </p:cNvSpPr>
          <p:nvPr/>
        </p:nvSpPr>
        <p:spPr bwMode="auto">
          <a:xfrm>
            <a:off x="811213" y="4970463"/>
            <a:ext cx="7908925" cy="822325"/>
          </a:xfrm>
          <a:prstGeom prst="rect">
            <a:avLst/>
          </a:prstGeom>
          <a:noFill/>
          <a:ln w="9525">
            <a:noFill/>
            <a:miter lim="800000"/>
            <a:headEnd/>
            <a:tailEnd/>
          </a:ln>
          <a:effectLst/>
        </p:spPr>
        <p:txBody>
          <a:bodyPr>
            <a:spAutoFit/>
          </a:bodyPr>
          <a:lstStyle/>
          <a:p>
            <a:pPr>
              <a:defRPr/>
            </a:pPr>
            <a:r>
              <a:rPr lang="en-US">
                <a:solidFill>
                  <a:srgbClr val="66FF33"/>
                </a:solidFill>
                <a:effectLst>
                  <a:outerShdw blurRad="38100" dist="38100" dir="2700000" algn="tl">
                    <a:srgbClr val="000000"/>
                  </a:outerShdw>
                </a:effectLst>
              </a:rPr>
              <a:t>From these observations, Eskola developed the concept of </a:t>
            </a:r>
            <a:r>
              <a:rPr lang="en-US" i="1">
                <a:effectLst>
                  <a:outerShdw blurRad="38100" dist="38100" dir="2700000" algn="tl">
                    <a:srgbClr val="000000"/>
                  </a:outerShdw>
                </a:effectLst>
              </a:rPr>
              <a:t>metamorphic facies</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3122613" y="360363"/>
            <a:ext cx="3028950" cy="457200"/>
          </a:xfrm>
          <a:prstGeom prst="rect">
            <a:avLst/>
          </a:prstGeom>
          <a:noFill/>
          <a:ln w="9525">
            <a:noFill/>
            <a:miter lim="800000"/>
            <a:headEnd/>
            <a:tailEnd/>
          </a:ln>
          <a:effectLst/>
        </p:spPr>
        <p:txBody>
          <a:bodyPr wrap="none">
            <a:spAutoFit/>
          </a:bodyPr>
          <a:lstStyle/>
          <a:p>
            <a:pPr>
              <a:defRPr/>
            </a:pPr>
            <a:r>
              <a:rPr lang="en-US">
                <a:solidFill>
                  <a:srgbClr val="FFFF00"/>
                </a:solidFill>
                <a:effectLst>
                  <a:outerShdw blurRad="38100" dist="38100" dir="2700000" algn="tl">
                    <a:srgbClr val="000000"/>
                  </a:outerShdw>
                </a:effectLst>
              </a:rPr>
              <a:t>METAMORPHISM</a:t>
            </a:r>
          </a:p>
        </p:txBody>
      </p:sp>
      <p:sp>
        <p:nvSpPr>
          <p:cNvPr id="81923" name="Text Box 3"/>
          <p:cNvSpPr txBox="1">
            <a:spLocks noChangeArrowheads="1"/>
          </p:cNvSpPr>
          <p:nvPr/>
        </p:nvSpPr>
        <p:spPr bwMode="auto">
          <a:xfrm>
            <a:off x="627063" y="1573213"/>
            <a:ext cx="8043862" cy="3935412"/>
          </a:xfrm>
          <a:prstGeom prst="rect">
            <a:avLst/>
          </a:prstGeom>
          <a:noFill/>
          <a:ln w="9525">
            <a:noFill/>
            <a:miter lim="800000"/>
            <a:headEnd/>
            <a:tailEnd/>
          </a:ln>
          <a:effectLst/>
        </p:spPr>
        <p:txBody>
          <a:bodyPr>
            <a:spAutoFit/>
          </a:bodyPr>
          <a:lstStyle/>
          <a:p>
            <a:pPr>
              <a:defRPr/>
            </a:pPr>
            <a:r>
              <a:rPr lang="en-US" sz="2800" dirty="0">
                <a:solidFill>
                  <a:srgbClr val="66FF33"/>
                </a:solidFill>
                <a:effectLst>
                  <a:outerShdw blurRad="38100" dist="38100" dir="2700000" algn="tl">
                    <a:srgbClr val="000000"/>
                  </a:outerShdw>
                </a:effectLst>
              </a:rPr>
              <a:t>A metamorphic facies is:</a:t>
            </a:r>
          </a:p>
          <a:p>
            <a:pPr>
              <a:defRPr/>
            </a:pPr>
            <a:endParaRPr lang="en-US" sz="2800" dirty="0">
              <a:solidFill>
                <a:srgbClr val="66FF33"/>
              </a:solidFill>
              <a:effectLst>
                <a:outerShdw blurRad="38100" dist="38100" dir="2700000" algn="tl">
                  <a:srgbClr val="000000"/>
                </a:outerShdw>
              </a:effectLst>
            </a:endParaRPr>
          </a:p>
          <a:p>
            <a:pPr>
              <a:defRPr/>
            </a:pPr>
            <a:r>
              <a:rPr lang="en-US" sz="2800" dirty="0">
                <a:solidFill>
                  <a:srgbClr val="66FF33"/>
                </a:solidFill>
                <a:effectLst>
                  <a:outerShdw blurRad="38100" dist="38100" dir="2700000" algn="tl">
                    <a:srgbClr val="000000"/>
                  </a:outerShdw>
                </a:effectLst>
              </a:rPr>
              <a:t>	“a unit, defined by its mineral assemblage, which includes all rocks, despite their chemical variety, which habitually occur in close mutual association and which have been subjected to comparable conditions of metamorphism”</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2955925" y="153988"/>
            <a:ext cx="3502025" cy="519112"/>
          </a:xfrm>
          <a:prstGeom prst="rect">
            <a:avLst/>
          </a:prstGeom>
          <a:noFill/>
          <a:ln w="9525">
            <a:noFill/>
            <a:miter lim="800000"/>
            <a:headEnd/>
            <a:tailEnd/>
          </a:ln>
          <a:effectLst/>
        </p:spPr>
        <p:txBody>
          <a:bodyPr wrap="none">
            <a:spAutoFit/>
          </a:bodyPr>
          <a:lstStyle/>
          <a:p>
            <a:pPr>
              <a:defRPr/>
            </a:pPr>
            <a:r>
              <a:rPr lang="en-US" sz="2800">
                <a:solidFill>
                  <a:srgbClr val="FFFF00"/>
                </a:solidFill>
                <a:effectLst>
                  <a:outerShdw blurRad="38100" dist="38100" dir="2700000" algn="tl">
                    <a:srgbClr val="000000"/>
                  </a:outerShdw>
                </a:effectLst>
              </a:rPr>
              <a:t>METAMORPHISM</a:t>
            </a:r>
          </a:p>
        </p:txBody>
      </p:sp>
      <p:sp>
        <p:nvSpPr>
          <p:cNvPr id="38915" name="Text Box 3"/>
          <p:cNvSpPr txBox="1">
            <a:spLocks noChangeArrowheads="1"/>
          </p:cNvSpPr>
          <p:nvPr/>
        </p:nvSpPr>
        <p:spPr bwMode="auto">
          <a:xfrm>
            <a:off x="1143000" y="762000"/>
            <a:ext cx="184150" cy="579438"/>
          </a:xfrm>
          <a:prstGeom prst="rect">
            <a:avLst/>
          </a:prstGeom>
          <a:noFill/>
          <a:ln w="9525">
            <a:noFill/>
            <a:miter lim="800000"/>
            <a:headEnd/>
            <a:tailEnd/>
          </a:ln>
          <a:effectLst/>
        </p:spPr>
        <p:txBody>
          <a:bodyPr wrap="none">
            <a:spAutoFit/>
          </a:bodyPr>
          <a:lstStyle/>
          <a:p>
            <a:pPr>
              <a:defRPr/>
            </a:pPr>
            <a:endParaRPr lang="ru-RU" sz="3200">
              <a:solidFill>
                <a:srgbClr val="00FFFF"/>
              </a:solidFill>
              <a:effectLst>
                <a:outerShdw blurRad="38100" dist="38100" dir="2700000" algn="tl">
                  <a:srgbClr val="000000"/>
                </a:outerShdw>
              </a:effectLst>
            </a:endParaRPr>
          </a:p>
        </p:txBody>
      </p:sp>
      <p:sp>
        <p:nvSpPr>
          <p:cNvPr id="38916" name="Text Box 4"/>
          <p:cNvSpPr txBox="1">
            <a:spLocks noChangeArrowheads="1"/>
          </p:cNvSpPr>
          <p:nvPr/>
        </p:nvSpPr>
        <p:spPr bwMode="auto">
          <a:xfrm>
            <a:off x="692150" y="1062038"/>
            <a:ext cx="4324350" cy="1465262"/>
          </a:xfrm>
          <a:prstGeom prst="rect">
            <a:avLst/>
          </a:prstGeom>
          <a:noFill/>
          <a:ln w="9525">
            <a:noFill/>
            <a:miter lim="800000"/>
            <a:headEnd/>
            <a:tailEnd/>
          </a:ln>
          <a:effectLst/>
        </p:spPr>
        <p:txBody>
          <a:bodyPr wrap="none">
            <a:spAutoFit/>
          </a:bodyPr>
          <a:lstStyle/>
          <a:p>
            <a:pPr marL="342900" indent="-342900">
              <a:defRPr/>
            </a:pPr>
            <a:r>
              <a:rPr lang="en-US" sz="1800" u="sng">
                <a:solidFill>
                  <a:srgbClr val="00FFFF"/>
                </a:solidFill>
                <a:effectLst>
                  <a:outerShdw blurRad="38100" dist="38100" dir="2700000" algn="tl">
                    <a:srgbClr val="000000"/>
                  </a:outerShdw>
                </a:effectLst>
              </a:rPr>
              <a:t>Facies of Contact Metamorphism</a:t>
            </a:r>
          </a:p>
          <a:p>
            <a:pPr marL="342900" indent="-342900">
              <a:buFontTx/>
              <a:buAutoNum type="arabicPeriod"/>
              <a:defRPr/>
            </a:pPr>
            <a:r>
              <a:rPr lang="en-US" sz="1800">
                <a:solidFill>
                  <a:srgbClr val="00FFFF"/>
                </a:solidFill>
                <a:effectLst>
                  <a:outerShdw blurRad="38100" dist="38100" dir="2700000" algn="tl">
                    <a:srgbClr val="000000"/>
                  </a:outerShdw>
                </a:effectLst>
              </a:rPr>
              <a:t>Albite-Epidote hornfels</a:t>
            </a:r>
          </a:p>
          <a:p>
            <a:pPr marL="342900" indent="-342900">
              <a:buFontTx/>
              <a:buAutoNum type="arabicPeriod"/>
              <a:defRPr/>
            </a:pPr>
            <a:r>
              <a:rPr lang="en-US" sz="1800">
                <a:solidFill>
                  <a:srgbClr val="00FFFF"/>
                </a:solidFill>
                <a:effectLst>
                  <a:outerShdw blurRad="38100" dist="38100" dir="2700000" algn="tl">
                    <a:srgbClr val="000000"/>
                  </a:outerShdw>
                </a:effectLst>
              </a:rPr>
              <a:t>Hornblende hornfels</a:t>
            </a:r>
          </a:p>
          <a:p>
            <a:pPr marL="342900" indent="-342900">
              <a:buFontTx/>
              <a:buAutoNum type="arabicPeriod"/>
              <a:defRPr/>
            </a:pPr>
            <a:r>
              <a:rPr lang="en-US" sz="1800">
                <a:solidFill>
                  <a:srgbClr val="00FFFF"/>
                </a:solidFill>
                <a:effectLst>
                  <a:outerShdw blurRad="38100" dist="38100" dir="2700000" algn="tl">
                    <a:srgbClr val="000000"/>
                  </a:outerShdw>
                </a:effectLst>
              </a:rPr>
              <a:t>Pyroxene hornfels</a:t>
            </a:r>
          </a:p>
          <a:p>
            <a:pPr marL="342900" indent="-342900">
              <a:buFontTx/>
              <a:buAutoNum type="arabicPeriod"/>
              <a:defRPr/>
            </a:pPr>
            <a:r>
              <a:rPr lang="en-US" sz="1800">
                <a:solidFill>
                  <a:srgbClr val="00FFFF"/>
                </a:solidFill>
                <a:effectLst>
                  <a:outerShdw blurRad="38100" dist="38100" dir="2700000" algn="tl">
                    <a:srgbClr val="000000"/>
                  </a:outerShdw>
                </a:effectLst>
              </a:rPr>
              <a:t>Sanidinite hornfels</a:t>
            </a:r>
          </a:p>
        </p:txBody>
      </p:sp>
      <p:sp>
        <p:nvSpPr>
          <p:cNvPr id="71685" name="Text Box 8"/>
          <p:cNvSpPr txBox="1">
            <a:spLocks noChangeArrowheads="1"/>
          </p:cNvSpPr>
          <p:nvPr/>
        </p:nvSpPr>
        <p:spPr bwMode="auto">
          <a:xfrm>
            <a:off x="649288" y="2589213"/>
            <a:ext cx="6327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bg1"/>
                </a:solidFill>
                <a:latin typeface="Times New Roman" panose="02020603050405020304" pitchFamily="18" charset="0"/>
              </a:defRPr>
            </a:lvl1pPr>
            <a:lvl2pPr marL="742950" indent="-285750">
              <a:defRPr sz="2400">
                <a:solidFill>
                  <a:schemeClr val="bg1"/>
                </a:solidFill>
                <a:latin typeface="Times New Roman" panose="02020603050405020304" pitchFamily="18" charset="0"/>
              </a:defRPr>
            </a:lvl2pPr>
            <a:lvl3pPr marL="1143000" indent="-228600">
              <a:defRPr sz="2400">
                <a:solidFill>
                  <a:schemeClr val="bg1"/>
                </a:solidFill>
                <a:latin typeface="Times New Roman" panose="02020603050405020304" pitchFamily="18" charset="0"/>
              </a:defRPr>
            </a:lvl3pPr>
            <a:lvl4pPr marL="1600200" indent="-228600">
              <a:defRPr sz="2400">
                <a:solidFill>
                  <a:schemeClr val="bg1"/>
                </a:solidFill>
                <a:latin typeface="Times New Roman" panose="02020603050405020304" pitchFamily="18" charset="0"/>
              </a:defRPr>
            </a:lvl4pPr>
            <a:lvl5pPr marL="2057400" indent="-228600">
              <a:defRPr sz="2400">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defRPr>
            </a:lvl9pPr>
          </a:lstStyle>
          <a:p>
            <a:r>
              <a:rPr lang="en-US" altLang="en-US" sz="1800" u="sng">
                <a:solidFill>
                  <a:schemeClr val="tx1"/>
                </a:solidFill>
              </a:rPr>
              <a:t>Immature Facies of Burial or Low Grade Regional Metamorphism</a:t>
            </a:r>
          </a:p>
          <a:p>
            <a:r>
              <a:rPr lang="en-US" altLang="en-US" sz="1800">
                <a:solidFill>
                  <a:schemeClr val="tx1"/>
                </a:solidFill>
              </a:rPr>
              <a:t>5.  Zeolite</a:t>
            </a:r>
          </a:p>
          <a:p>
            <a:pPr>
              <a:buFontTx/>
              <a:buAutoNum type="arabicPeriod" startAt="6"/>
            </a:pPr>
            <a:r>
              <a:rPr lang="en-US" altLang="en-US" sz="1800">
                <a:solidFill>
                  <a:schemeClr val="tx1"/>
                </a:solidFill>
              </a:rPr>
              <a:t>Prehnite-pumpellyite</a:t>
            </a:r>
          </a:p>
          <a:p>
            <a:endParaRPr lang="en-US" altLang="en-US" sz="1800">
              <a:solidFill>
                <a:schemeClr val="tx1"/>
              </a:solidFill>
            </a:endParaRPr>
          </a:p>
        </p:txBody>
      </p:sp>
      <p:sp>
        <p:nvSpPr>
          <p:cNvPr id="38921" name="Text Box 9"/>
          <p:cNvSpPr txBox="1">
            <a:spLocks noChangeArrowheads="1"/>
          </p:cNvSpPr>
          <p:nvPr/>
        </p:nvSpPr>
        <p:spPr bwMode="auto">
          <a:xfrm>
            <a:off x="674688" y="3562350"/>
            <a:ext cx="6800850" cy="1465263"/>
          </a:xfrm>
          <a:prstGeom prst="rect">
            <a:avLst/>
          </a:prstGeom>
          <a:noFill/>
          <a:ln w="9525">
            <a:noFill/>
            <a:miter lim="800000"/>
            <a:headEnd/>
            <a:tailEnd/>
          </a:ln>
          <a:effectLst/>
        </p:spPr>
        <p:txBody>
          <a:bodyPr wrap="none">
            <a:spAutoFit/>
          </a:bodyPr>
          <a:lstStyle/>
          <a:p>
            <a:pPr marL="342900" indent="-342900">
              <a:defRPr/>
            </a:pPr>
            <a:r>
              <a:rPr lang="en-US" sz="1800" u="sng">
                <a:solidFill>
                  <a:srgbClr val="33CC33"/>
                </a:solidFill>
                <a:effectLst>
                  <a:outerShdw blurRad="38100" dist="38100" dir="2700000" algn="tl">
                    <a:srgbClr val="000000"/>
                  </a:outerShdw>
                </a:effectLst>
              </a:rPr>
              <a:t>Mature Facies of Low Grade Regional Metamorphism</a:t>
            </a:r>
          </a:p>
          <a:p>
            <a:pPr marL="342900" indent="-342900">
              <a:buFontTx/>
              <a:buAutoNum type="arabicPeriod" startAt="7"/>
              <a:defRPr/>
            </a:pPr>
            <a:r>
              <a:rPr lang="en-US" sz="1800">
                <a:solidFill>
                  <a:srgbClr val="33CC33"/>
                </a:solidFill>
                <a:effectLst>
                  <a:outerShdw blurRad="38100" dist="38100" dir="2700000" algn="tl">
                    <a:srgbClr val="000000"/>
                  </a:outerShdw>
                </a:effectLst>
              </a:rPr>
              <a:t>Lawsonite</a:t>
            </a:r>
          </a:p>
          <a:p>
            <a:pPr marL="342900" indent="-342900">
              <a:buFontTx/>
              <a:buAutoNum type="arabicPeriod" startAt="7"/>
              <a:defRPr/>
            </a:pPr>
            <a:r>
              <a:rPr lang="en-US" sz="1800">
                <a:solidFill>
                  <a:srgbClr val="33CC33"/>
                </a:solidFill>
                <a:effectLst>
                  <a:outerShdw blurRad="38100" dist="38100" dir="2700000" algn="tl">
                    <a:srgbClr val="000000"/>
                  </a:outerShdw>
                </a:effectLst>
              </a:rPr>
              <a:t>Blueschist</a:t>
            </a:r>
          </a:p>
          <a:p>
            <a:pPr marL="342900" indent="-342900">
              <a:buFontTx/>
              <a:buAutoNum type="arabicPeriod" startAt="7"/>
              <a:defRPr/>
            </a:pPr>
            <a:r>
              <a:rPr lang="en-US" sz="1800">
                <a:solidFill>
                  <a:srgbClr val="33CC33"/>
                </a:solidFill>
                <a:effectLst>
                  <a:outerShdw blurRad="38100" dist="38100" dir="2700000" algn="tl">
                    <a:srgbClr val="000000"/>
                  </a:outerShdw>
                </a:effectLst>
              </a:rPr>
              <a:t>Greenshist</a:t>
            </a:r>
          </a:p>
          <a:p>
            <a:pPr marL="342900" indent="-342900">
              <a:defRPr/>
            </a:pPr>
            <a:endParaRPr lang="en-US" sz="1800">
              <a:solidFill>
                <a:srgbClr val="00FFFF"/>
              </a:solidFill>
            </a:endParaRPr>
          </a:p>
        </p:txBody>
      </p:sp>
      <p:sp>
        <p:nvSpPr>
          <p:cNvPr id="38922" name="Text Box 10"/>
          <p:cNvSpPr txBox="1">
            <a:spLocks noChangeArrowheads="1"/>
          </p:cNvSpPr>
          <p:nvPr/>
        </p:nvSpPr>
        <p:spPr bwMode="auto">
          <a:xfrm>
            <a:off x="692150" y="4899025"/>
            <a:ext cx="5899150" cy="1190625"/>
          </a:xfrm>
          <a:prstGeom prst="rect">
            <a:avLst/>
          </a:prstGeom>
          <a:noFill/>
          <a:ln w="9525">
            <a:noFill/>
            <a:miter lim="800000"/>
            <a:headEnd/>
            <a:tailEnd/>
          </a:ln>
          <a:effectLst/>
        </p:spPr>
        <p:txBody>
          <a:bodyPr wrap="none">
            <a:spAutoFit/>
          </a:bodyPr>
          <a:lstStyle/>
          <a:p>
            <a:pPr marL="342900" indent="-342900">
              <a:defRPr/>
            </a:pPr>
            <a:r>
              <a:rPr lang="en-US" sz="1800" u="sng">
                <a:solidFill>
                  <a:srgbClr val="FFFF00"/>
                </a:solidFill>
                <a:effectLst>
                  <a:outerShdw blurRad="38100" dist="38100" dir="2700000" algn="tl">
                    <a:srgbClr val="000000"/>
                  </a:outerShdw>
                </a:effectLst>
              </a:rPr>
              <a:t>Facies of High Grade Regional Metamorphism</a:t>
            </a:r>
          </a:p>
          <a:p>
            <a:pPr marL="342900" indent="-342900">
              <a:buFontTx/>
              <a:buAutoNum type="arabicPeriod" startAt="10"/>
              <a:defRPr/>
            </a:pPr>
            <a:r>
              <a:rPr lang="en-US" sz="1800">
                <a:solidFill>
                  <a:srgbClr val="FFFF00"/>
                </a:solidFill>
                <a:effectLst>
                  <a:outerShdw blurRad="38100" dist="38100" dir="2700000" algn="tl">
                    <a:srgbClr val="000000"/>
                  </a:outerShdw>
                </a:effectLst>
              </a:rPr>
              <a:t>  Amphibolite</a:t>
            </a:r>
          </a:p>
          <a:p>
            <a:pPr marL="342900" indent="-342900">
              <a:buFontTx/>
              <a:buAutoNum type="arabicPeriod" startAt="10"/>
              <a:defRPr/>
            </a:pPr>
            <a:r>
              <a:rPr lang="en-US" sz="1800">
                <a:solidFill>
                  <a:srgbClr val="FFFF00"/>
                </a:solidFill>
                <a:effectLst>
                  <a:outerShdw blurRad="38100" dist="38100" dir="2700000" algn="tl">
                    <a:srgbClr val="000000"/>
                  </a:outerShdw>
                </a:effectLst>
              </a:rPr>
              <a:t>  Granulite </a:t>
            </a:r>
          </a:p>
          <a:p>
            <a:pPr marL="342900" indent="-342900">
              <a:buFontTx/>
              <a:buAutoNum type="arabicPeriod" startAt="10"/>
              <a:defRPr/>
            </a:pPr>
            <a:r>
              <a:rPr lang="en-US" sz="1800">
                <a:solidFill>
                  <a:srgbClr val="FFFF00"/>
                </a:solidFill>
                <a:effectLst>
                  <a:outerShdw blurRad="38100" dist="38100" dir="2700000" algn="tl">
                    <a:srgbClr val="000000"/>
                  </a:outerShdw>
                </a:effectLst>
              </a:rPr>
              <a:t>  Eclogite</a:t>
            </a:r>
          </a:p>
        </p:txBody>
      </p:sp>
      <p:sp>
        <p:nvSpPr>
          <p:cNvPr id="71688" name="Text Box 11"/>
          <p:cNvSpPr txBox="1">
            <a:spLocks noChangeArrowheads="1"/>
          </p:cNvSpPr>
          <p:nvPr/>
        </p:nvSpPr>
        <p:spPr bwMode="auto">
          <a:xfrm>
            <a:off x="4437063" y="6215063"/>
            <a:ext cx="422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400">
                <a:latin typeface="Arial Black" panose="020B0A04020102020204" pitchFamily="34" charset="0"/>
              </a:rPr>
              <a:t>Modified from Turner &amp; Verhoogen (1951)</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2955925" y="153988"/>
            <a:ext cx="3502025" cy="519112"/>
          </a:xfrm>
          <a:prstGeom prst="rect">
            <a:avLst/>
          </a:prstGeom>
          <a:noFill/>
          <a:ln w="9525">
            <a:noFill/>
            <a:miter lim="800000"/>
            <a:headEnd/>
            <a:tailEnd/>
          </a:ln>
          <a:effectLst/>
        </p:spPr>
        <p:txBody>
          <a:bodyPr wrap="none">
            <a:spAutoFit/>
          </a:bodyPr>
          <a:lstStyle/>
          <a:p>
            <a:pPr>
              <a:defRPr/>
            </a:pPr>
            <a:r>
              <a:rPr lang="en-US" sz="2800">
                <a:solidFill>
                  <a:srgbClr val="FFFF00"/>
                </a:solidFill>
                <a:effectLst>
                  <a:outerShdw blurRad="38100" dist="38100" dir="2700000" algn="tl">
                    <a:srgbClr val="000000"/>
                  </a:outerShdw>
                </a:effectLst>
              </a:rPr>
              <a:t>METAMORPHISM</a:t>
            </a:r>
          </a:p>
        </p:txBody>
      </p:sp>
      <p:sp>
        <p:nvSpPr>
          <p:cNvPr id="37891" name="Text Box 3"/>
          <p:cNvSpPr txBox="1">
            <a:spLocks noChangeArrowheads="1"/>
          </p:cNvSpPr>
          <p:nvPr/>
        </p:nvSpPr>
        <p:spPr bwMode="auto">
          <a:xfrm>
            <a:off x="1143000" y="762000"/>
            <a:ext cx="184150" cy="579438"/>
          </a:xfrm>
          <a:prstGeom prst="rect">
            <a:avLst/>
          </a:prstGeom>
          <a:noFill/>
          <a:ln w="9525">
            <a:noFill/>
            <a:miter lim="800000"/>
            <a:headEnd/>
            <a:tailEnd/>
          </a:ln>
          <a:effectLst/>
        </p:spPr>
        <p:txBody>
          <a:bodyPr wrap="none">
            <a:spAutoFit/>
          </a:bodyPr>
          <a:lstStyle/>
          <a:p>
            <a:pPr>
              <a:defRPr/>
            </a:pPr>
            <a:endParaRPr lang="ru-RU" sz="3200">
              <a:solidFill>
                <a:srgbClr val="00FFFF"/>
              </a:solidFill>
              <a:effectLst>
                <a:outerShdw blurRad="38100" dist="38100" dir="2700000" algn="tl">
                  <a:srgbClr val="000000"/>
                </a:outerShdw>
              </a:effectLst>
            </a:endParaRPr>
          </a:p>
        </p:txBody>
      </p:sp>
      <p:sp>
        <p:nvSpPr>
          <p:cNvPr id="72708" name="Rectangle 5"/>
          <p:cNvSpPr>
            <a:spLocks noChangeArrowheads="1"/>
          </p:cNvSpPr>
          <p:nvPr/>
        </p:nvSpPr>
        <p:spPr bwMode="auto">
          <a:xfrm>
            <a:off x="250825" y="1004888"/>
            <a:ext cx="878205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7338" indent="-287338">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ts val="600"/>
              </a:spcBef>
              <a:buClrTx/>
              <a:buFontTx/>
              <a:buNone/>
            </a:pPr>
            <a:r>
              <a:rPr lang="en-US" altLang="en-US" sz="2400">
                <a:solidFill>
                  <a:srgbClr val="00FFFF"/>
                </a:solidFill>
                <a:latin typeface="Arial Black" panose="020B0A04020102020204" pitchFamily="34" charset="0"/>
              </a:rPr>
              <a:t>The definitive mineral assemblages that characterize each facies (for mafic rocks).</a:t>
            </a:r>
          </a:p>
        </p:txBody>
      </p:sp>
      <p:graphicFrame>
        <p:nvGraphicFramePr>
          <p:cNvPr id="72709" name="Object 6"/>
          <p:cNvGraphicFramePr>
            <a:graphicFrameLocks noChangeAspect="1"/>
          </p:cNvGraphicFramePr>
          <p:nvPr>
            <p:extLst>
              <p:ext uri="{D42A27DB-BD31-4B8C-83A1-F6EECF244321}">
                <p14:modId xmlns:p14="http://schemas.microsoft.com/office/powerpoint/2010/main" val="3845993177"/>
              </p:ext>
            </p:extLst>
          </p:nvPr>
        </p:nvGraphicFramePr>
        <p:xfrm>
          <a:off x="633413" y="1893888"/>
          <a:ext cx="7962900" cy="4786312"/>
        </p:xfrm>
        <a:graphic>
          <a:graphicData uri="http://schemas.openxmlformats.org/presentationml/2006/ole">
            <mc:AlternateContent xmlns:mc="http://schemas.openxmlformats.org/markup-compatibility/2006">
              <mc:Choice xmlns:v="urn:schemas-microsoft-com:vml" Requires="v">
                <p:oleObj spid="_x0000_s72866" name="Document" r:id="rId3" imgW="3532704" imgH="2119223" progId="Word.Document.8">
                  <p:embed/>
                </p:oleObj>
              </mc:Choice>
              <mc:Fallback>
                <p:oleObj name="Document" r:id="rId3" imgW="3532704" imgH="2119223" progId="Word.Document.8">
                  <p:embed/>
                  <p:pic>
                    <p:nvPicPr>
                      <p:cNvPr id="0" name="Object 6"/>
                      <p:cNvPicPr>
                        <a:picLocks noChangeAspect="1" noChangeArrowheads="1"/>
                      </p:cNvPicPr>
                      <p:nvPr/>
                    </p:nvPicPr>
                    <p:blipFill>
                      <a:blip r:embed="rId4"/>
                      <a:srcRect/>
                      <a:stretch>
                        <a:fillRect/>
                      </a:stretch>
                    </p:blipFill>
                    <p:spPr bwMode="auto">
                      <a:xfrm>
                        <a:off x="633413" y="1893888"/>
                        <a:ext cx="7962900" cy="4786312"/>
                      </a:xfrm>
                      <a:prstGeom prst="rect">
                        <a:avLst/>
                      </a:prstGeom>
                      <a:solidFill>
                        <a:schemeClr val="tx1"/>
                      </a:solidFill>
                      <a:ln>
                        <a:noFill/>
                      </a:ln>
                      <a:effectLs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Met fac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838200"/>
            <a:ext cx="7162800" cy="5043488"/>
          </a:xfrm>
          <a:prstGeom prst="rect">
            <a:avLst/>
          </a:prstGeom>
          <a:noFill/>
          <a:extLst>
            <a:ext uri="{909E8E84-426E-40DD-AFC4-6F175D3DCCD1}">
              <a14:hiddenFill xmlns:a14="http://schemas.microsoft.com/office/drawing/2010/main">
                <a:solidFill>
                  <a:srgbClr val="FFFFFF"/>
                </a:solidFill>
              </a14:hiddenFill>
            </a:ext>
          </a:extLst>
        </p:spPr>
      </p:pic>
      <p:sp>
        <p:nvSpPr>
          <p:cNvPr id="17411" name="Rectangle 3"/>
          <p:cNvSpPr>
            <a:spLocks noGrp="1" noChangeArrowheads="1"/>
          </p:cNvSpPr>
          <p:nvPr>
            <p:ph type="title"/>
          </p:nvPr>
        </p:nvSpPr>
        <p:spPr>
          <a:xfrm>
            <a:off x="228600" y="228600"/>
            <a:ext cx="8915400" cy="457200"/>
          </a:xfrm>
        </p:spPr>
        <p:txBody>
          <a:bodyPr/>
          <a:lstStyle/>
          <a:p>
            <a:pPr algn="l"/>
            <a:r>
              <a:rPr lang="en-GB" altLang="en-US" sz="2000" b="1">
                <a:latin typeface="Arial" panose="020B0604020202020204" pitchFamily="34" charset="0"/>
              </a:rPr>
              <a:t/>
            </a:r>
            <a:br>
              <a:rPr lang="en-GB" altLang="en-US" sz="2000" b="1">
                <a:latin typeface="Arial" panose="020B0604020202020204" pitchFamily="34" charset="0"/>
              </a:rPr>
            </a:br>
            <a:r>
              <a:rPr lang="en-GB" altLang="en-US" sz="2400" b="1">
                <a:latin typeface="Arial" panose="020B0604020202020204" pitchFamily="34" charset="0"/>
              </a:rPr>
              <a:t>METAMORPHIC FACIES: temperature &amp; pressure regimes</a:t>
            </a:r>
            <a:r>
              <a:rPr lang="en-GB" altLang="en-US" sz="2000" b="1">
                <a:solidFill>
                  <a:schemeClr val="tx1"/>
                </a:solidFill>
                <a:latin typeface="Arial" panose="020B0604020202020204" pitchFamily="34" charset="0"/>
              </a:rPr>
              <a:t/>
            </a:r>
            <a:br>
              <a:rPr lang="en-GB" altLang="en-US" sz="2000" b="1">
                <a:solidFill>
                  <a:schemeClr val="tx1"/>
                </a:solidFill>
                <a:latin typeface="Arial" panose="020B0604020202020204" pitchFamily="34" charset="0"/>
              </a:rPr>
            </a:br>
            <a:endParaRPr lang="en-GB" altLang="en-US" sz="2800" b="1">
              <a:latin typeface="Arial" panose="020B0604020202020204" pitchFamily="34" charset="0"/>
              <a:cs typeface="Times New Roman" panose="02020603050405020304" pitchFamily="18" charset="0"/>
            </a:endParaRPr>
          </a:p>
        </p:txBody>
      </p:sp>
      <p:sp>
        <p:nvSpPr>
          <p:cNvPr id="17412" name="Text Box 4"/>
          <p:cNvSpPr txBox="1">
            <a:spLocks noChangeArrowheads="1"/>
          </p:cNvSpPr>
          <p:nvPr/>
        </p:nvSpPr>
        <p:spPr bwMode="auto">
          <a:xfrm>
            <a:off x="609600" y="5867400"/>
            <a:ext cx="8131175" cy="701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000" b="1">
                <a:solidFill>
                  <a:schemeClr val="tx2"/>
                </a:solidFill>
                <a:cs typeface="Times New Roman" panose="02020603050405020304" pitchFamily="18" charset="0"/>
              </a:rPr>
              <a:t>Assemblage of </a:t>
            </a:r>
            <a:r>
              <a:rPr lang="en-GB" altLang="en-US" sz="2000" b="1" i="1">
                <a:solidFill>
                  <a:schemeClr val="tx2"/>
                </a:solidFill>
                <a:effectLst>
                  <a:outerShdw blurRad="38100" dist="38100" dir="2700000" algn="tl">
                    <a:srgbClr val="000000"/>
                  </a:outerShdw>
                </a:effectLst>
                <a:cs typeface="Times New Roman" panose="02020603050405020304" pitchFamily="18" charset="0"/>
              </a:rPr>
              <a:t>metamorphic rocks</a:t>
            </a:r>
            <a:r>
              <a:rPr lang="en-GB" altLang="en-US" sz="2000" b="1">
                <a:solidFill>
                  <a:schemeClr val="tx1"/>
                </a:solidFill>
                <a:cs typeface="Times New Roman" panose="02020603050405020304" pitchFamily="18" charset="0"/>
              </a:rPr>
              <a:t> formed under </a:t>
            </a:r>
            <a:r>
              <a:rPr lang="en-GB" altLang="en-US" sz="2000" b="1" i="1">
                <a:solidFill>
                  <a:schemeClr val="tx1"/>
                </a:solidFill>
                <a:effectLst>
                  <a:outerShdw blurRad="38100" dist="38100" dir="2700000" algn="tl">
                    <a:srgbClr val="000000"/>
                  </a:outerShdw>
                </a:effectLst>
                <a:cs typeface="Times New Roman" panose="02020603050405020304" pitchFamily="18" charset="0"/>
              </a:rPr>
              <a:t>a similar range of </a:t>
            </a:r>
            <a:r>
              <a:rPr lang="en-GB" altLang="en-US" sz="2000" b="1" i="1">
                <a:solidFill>
                  <a:schemeClr val="tx2"/>
                </a:solidFill>
                <a:effectLst>
                  <a:outerShdw blurRad="38100" dist="38100" dir="2700000" algn="tl">
                    <a:srgbClr val="000000"/>
                  </a:outerShdw>
                </a:effectLst>
                <a:cs typeface="Times New Roman" panose="02020603050405020304" pitchFamily="18" charset="0"/>
              </a:rPr>
              <a:t>pressure and temperature conditions</a:t>
            </a:r>
            <a:endParaRPr lang="en-US" altLang="en-US" sz="2800" b="1">
              <a:solidFill>
                <a:schemeClr val="tx1"/>
              </a:solidFill>
              <a:cs typeface="Times New Roman" panose="02020603050405020304" pitchFamily="18" charset="0"/>
            </a:endParaRPr>
          </a:p>
        </p:txBody>
      </p:sp>
      <p:sp>
        <p:nvSpPr>
          <p:cNvPr id="17413" name="Line 5"/>
          <p:cNvSpPr>
            <a:spLocks noChangeShapeType="1"/>
          </p:cNvSpPr>
          <p:nvPr/>
        </p:nvSpPr>
        <p:spPr bwMode="auto">
          <a:xfrm>
            <a:off x="914400" y="2971800"/>
            <a:ext cx="73152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4" name="Text Box 6"/>
          <p:cNvSpPr txBox="1">
            <a:spLocks noChangeArrowheads="1"/>
          </p:cNvSpPr>
          <p:nvPr/>
        </p:nvSpPr>
        <p:spPr bwMode="auto">
          <a:xfrm>
            <a:off x="6400800" y="1981200"/>
            <a:ext cx="15811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Low Pressure</a:t>
            </a:r>
          </a:p>
        </p:txBody>
      </p:sp>
      <p:sp>
        <p:nvSpPr>
          <p:cNvPr id="17416" name="Text Box 8"/>
          <p:cNvSpPr txBox="1">
            <a:spLocks noChangeArrowheads="1"/>
          </p:cNvSpPr>
          <p:nvPr/>
        </p:nvSpPr>
        <p:spPr bwMode="auto">
          <a:xfrm>
            <a:off x="6781800" y="5105400"/>
            <a:ext cx="2027238"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hlink"/>
                </a:solidFill>
              </a:rPr>
              <a:t>High Temperature</a:t>
            </a:r>
            <a:endParaRPr lang="en-US" altLang="en-US"/>
          </a:p>
        </p:txBody>
      </p:sp>
      <p:sp>
        <p:nvSpPr>
          <p:cNvPr id="17417" name="Line 9"/>
          <p:cNvSpPr>
            <a:spLocks noChangeShapeType="1"/>
          </p:cNvSpPr>
          <p:nvPr/>
        </p:nvSpPr>
        <p:spPr bwMode="auto">
          <a:xfrm flipH="1" flipV="1">
            <a:off x="3886200" y="1295400"/>
            <a:ext cx="0" cy="457200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8" name="Text Box 10"/>
          <p:cNvSpPr txBox="1">
            <a:spLocks noChangeArrowheads="1"/>
          </p:cNvSpPr>
          <p:nvPr/>
        </p:nvSpPr>
        <p:spPr bwMode="auto">
          <a:xfrm>
            <a:off x="1371600" y="5029200"/>
            <a:ext cx="1900238"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hlink"/>
                </a:solidFill>
              </a:rPr>
              <a:t>Low temperature</a:t>
            </a:r>
            <a:endParaRPr lang="en-US" altLang="en-US"/>
          </a:p>
        </p:txBody>
      </p:sp>
      <p:sp>
        <p:nvSpPr>
          <p:cNvPr id="17419" name="Text Box 11"/>
          <p:cNvSpPr txBox="1">
            <a:spLocks noChangeArrowheads="1"/>
          </p:cNvSpPr>
          <p:nvPr/>
        </p:nvSpPr>
        <p:spPr bwMode="auto">
          <a:xfrm>
            <a:off x="6781800" y="4648200"/>
            <a:ext cx="16319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High Pressure</a:t>
            </a:r>
          </a:p>
        </p:txBody>
      </p:sp>
    </p:spTree>
    <p:extLst>
      <p:ext uri="{BB962C8B-B14F-4D97-AF65-F5344CB8AC3E}">
        <p14:creationId xmlns:p14="http://schemas.microsoft.com/office/powerpoint/2010/main" val="3259081948"/>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4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1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4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41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41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P spid="17412" grpId="0" animBg="1"/>
      <p:bldP spid="17413" grpId="0" animBg="1"/>
      <p:bldP spid="17414" grpId="0" animBg="1"/>
      <p:bldP spid="17416" grpId="0" animBg="1"/>
      <p:bldP spid="17417" grpId="0" animBg="1"/>
      <p:bldP spid="17418" grpId="0" animBg="1"/>
      <p:bldP spid="17419"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Met tectonic sett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85800"/>
            <a:ext cx="7239000" cy="5435600"/>
          </a:xfrm>
          <a:prstGeom prst="rect">
            <a:avLst/>
          </a:prstGeom>
          <a:noFill/>
          <a:extLst>
            <a:ext uri="{909E8E84-426E-40DD-AFC4-6F175D3DCCD1}">
              <a14:hiddenFill xmlns:a14="http://schemas.microsoft.com/office/drawing/2010/main">
                <a:solidFill>
                  <a:srgbClr val="FFFFFF"/>
                </a:solidFill>
              </a14:hiddenFill>
            </a:ext>
          </a:extLst>
        </p:spPr>
      </p:pic>
      <p:sp>
        <p:nvSpPr>
          <p:cNvPr id="33797" name="Rectangle 5"/>
          <p:cNvSpPr>
            <a:spLocks noChangeArrowheads="1"/>
          </p:cNvSpPr>
          <p:nvPr/>
        </p:nvSpPr>
        <p:spPr bwMode="auto">
          <a:xfrm>
            <a:off x="838200" y="228600"/>
            <a:ext cx="792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lgn="l"/>
            <a:r>
              <a:rPr lang="en-GB" altLang="en-US" sz="2000" b="1">
                <a:latin typeface="Arial" panose="020B0604020202020204" pitchFamily="34" charset="0"/>
              </a:rPr>
              <a:t/>
            </a:r>
            <a:br>
              <a:rPr lang="en-GB" altLang="en-US" sz="2000" b="1">
                <a:latin typeface="Arial" panose="020B0604020202020204" pitchFamily="34" charset="0"/>
              </a:rPr>
            </a:br>
            <a:r>
              <a:rPr lang="en-GB" altLang="en-US" sz="2400" b="1">
                <a:effectLst>
                  <a:outerShdw blurRad="38100" dist="38100" dir="2700000" algn="tl">
                    <a:srgbClr val="000000"/>
                  </a:outerShdw>
                </a:effectLst>
                <a:latin typeface="Arial" panose="020B0604020202020204" pitchFamily="34" charset="0"/>
              </a:rPr>
              <a:t>METAMORPHIC FACIES: typical settings</a:t>
            </a:r>
            <a:r>
              <a:rPr lang="en-GB" altLang="en-US" sz="2000" b="1">
                <a:solidFill>
                  <a:schemeClr val="tx1"/>
                </a:solidFill>
                <a:latin typeface="Arial" panose="020B0604020202020204" pitchFamily="34" charset="0"/>
              </a:rPr>
              <a:t/>
            </a:r>
            <a:br>
              <a:rPr lang="en-GB" altLang="en-US" sz="2000" b="1">
                <a:solidFill>
                  <a:schemeClr val="tx1"/>
                </a:solidFill>
                <a:latin typeface="Arial" panose="020B0604020202020204" pitchFamily="34" charset="0"/>
              </a:rPr>
            </a:br>
            <a:endParaRPr lang="en-GB" altLang="en-US" sz="2800" b="1">
              <a:latin typeface="Arial" panose="020B0604020202020204" pitchFamily="34" charset="0"/>
              <a:cs typeface="Times New Roman" panose="02020603050405020304" pitchFamily="18" charset="0"/>
            </a:endParaRPr>
          </a:p>
        </p:txBody>
      </p:sp>
      <p:sp>
        <p:nvSpPr>
          <p:cNvPr id="33798" name="Text Box 6"/>
          <p:cNvSpPr txBox="1">
            <a:spLocks noChangeArrowheads="1"/>
          </p:cNvSpPr>
          <p:nvPr/>
        </p:nvSpPr>
        <p:spPr bwMode="auto">
          <a:xfrm>
            <a:off x="1447800" y="54102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33799" name="Text Box 7"/>
          <p:cNvSpPr txBox="1">
            <a:spLocks noChangeArrowheads="1"/>
          </p:cNvSpPr>
          <p:nvPr/>
        </p:nvSpPr>
        <p:spPr bwMode="auto">
          <a:xfrm>
            <a:off x="304800" y="5334000"/>
            <a:ext cx="3513138" cy="366713"/>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effectLst>
                  <a:outerShdw blurRad="38100" dist="38100" dir="2700000" algn="tl">
                    <a:srgbClr val="000000"/>
                  </a:outerShdw>
                </a:effectLst>
              </a:rPr>
              <a:t>Subduction zones: high pressure</a:t>
            </a:r>
            <a:endParaRPr lang="en-US" altLang="en-US">
              <a:solidFill>
                <a:schemeClr val="bg1"/>
              </a:solidFill>
            </a:endParaRPr>
          </a:p>
        </p:txBody>
      </p:sp>
      <p:sp>
        <p:nvSpPr>
          <p:cNvPr id="33800" name="Oval 8"/>
          <p:cNvSpPr>
            <a:spLocks noChangeArrowheads="1"/>
          </p:cNvSpPr>
          <p:nvPr/>
        </p:nvSpPr>
        <p:spPr bwMode="auto">
          <a:xfrm rot="-1972010">
            <a:off x="2455863" y="1128713"/>
            <a:ext cx="914400" cy="4876800"/>
          </a:xfrm>
          <a:prstGeom prst="ellipse">
            <a:avLst/>
          </a:prstGeom>
          <a:noFill/>
          <a:ln w="2857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01" name="Oval 9"/>
          <p:cNvSpPr>
            <a:spLocks noChangeArrowheads="1"/>
          </p:cNvSpPr>
          <p:nvPr/>
        </p:nvSpPr>
        <p:spPr bwMode="auto">
          <a:xfrm rot="-3477353">
            <a:off x="4362450" y="-323850"/>
            <a:ext cx="914400" cy="7048500"/>
          </a:xfrm>
          <a:prstGeom prst="ellipse">
            <a:avLst/>
          </a:prstGeom>
          <a:noFill/>
          <a:ln w="28575">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a:p>
        </p:txBody>
      </p:sp>
      <p:sp>
        <p:nvSpPr>
          <p:cNvPr id="33803" name="Text Box 11"/>
          <p:cNvSpPr txBox="1">
            <a:spLocks noChangeArrowheads="1"/>
          </p:cNvSpPr>
          <p:nvPr/>
        </p:nvSpPr>
        <p:spPr bwMode="auto">
          <a:xfrm>
            <a:off x="228600" y="762000"/>
            <a:ext cx="2667000" cy="366713"/>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00FF00"/>
                </a:solidFill>
                <a:effectLst>
                  <a:outerShdw blurRad="38100" dist="38100" dir="2700000" algn="tl">
                    <a:srgbClr val="000000"/>
                  </a:outerShdw>
                </a:effectLst>
              </a:rPr>
              <a:t>Intraplate: normal range</a:t>
            </a:r>
            <a:endParaRPr lang="en-US" altLang="en-US"/>
          </a:p>
        </p:txBody>
      </p:sp>
      <p:sp>
        <p:nvSpPr>
          <p:cNvPr id="33804" name="Oval 12"/>
          <p:cNvSpPr>
            <a:spLocks noChangeArrowheads="1"/>
          </p:cNvSpPr>
          <p:nvPr/>
        </p:nvSpPr>
        <p:spPr bwMode="auto">
          <a:xfrm rot="-3791079">
            <a:off x="4930775" y="-282575"/>
            <a:ext cx="536575" cy="5673725"/>
          </a:xfrm>
          <a:prstGeom prst="ellipse">
            <a:avLst/>
          </a:prstGeom>
          <a:noFill/>
          <a:ln w="285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a:p>
        </p:txBody>
      </p:sp>
      <p:sp>
        <p:nvSpPr>
          <p:cNvPr id="33805" name="Oval 13"/>
          <p:cNvSpPr>
            <a:spLocks noChangeArrowheads="1"/>
          </p:cNvSpPr>
          <p:nvPr/>
        </p:nvSpPr>
        <p:spPr bwMode="auto">
          <a:xfrm rot="-5033427">
            <a:off x="5144294" y="-419894"/>
            <a:ext cx="533400" cy="4268788"/>
          </a:xfrm>
          <a:prstGeom prst="ellipse">
            <a:avLst/>
          </a:prstGeom>
          <a:noFill/>
          <a:ln w="285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a:p>
        </p:txBody>
      </p:sp>
      <p:sp>
        <p:nvSpPr>
          <p:cNvPr id="33806" name="Text Box 14"/>
          <p:cNvSpPr txBox="1">
            <a:spLocks noChangeArrowheads="1"/>
          </p:cNvSpPr>
          <p:nvPr/>
        </p:nvSpPr>
        <p:spPr bwMode="auto">
          <a:xfrm>
            <a:off x="7467600" y="3886200"/>
            <a:ext cx="1676400" cy="915988"/>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800080"/>
                </a:solidFill>
                <a:effectLst>
                  <a:outerShdw blurRad="38100" dist="38100" dir="2700000" algn="tl">
                    <a:srgbClr val="000000"/>
                  </a:outerShdw>
                </a:effectLst>
              </a:rPr>
              <a:t>Arc: increased temperature</a:t>
            </a:r>
            <a:endParaRPr lang="en-US" altLang="en-US"/>
          </a:p>
        </p:txBody>
      </p:sp>
      <p:sp>
        <p:nvSpPr>
          <p:cNvPr id="33807" name="Text Box 15"/>
          <p:cNvSpPr txBox="1">
            <a:spLocks noChangeArrowheads="1"/>
          </p:cNvSpPr>
          <p:nvPr/>
        </p:nvSpPr>
        <p:spPr bwMode="auto">
          <a:xfrm>
            <a:off x="7315200" y="1295400"/>
            <a:ext cx="1676400" cy="64135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chemeClr val="hlink"/>
                </a:solidFill>
                <a:effectLst>
                  <a:outerShdw blurRad="38100" dist="38100" dir="2700000" algn="tl">
                    <a:srgbClr val="000000"/>
                  </a:outerShdw>
                </a:effectLst>
              </a:rPr>
              <a:t>Contact: High temperature</a:t>
            </a:r>
            <a:endParaRPr lang="en-US" altLang="en-US"/>
          </a:p>
        </p:txBody>
      </p:sp>
    </p:spTree>
    <p:extLst>
      <p:ext uri="{BB962C8B-B14F-4D97-AF65-F5344CB8AC3E}">
        <p14:creationId xmlns:p14="http://schemas.microsoft.com/office/powerpoint/2010/main" val="89365575"/>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79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80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80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80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80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80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80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8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p:bldP spid="33799" grpId="0" animBg="1"/>
      <p:bldP spid="33800" grpId="0" animBg="1"/>
      <p:bldP spid="33801" grpId="0" animBg="1"/>
      <p:bldP spid="33803" grpId="0" animBg="1"/>
      <p:bldP spid="33804" grpId="0" animBg="1"/>
      <p:bldP spid="33805" grpId="0" animBg="1"/>
      <p:bldP spid="33806" grpId="0" animBg="1"/>
      <p:bldP spid="33807"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762000"/>
            <a:ext cx="81534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8" name="Rectangle 4"/>
          <p:cNvSpPr>
            <a:spLocks noChangeArrowheads="1"/>
          </p:cNvSpPr>
          <p:nvPr/>
        </p:nvSpPr>
        <p:spPr bwMode="auto">
          <a:xfrm>
            <a:off x="533400" y="152400"/>
            <a:ext cx="792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lgn="l"/>
            <a:r>
              <a:rPr lang="en-GB" altLang="en-US" sz="2000" b="1">
                <a:latin typeface="Arial" panose="020B0604020202020204" pitchFamily="34" charset="0"/>
              </a:rPr>
              <a:t/>
            </a:r>
            <a:br>
              <a:rPr lang="en-GB" altLang="en-US" sz="2000" b="1">
                <a:latin typeface="Arial" panose="020B0604020202020204" pitchFamily="34" charset="0"/>
              </a:rPr>
            </a:br>
            <a:r>
              <a:rPr lang="en-GB" altLang="en-US" sz="2400" b="1">
                <a:effectLst>
                  <a:outerShdw blurRad="38100" dist="38100" dir="2700000" algn="tl">
                    <a:srgbClr val="000000"/>
                  </a:outerShdw>
                </a:effectLst>
                <a:latin typeface="Arial" panose="020B0604020202020204" pitchFamily="34" charset="0"/>
              </a:rPr>
              <a:t>METAMORPHIC FACIES: mineral assemblages</a:t>
            </a:r>
            <a:endParaRPr lang="en-GB" altLang="en-US" sz="2800" b="1">
              <a:latin typeface="Arial" panose="020B0604020202020204" pitchFamily="34" charset="0"/>
              <a:cs typeface="Times New Roman" panose="02020603050405020304" pitchFamily="18" charset="0"/>
            </a:endParaRPr>
          </a:p>
        </p:txBody>
      </p:sp>
      <p:sp>
        <p:nvSpPr>
          <p:cNvPr id="52229" name="Text Box 5"/>
          <p:cNvSpPr txBox="1">
            <a:spLocks noChangeArrowheads="1"/>
          </p:cNvSpPr>
          <p:nvPr/>
        </p:nvSpPr>
        <p:spPr bwMode="auto">
          <a:xfrm>
            <a:off x="1127125" y="6132513"/>
            <a:ext cx="12350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sp>
        <p:nvSpPr>
          <p:cNvPr id="52230" name="Text Box 6"/>
          <p:cNvSpPr txBox="1">
            <a:spLocks noChangeArrowheads="1"/>
          </p:cNvSpPr>
          <p:nvPr/>
        </p:nvSpPr>
        <p:spPr bwMode="auto">
          <a:xfrm>
            <a:off x="228600" y="5791200"/>
            <a:ext cx="8686800" cy="82232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chemeClr val="bg2"/>
                </a:solidFill>
                <a:effectLst>
                  <a:outerShdw blurRad="38100" dist="38100" dir="2700000" algn="tl">
                    <a:srgbClr val="FFFFFF"/>
                  </a:outerShdw>
                </a:effectLst>
              </a:rPr>
              <a:t>Original chemistry of parent rock controls the mineral assemblage formed during metamorphism</a:t>
            </a:r>
            <a:endParaRPr lang="en-US" altLang="en-US"/>
          </a:p>
        </p:txBody>
      </p:sp>
      <p:sp>
        <p:nvSpPr>
          <p:cNvPr id="52231" name="Rectangle 7"/>
          <p:cNvSpPr>
            <a:spLocks noChangeArrowheads="1"/>
          </p:cNvSpPr>
          <p:nvPr/>
        </p:nvSpPr>
        <p:spPr bwMode="auto">
          <a:xfrm>
            <a:off x="1066800" y="914400"/>
            <a:ext cx="7162800" cy="685800"/>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2" name="Rectangle 8"/>
          <p:cNvSpPr>
            <a:spLocks noChangeArrowheads="1"/>
          </p:cNvSpPr>
          <p:nvPr/>
        </p:nvSpPr>
        <p:spPr bwMode="auto">
          <a:xfrm>
            <a:off x="838200" y="2362200"/>
            <a:ext cx="7467600" cy="609600"/>
          </a:xfrm>
          <a:prstGeom prst="rect">
            <a:avLst/>
          </a:prstGeom>
          <a:noFill/>
          <a:ln w="2857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3" name="Rectangle 9"/>
          <p:cNvSpPr>
            <a:spLocks noChangeArrowheads="1"/>
          </p:cNvSpPr>
          <p:nvPr/>
        </p:nvSpPr>
        <p:spPr bwMode="auto">
          <a:xfrm>
            <a:off x="838200" y="3200400"/>
            <a:ext cx="7467600" cy="609600"/>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52234" name="Rectangle 10"/>
          <p:cNvSpPr>
            <a:spLocks noChangeArrowheads="1"/>
          </p:cNvSpPr>
          <p:nvPr/>
        </p:nvSpPr>
        <p:spPr bwMode="auto">
          <a:xfrm>
            <a:off x="838200" y="4038600"/>
            <a:ext cx="7467600" cy="609600"/>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52235" name="Rectangle 11"/>
          <p:cNvSpPr>
            <a:spLocks noChangeArrowheads="1"/>
          </p:cNvSpPr>
          <p:nvPr/>
        </p:nvSpPr>
        <p:spPr bwMode="auto">
          <a:xfrm>
            <a:off x="838200" y="4876800"/>
            <a:ext cx="7467600" cy="609600"/>
          </a:xfrm>
          <a:prstGeom prst="rect">
            <a:avLst/>
          </a:prstGeom>
          <a:noFill/>
          <a:ln w="2857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52236" name="Line 12"/>
          <p:cNvSpPr>
            <a:spLocks noChangeShapeType="1"/>
          </p:cNvSpPr>
          <p:nvPr/>
        </p:nvSpPr>
        <p:spPr bwMode="auto">
          <a:xfrm>
            <a:off x="838200" y="2133600"/>
            <a:ext cx="0" cy="32004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7" name="Text Box 13"/>
          <p:cNvSpPr txBox="1">
            <a:spLocks noChangeArrowheads="1"/>
          </p:cNvSpPr>
          <p:nvPr/>
        </p:nvSpPr>
        <p:spPr bwMode="auto">
          <a:xfrm rot="-5400000">
            <a:off x="-820738" y="3411538"/>
            <a:ext cx="2786063" cy="376238"/>
          </a:xfrm>
          <a:prstGeom prst="rect">
            <a:avLst/>
          </a:prstGeom>
          <a:solidFill>
            <a:schemeClr val="tx1"/>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hlink"/>
                </a:solidFill>
                <a:effectLst>
                  <a:outerShdw blurRad="38100" dist="38100" dir="2700000" algn="tl">
                    <a:srgbClr val="C0C0C0"/>
                  </a:outerShdw>
                </a:effectLst>
              </a:rPr>
              <a:t>Increasing Temperature</a:t>
            </a:r>
            <a:endParaRPr lang="en-US" altLang="en-US"/>
          </a:p>
        </p:txBody>
      </p:sp>
    </p:spTree>
    <p:extLst>
      <p:ext uri="{BB962C8B-B14F-4D97-AF65-F5344CB8AC3E}">
        <p14:creationId xmlns:p14="http://schemas.microsoft.com/office/powerpoint/2010/main" val="883687204"/>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23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23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p:bldP spid="52230" grpId="0" animBg="1"/>
      <p:bldP spid="52236" grpId="0" animBg="1"/>
      <p:bldP spid="52237"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09600" y="228600"/>
            <a:ext cx="7772400" cy="685800"/>
          </a:xfrm>
        </p:spPr>
        <p:txBody>
          <a:bodyPr/>
          <a:lstStyle/>
          <a:p>
            <a:pPr algn="l"/>
            <a:r>
              <a:rPr lang="en-US" altLang="en-US" sz="3200" b="1">
                <a:effectLst>
                  <a:outerShdw blurRad="38100" dist="38100" dir="2700000" algn="tl">
                    <a:srgbClr val="000000"/>
                  </a:outerShdw>
                </a:effectLst>
                <a:latin typeface="Arial" panose="020B0604020202020204" pitchFamily="34" charset="0"/>
              </a:rPr>
              <a:t>Metamorphic Index minerals</a:t>
            </a:r>
            <a:endParaRPr lang="en-US" altLang="en-US"/>
          </a:p>
        </p:txBody>
      </p:sp>
      <p:sp>
        <p:nvSpPr>
          <p:cNvPr id="59395" name="Rectangle 3"/>
          <p:cNvSpPr>
            <a:spLocks noGrp="1" noChangeArrowheads="1"/>
          </p:cNvSpPr>
          <p:nvPr>
            <p:ph type="body" idx="1"/>
          </p:nvPr>
        </p:nvSpPr>
        <p:spPr>
          <a:xfrm>
            <a:off x="685800" y="914400"/>
            <a:ext cx="8001000" cy="2667000"/>
          </a:xfrm>
        </p:spPr>
        <p:txBody>
          <a:bodyPr/>
          <a:lstStyle/>
          <a:p>
            <a:r>
              <a:rPr lang="en-GB" altLang="en-US" sz="2400" b="1">
                <a:solidFill>
                  <a:schemeClr val="tx2"/>
                </a:solidFill>
                <a:effectLst>
                  <a:outerShdw blurRad="38100" dist="38100" dir="2700000" algn="tl">
                    <a:srgbClr val="000000"/>
                  </a:outerShdw>
                </a:effectLst>
                <a:latin typeface="Arial" panose="020B0604020202020204" pitchFamily="34" charset="0"/>
              </a:rPr>
              <a:t>INDEX MINERALS</a:t>
            </a:r>
            <a:r>
              <a:rPr lang="en-GB" altLang="en-US" sz="2400" b="1">
                <a:latin typeface="Arial" panose="020B0604020202020204" pitchFamily="34" charset="0"/>
              </a:rPr>
              <a:t> </a:t>
            </a:r>
            <a:r>
              <a:rPr lang="en-GB" altLang="en-US" sz="2400">
                <a:latin typeface="Arial" panose="020B0604020202020204" pitchFamily="34" charset="0"/>
              </a:rPr>
              <a:t> are</a:t>
            </a:r>
            <a:r>
              <a:rPr lang="en-GB" altLang="en-US" sz="2400" b="1">
                <a:latin typeface="Arial" panose="020B0604020202020204" pitchFamily="34" charset="0"/>
              </a:rPr>
              <a:t> </a:t>
            </a:r>
            <a:r>
              <a:rPr lang="en-GB" altLang="en-US" sz="2400" i="1">
                <a:effectLst>
                  <a:outerShdw blurRad="38100" dist="38100" dir="2700000" algn="tl">
                    <a:srgbClr val="000000"/>
                  </a:outerShdw>
                </a:effectLst>
                <a:latin typeface="Arial" panose="020B0604020202020204" pitchFamily="34" charset="0"/>
              </a:rPr>
              <a:t>diagnostic minerals</a:t>
            </a:r>
            <a:r>
              <a:rPr lang="en-GB" altLang="en-US" sz="2400">
                <a:latin typeface="Arial" panose="020B0604020202020204" pitchFamily="34" charset="0"/>
              </a:rPr>
              <a:t> formed</a:t>
            </a:r>
            <a:r>
              <a:rPr lang="en-GB" altLang="en-US" sz="2400" b="1">
                <a:latin typeface="Arial" panose="020B0604020202020204" pitchFamily="34" charset="0"/>
              </a:rPr>
              <a:t> </a:t>
            </a:r>
            <a:r>
              <a:rPr lang="en-GB" altLang="en-US" sz="2400">
                <a:latin typeface="Arial" panose="020B0604020202020204" pitchFamily="34" charset="0"/>
              </a:rPr>
              <a:t>by </a:t>
            </a:r>
            <a:r>
              <a:rPr lang="en-GB" altLang="en-US" sz="2400" i="1">
                <a:effectLst>
                  <a:outerShdw blurRad="38100" dist="38100" dir="2700000" algn="tl">
                    <a:srgbClr val="000000"/>
                  </a:outerShdw>
                </a:effectLst>
                <a:latin typeface="Arial" panose="020B0604020202020204" pitchFamily="34" charset="0"/>
              </a:rPr>
              <a:t>metamorphic reactions</a:t>
            </a:r>
            <a:r>
              <a:rPr lang="en-GB" altLang="en-US" sz="2400">
                <a:latin typeface="Arial" panose="020B0604020202020204" pitchFamily="34" charset="0"/>
              </a:rPr>
              <a:t> </a:t>
            </a:r>
          </a:p>
          <a:p>
            <a:r>
              <a:rPr lang="en-GB" altLang="en-US" sz="2400">
                <a:latin typeface="Arial" panose="020B0604020202020204" pitchFamily="34" charset="0"/>
              </a:rPr>
              <a:t>They are a function of</a:t>
            </a:r>
            <a:r>
              <a:rPr lang="en-GB" altLang="en-US" sz="2400" b="1">
                <a:effectLst>
                  <a:outerShdw blurRad="38100" dist="38100" dir="2700000" algn="tl">
                    <a:srgbClr val="000000"/>
                  </a:outerShdw>
                </a:effectLst>
                <a:latin typeface="Arial" panose="020B0604020202020204" pitchFamily="34" charset="0"/>
              </a:rPr>
              <a:t> </a:t>
            </a:r>
            <a:r>
              <a:rPr lang="en-GB" altLang="en-US" sz="2400" b="1" i="1">
                <a:solidFill>
                  <a:schemeClr val="tx2"/>
                </a:solidFill>
                <a:effectLst>
                  <a:outerShdw blurRad="38100" dist="38100" dir="2700000" algn="tl">
                    <a:srgbClr val="000000"/>
                  </a:outerShdw>
                </a:effectLst>
                <a:latin typeface="Arial" panose="020B0604020202020204" pitchFamily="34" charset="0"/>
              </a:rPr>
              <a:t>P</a:t>
            </a:r>
            <a:r>
              <a:rPr lang="en-GB" altLang="en-US" sz="2400" i="1">
                <a:solidFill>
                  <a:schemeClr val="tx2"/>
                </a:solidFill>
                <a:latin typeface="Arial" panose="020B0604020202020204" pitchFamily="34" charset="0"/>
              </a:rPr>
              <a:t>, </a:t>
            </a:r>
            <a:r>
              <a:rPr lang="en-GB" altLang="en-US" sz="2400" b="1" i="1">
                <a:solidFill>
                  <a:schemeClr val="tx2"/>
                </a:solidFill>
                <a:effectLst>
                  <a:outerShdw blurRad="38100" dist="38100" dir="2700000" algn="tl">
                    <a:srgbClr val="000000"/>
                  </a:outerShdw>
                </a:effectLst>
                <a:latin typeface="Arial" panose="020B0604020202020204" pitchFamily="34" charset="0"/>
              </a:rPr>
              <a:t>T</a:t>
            </a:r>
            <a:r>
              <a:rPr lang="en-GB" altLang="en-US" sz="2400">
                <a:latin typeface="Arial" panose="020B0604020202020204" pitchFamily="34" charset="0"/>
              </a:rPr>
              <a:t> and </a:t>
            </a:r>
            <a:r>
              <a:rPr lang="en-GB" altLang="en-US" sz="2400" b="1" i="1">
                <a:solidFill>
                  <a:schemeClr val="tx2"/>
                </a:solidFill>
                <a:effectLst>
                  <a:outerShdw blurRad="38100" dist="38100" dir="2700000" algn="tl">
                    <a:srgbClr val="000000"/>
                  </a:outerShdw>
                </a:effectLst>
                <a:latin typeface="Arial" panose="020B0604020202020204" pitchFamily="34" charset="0"/>
              </a:rPr>
              <a:t>rock &amp; fluid compositions (X)</a:t>
            </a:r>
            <a:r>
              <a:rPr lang="en-GB" altLang="en-US" sz="2400">
                <a:latin typeface="Arial" panose="020B0604020202020204" pitchFamily="34" charset="0"/>
              </a:rPr>
              <a:t> at time of the reaction </a:t>
            </a:r>
          </a:p>
          <a:p>
            <a:r>
              <a:rPr lang="en-GB" altLang="en-US" sz="2400">
                <a:latin typeface="Arial" panose="020B0604020202020204" pitchFamily="34" charset="0"/>
              </a:rPr>
              <a:t>Used to define </a:t>
            </a:r>
            <a:r>
              <a:rPr lang="en-GB" altLang="en-US" sz="2400" b="1" i="1">
                <a:solidFill>
                  <a:schemeClr val="tx2"/>
                </a:solidFill>
                <a:effectLst>
                  <a:outerShdw blurRad="38100" dist="38100" dir="2700000" algn="tl">
                    <a:srgbClr val="000000"/>
                  </a:outerShdw>
                </a:effectLst>
                <a:latin typeface="Arial" panose="020B0604020202020204" pitchFamily="34" charset="0"/>
              </a:rPr>
              <a:t>metamorphic zones</a:t>
            </a:r>
            <a:endParaRPr lang="en-GB" altLang="en-US" sz="2400">
              <a:latin typeface="Arial" panose="020B0604020202020204" pitchFamily="34" charset="0"/>
            </a:endParaRPr>
          </a:p>
          <a:p>
            <a:r>
              <a:rPr lang="en-GB" altLang="en-US" sz="2400">
                <a:latin typeface="Arial" panose="020B0604020202020204" pitchFamily="34" charset="0"/>
              </a:rPr>
              <a:t>Demonstrates </a:t>
            </a:r>
            <a:r>
              <a:rPr lang="en-GB" altLang="en-US" sz="2400" b="1" i="1">
                <a:solidFill>
                  <a:schemeClr val="tx2"/>
                </a:solidFill>
                <a:effectLst>
                  <a:outerShdw blurRad="38100" dist="38100" dir="2700000" algn="tl">
                    <a:srgbClr val="000000"/>
                  </a:outerShdw>
                </a:effectLst>
                <a:latin typeface="Arial" panose="020B0604020202020204" pitchFamily="34" charset="0"/>
              </a:rPr>
              <a:t>progress of metamorphism</a:t>
            </a:r>
            <a:endParaRPr lang="en-US" altLang="en-US" sz="2400">
              <a:solidFill>
                <a:schemeClr val="bg2"/>
              </a:solidFill>
              <a:latin typeface="Arial" panose="020B0604020202020204" pitchFamily="34" charset="0"/>
            </a:endParaRPr>
          </a:p>
        </p:txBody>
      </p:sp>
      <p:sp>
        <p:nvSpPr>
          <p:cNvPr id="59396" name="Text Box 4"/>
          <p:cNvSpPr txBox="1">
            <a:spLocks noChangeArrowheads="1"/>
          </p:cNvSpPr>
          <p:nvPr/>
        </p:nvSpPr>
        <p:spPr bwMode="auto">
          <a:xfrm>
            <a:off x="914400" y="3581400"/>
            <a:ext cx="7543800" cy="3051175"/>
          </a:xfrm>
          <a:prstGeom prst="rect">
            <a:avLst/>
          </a:prstGeom>
          <a:solidFill>
            <a:schemeClr val="tx2"/>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2400" b="1">
                <a:solidFill>
                  <a:schemeClr val="bg2"/>
                </a:solidFill>
              </a:rPr>
              <a:t>REGIONAL</a:t>
            </a:r>
            <a:r>
              <a:rPr lang="en-GB" altLang="en-US" sz="2400" b="1">
                <a:solidFill>
                  <a:schemeClr val="bg1"/>
                </a:solidFill>
              </a:rPr>
              <a:t> </a:t>
            </a:r>
            <a:r>
              <a:rPr lang="en-GB" altLang="en-US" sz="2400" b="1">
                <a:solidFill>
                  <a:schemeClr val="bg2"/>
                </a:solidFill>
              </a:rPr>
              <a:t>METAMORPHISM OF SHALES</a:t>
            </a:r>
          </a:p>
          <a:p>
            <a:endParaRPr lang="en-GB" altLang="en-US" sz="2400" b="1">
              <a:solidFill>
                <a:schemeClr val="bg1"/>
              </a:solidFill>
            </a:endParaRPr>
          </a:p>
          <a:p>
            <a:r>
              <a:rPr lang="en-GB" altLang="en-US" sz="2400" b="1">
                <a:solidFill>
                  <a:schemeClr val="bg1"/>
                </a:solidFill>
              </a:rPr>
              <a:t>LOW GRADE            CHLORITE</a:t>
            </a:r>
          </a:p>
          <a:p>
            <a:r>
              <a:rPr lang="en-GB" altLang="en-US" sz="2400" b="1">
                <a:solidFill>
                  <a:schemeClr val="bg1"/>
                </a:solidFill>
              </a:rPr>
              <a:t>                                  BIOTITE</a:t>
            </a:r>
          </a:p>
          <a:p>
            <a:r>
              <a:rPr lang="en-GB" altLang="en-US" sz="2400" b="1">
                <a:solidFill>
                  <a:schemeClr val="bg1"/>
                </a:solidFill>
              </a:rPr>
              <a:t>                                  GARNET </a:t>
            </a:r>
          </a:p>
          <a:p>
            <a:r>
              <a:rPr lang="en-GB" altLang="en-US" sz="2400" b="1">
                <a:solidFill>
                  <a:schemeClr val="bg1"/>
                </a:solidFill>
              </a:rPr>
              <a:t>                                  STAUROLITE</a:t>
            </a:r>
          </a:p>
          <a:p>
            <a:r>
              <a:rPr lang="en-GB" altLang="en-US" sz="2400" b="1">
                <a:solidFill>
                  <a:schemeClr val="bg1"/>
                </a:solidFill>
              </a:rPr>
              <a:t>                                  KYANITE</a:t>
            </a:r>
          </a:p>
          <a:p>
            <a:r>
              <a:rPr lang="en-GB" altLang="en-US" sz="2400" b="1">
                <a:solidFill>
                  <a:schemeClr val="bg1"/>
                </a:solidFill>
              </a:rPr>
              <a:t>HIGH GRADE           SILLIMANITE</a:t>
            </a:r>
          </a:p>
        </p:txBody>
      </p:sp>
      <p:sp>
        <p:nvSpPr>
          <p:cNvPr id="59397" name="Line 5"/>
          <p:cNvSpPr>
            <a:spLocks noChangeShapeType="1"/>
          </p:cNvSpPr>
          <p:nvPr/>
        </p:nvSpPr>
        <p:spPr bwMode="auto">
          <a:xfrm>
            <a:off x="1905000" y="4800600"/>
            <a:ext cx="0" cy="11430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398" name="Text Box 6"/>
          <p:cNvSpPr txBox="1">
            <a:spLocks noChangeArrowheads="1"/>
          </p:cNvSpPr>
          <p:nvPr/>
        </p:nvSpPr>
        <p:spPr bwMode="auto">
          <a:xfrm>
            <a:off x="6477000" y="4648200"/>
            <a:ext cx="2339975" cy="13112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effectLst>
                  <a:outerShdw blurRad="38100" dist="38100" dir="2700000" algn="tl">
                    <a:srgbClr val="000000"/>
                  </a:outerShdw>
                </a:effectLst>
              </a:rPr>
              <a:t>Index Minerals formed: controlled by original rock (X), P, and T.</a:t>
            </a:r>
            <a:endParaRPr lang="en-US" altLang="en-US"/>
          </a:p>
        </p:txBody>
      </p:sp>
    </p:spTree>
    <p:extLst>
      <p:ext uri="{BB962C8B-B14F-4D97-AF65-F5344CB8AC3E}">
        <p14:creationId xmlns:p14="http://schemas.microsoft.com/office/powerpoint/2010/main" val="4241305484"/>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39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39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39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395">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39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39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3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p:bldP spid="59395" grpId="0" build="p"/>
      <p:bldP spid="59396" grpId="0" animBg="1"/>
      <p:bldP spid="59397" grpId="0" animBg="1"/>
      <p:bldP spid="59398"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Met sha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19200"/>
            <a:ext cx="6756400" cy="5435600"/>
          </a:xfrm>
          <a:prstGeom prst="rect">
            <a:avLst/>
          </a:prstGeom>
          <a:noFill/>
          <a:extLst>
            <a:ext uri="{909E8E84-426E-40DD-AFC4-6F175D3DCCD1}">
              <a14:hiddenFill xmlns:a14="http://schemas.microsoft.com/office/drawing/2010/main">
                <a:solidFill>
                  <a:srgbClr val="FFFFFF"/>
                </a:solidFill>
              </a14:hiddenFill>
            </a:ext>
          </a:extLst>
        </p:spPr>
      </p:pic>
      <p:sp>
        <p:nvSpPr>
          <p:cNvPr id="19460" name="Text Box 4"/>
          <p:cNvSpPr txBox="1">
            <a:spLocks noChangeArrowheads="1"/>
          </p:cNvSpPr>
          <p:nvPr/>
        </p:nvSpPr>
        <p:spPr bwMode="auto">
          <a:xfrm>
            <a:off x="1295400" y="6096000"/>
            <a:ext cx="6550025"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altLang="en-US" sz="2400">
                <a:solidFill>
                  <a:schemeClr val="tx1"/>
                </a:solidFill>
              </a:rPr>
              <a:t>REGIONAL METAMORPHISM OF SHALES</a:t>
            </a:r>
          </a:p>
        </p:txBody>
      </p:sp>
      <p:sp>
        <p:nvSpPr>
          <p:cNvPr id="19462" name="Line 6"/>
          <p:cNvSpPr>
            <a:spLocks noChangeShapeType="1"/>
          </p:cNvSpPr>
          <p:nvPr/>
        </p:nvSpPr>
        <p:spPr bwMode="auto">
          <a:xfrm>
            <a:off x="1295400" y="914400"/>
            <a:ext cx="6705600" cy="0"/>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3" name="Text Box 7"/>
          <p:cNvSpPr txBox="1">
            <a:spLocks noChangeArrowheads="1"/>
          </p:cNvSpPr>
          <p:nvPr/>
        </p:nvSpPr>
        <p:spPr bwMode="auto">
          <a:xfrm>
            <a:off x="2209800" y="838200"/>
            <a:ext cx="4397375" cy="39687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solidFill>
                  <a:schemeClr val="bg2"/>
                </a:solidFill>
              </a:rPr>
              <a:t>Increasing Grade &amp; relevant facies</a:t>
            </a:r>
            <a:endParaRPr lang="en-US" altLang="en-US"/>
          </a:p>
        </p:txBody>
      </p:sp>
      <p:sp>
        <p:nvSpPr>
          <p:cNvPr id="19464" name="Line 8"/>
          <p:cNvSpPr>
            <a:spLocks noChangeShapeType="1"/>
          </p:cNvSpPr>
          <p:nvPr/>
        </p:nvSpPr>
        <p:spPr bwMode="auto">
          <a:xfrm>
            <a:off x="8305800" y="2057400"/>
            <a:ext cx="0" cy="39624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5" name="Text Box 9"/>
          <p:cNvSpPr txBox="1">
            <a:spLocks noChangeArrowheads="1"/>
          </p:cNvSpPr>
          <p:nvPr/>
        </p:nvSpPr>
        <p:spPr bwMode="auto">
          <a:xfrm>
            <a:off x="7772400" y="3581400"/>
            <a:ext cx="1196975" cy="70167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solidFill>
                  <a:schemeClr val="bg2"/>
                </a:solidFill>
              </a:rPr>
              <a:t>Index minerals</a:t>
            </a:r>
            <a:endParaRPr lang="en-US" altLang="en-US">
              <a:solidFill>
                <a:schemeClr val="bg2"/>
              </a:solidFill>
            </a:endParaRPr>
          </a:p>
        </p:txBody>
      </p:sp>
      <p:sp>
        <p:nvSpPr>
          <p:cNvPr id="19466" name="Rectangle 10"/>
          <p:cNvSpPr>
            <a:spLocks noChangeArrowheads="1"/>
          </p:cNvSpPr>
          <p:nvPr/>
        </p:nvSpPr>
        <p:spPr bwMode="auto">
          <a:xfrm>
            <a:off x="152400" y="228600"/>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2400" b="1">
                <a:solidFill>
                  <a:schemeClr val="tx1"/>
                </a:solidFill>
                <a:effectLst>
                  <a:outerShdw blurRad="38100" dist="38100" dir="2700000" algn="tl">
                    <a:srgbClr val="000000"/>
                  </a:outerShdw>
                </a:effectLst>
              </a:rPr>
              <a:t>Minerals function of </a:t>
            </a:r>
            <a:r>
              <a:rPr lang="en-GB" altLang="en-US" sz="2400" b="1" i="1">
                <a:solidFill>
                  <a:schemeClr val="tx2"/>
                </a:solidFill>
                <a:effectLst>
                  <a:outerShdw blurRad="38100" dist="38100" dir="2700000" algn="tl">
                    <a:srgbClr val="000000"/>
                  </a:outerShdw>
                </a:effectLst>
              </a:rPr>
              <a:t>temperature</a:t>
            </a:r>
            <a:r>
              <a:rPr lang="en-GB" altLang="en-US" sz="2400" b="1" i="1">
                <a:solidFill>
                  <a:schemeClr val="tx1"/>
                </a:solidFill>
                <a:effectLst>
                  <a:outerShdw blurRad="38100" dist="38100" dir="2700000" algn="tl">
                    <a:srgbClr val="000000"/>
                  </a:outerShdw>
                </a:effectLst>
              </a:rPr>
              <a:t>, </a:t>
            </a:r>
            <a:r>
              <a:rPr lang="en-GB" altLang="en-US" sz="2400" b="1" i="1">
                <a:solidFill>
                  <a:schemeClr val="tx2"/>
                </a:solidFill>
                <a:effectLst>
                  <a:outerShdw blurRad="38100" dist="38100" dir="2700000" algn="tl">
                    <a:srgbClr val="000000"/>
                  </a:outerShdw>
                </a:effectLst>
              </a:rPr>
              <a:t>pressure</a:t>
            </a:r>
            <a:r>
              <a:rPr lang="en-GB" altLang="en-US" sz="2400" b="1">
                <a:solidFill>
                  <a:schemeClr val="tx1"/>
                </a:solidFill>
                <a:effectLst>
                  <a:outerShdw blurRad="38100" dist="38100" dir="2700000" algn="tl">
                    <a:srgbClr val="000000"/>
                  </a:outerShdw>
                </a:effectLst>
              </a:rPr>
              <a:t> &amp; </a:t>
            </a:r>
            <a:r>
              <a:rPr lang="en-GB" altLang="en-US" sz="2400" b="1" i="1">
                <a:solidFill>
                  <a:schemeClr val="tx2"/>
                </a:solidFill>
                <a:effectLst>
                  <a:outerShdw blurRad="38100" dist="38100" dir="2700000" algn="tl">
                    <a:srgbClr val="000000"/>
                  </a:outerShdw>
                </a:effectLst>
              </a:rPr>
              <a:t>parent rock</a:t>
            </a:r>
            <a:endParaRPr lang="en-GB" altLang="en-US" b="1" i="1">
              <a:solidFill>
                <a:schemeClr val="tx2"/>
              </a:solidFill>
              <a:effectLst>
                <a:outerShdw blurRad="38100" dist="38100" dir="2700000" algn="tl">
                  <a:srgbClr val="000000"/>
                </a:outerShdw>
              </a:effectLst>
            </a:endParaRPr>
          </a:p>
        </p:txBody>
      </p:sp>
    </p:spTree>
    <p:extLst>
      <p:ext uri="{BB962C8B-B14F-4D97-AF65-F5344CB8AC3E}">
        <p14:creationId xmlns:p14="http://schemas.microsoft.com/office/powerpoint/2010/main" val="236526268"/>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6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6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6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6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46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4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nimBg="1"/>
      <p:bldP spid="19462" grpId="0" animBg="1"/>
      <p:bldP spid="19463" grpId="0" animBg="1"/>
      <p:bldP spid="19464" grpId="0" animBg="1"/>
      <p:bldP spid="19465" grpId="0" animBg="1"/>
      <p:bldP spid="19466"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algn="ctr" eaLnBrk="1" hangingPunct="1"/>
            <a:r>
              <a:rPr lang="en-GB" altLang="en-US" sz="4800" b="1" smtClean="0"/>
              <a:t>Metamorphic Changes</a:t>
            </a:r>
          </a:p>
        </p:txBody>
      </p:sp>
      <p:sp>
        <p:nvSpPr>
          <p:cNvPr id="7171" name="Rectangle 3"/>
          <p:cNvSpPr>
            <a:spLocks noGrp="1" noChangeArrowheads="1"/>
          </p:cNvSpPr>
          <p:nvPr>
            <p:ph type="body" idx="1"/>
          </p:nvPr>
        </p:nvSpPr>
        <p:spPr/>
        <p:txBody>
          <a:bodyPr/>
          <a:lstStyle/>
          <a:p>
            <a:pPr eaLnBrk="1" hangingPunct="1">
              <a:lnSpc>
                <a:spcPct val="90000"/>
              </a:lnSpc>
            </a:pPr>
            <a:r>
              <a:rPr lang="en-GB" altLang="en-US" smtClean="0"/>
              <a:t>Are assumed to be isochemical</a:t>
            </a:r>
          </a:p>
          <a:p>
            <a:pPr eaLnBrk="1" hangingPunct="1">
              <a:lnSpc>
                <a:spcPct val="90000"/>
              </a:lnSpc>
            </a:pPr>
            <a:r>
              <a:rPr lang="en-GB" altLang="en-US" smtClean="0"/>
              <a:t>The bulk chemical composition of the parent rock and the metamorphic product are identical. </a:t>
            </a:r>
          </a:p>
          <a:p>
            <a:pPr eaLnBrk="1" hangingPunct="1">
              <a:lnSpc>
                <a:spcPct val="90000"/>
              </a:lnSpc>
            </a:pPr>
            <a:r>
              <a:rPr lang="en-GB" altLang="en-US" smtClean="0"/>
              <a:t>Both contain the same % Si, Al, O, Na etc.</a:t>
            </a:r>
          </a:p>
          <a:p>
            <a:pPr eaLnBrk="1" hangingPunct="1">
              <a:lnSpc>
                <a:spcPct val="90000"/>
              </a:lnSpc>
            </a:pPr>
            <a:r>
              <a:rPr lang="en-GB" altLang="en-US" smtClean="0"/>
              <a:t>The only loss from the system is water as hydrous clay minerals are dehydrated by a rise in temperature</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2000"/>
                                        <p:tgtEl>
                                          <p:spTgt spid="71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71">
                                            <p:txEl>
                                              <p:pRg st="0" end="0"/>
                                            </p:txEl>
                                          </p:spTgt>
                                        </p:tgtEl>
                                        <p:attrNameLst>
                                          <p:attrName>style.visibility</p:attrName>
                                        </p:attrNameLst>
                                      </p:cBhvr>
                                      <p:to>
                                        <p:strVal val="visible"/>
                                      </p:to>
                                    </p:set>
                                    <p:animEffect transition="in" filter="fade">
                                      <p:cBhvr>
                                        <p:cTn id="10" dur="2000"/>
                                        <p:tgtEl>
                                          <p:spTgt spid="7171">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Effect transition="in" filter="fade">
                                      <p:cBhvr>
                                        <p:cTn id="13" dur="2000"/>
                                        <p:tgtEl>
                                          <p:spTgt spid="7171">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171">
                                            <p:txEl>
                                              <p:pRg st="2" end="2"/>
                                            </p:txEl>
                                          </p:spTgt>
                                        </p:tgtEl>
                                        <p:attrNameLst>
                                          <p:attrName>style.visibility</p:attrName>
                                        </p:attrNameLst>
                                      </p:cBhvr>
                                      <p:to>
                                        <p:strVal val="visible"/>
                                      </p:to>
                                    </p:set>
                                    <p:animEffect transition="in" filter="fade">
                                      <p:cBhvr>
                                        <p:cTn id="16" dur="2000"/>
                                        <p:tgtEl>
                                          <p:spTgt spid="7171">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animEffect transition="in" filter="fade">
                                      <p:cBhvr>
                                        <p:cTn id="19" dur="2000"/>
                                        <p:tgtEl>
                                          <p:spTgt spid="71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7171"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p:txBody>
          <a:bodyPr/>
          <a:lstStyle/>
          <a:p>
            <a:endParaRPr lang="en-GB" altLang="en-US"/>
          </a:p>
        </p:txBody>
      </p:sp>
      <p:pic>
        <p:nvPicPr>
          <p:cNvPr id="20484" name="Picture 4" descr="Met basal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38200"/>
            <a:ext cx="8026400" cy="5219700"/>
          </a:xfrm>
          <a:prstGeom prst="rect">
            <a:avLst/>
          </a:prstGeom>
          <a:noFill/>
          <a:extLst>
            <a:ext uri="{909E8E84-426E-40DD-AFC4-6F175D3DCCD1}">
              <a14:hiddenFill xmlns:a14="http://schemas.microsoft.com/office/drawing/2010/main">
                <a:solidFill>
                  <a:srgbClr val="FFFFFF"/>
                </a:solidFill>
              </a14:hiddenFill>
            </a:ext>
          </a:extLst>
        </p:spPr>
      </p:pic>
      <p:sp>
        <p:nvSpPr>
          <p:cNvPr id="20486" name="Text Box 6"/>
          <p:cNvSpPr txBox="1">
            <a:spLocks noGrp="1" noChangeArrowheads="1"/>
          </p:cNvSpPr>
          <p:nvPr>
            <p:ph type="title"/>
          </p:nvPr>
        </p:nvSpPr>
        <p:spPr>
          <a:xfrm>
            <a:off x="609600" y="6096000"/>
            <a:ext cx="7772400" cy="533400"/>
          </a:xfrm>
          <a:solidFill>
            <a:schemeClr val="bg1"/>
          </a:solidFill>
          <a:ln>
            <a:solidFill>
              <a:schemeClr val="tx1"/>
            </a:solidFill>
            <a:miter lim="800000"/>
            <a:headEnd/>
            <a:tailEnd/>
          </a:ln>
        </p:spPr>
        <p:txBody>
          <a:bodyPr/>
          <a:lstStyle/>
          <a:p>
            <a:r>
              <a:rPr lang="en-GB" altLang="en-US" sz="2400">
                <a:solidFill>
                  <a:schemeClr val="tx1"/>
                </a:solidFill>
                <a:latin typeface="Arial" panose="020B0604020202020204" pitchFamily="34" charset="0"/>
              </a:rPr>
              <a:t>REGIONAL METAMORPHISM OF BASALTS</a:t>
            </a:r>
          </a:p>
        </p:txBody>
      </p:sp>
      <p:sp>
        <p:nvSpPr>
          <p:cNvPr id="20488" name="Line 8"/>
          <p:cNvSpPr>
            <a:spLocks noChangeShapeType="1"/>
          </p:cNvSpPr>
          <p:nvPr/>
        </p:nvSpPr>
        <p:spPr bwMode="auto">
          <a:xfrm>
            <a:off x="1219200" y="609600"/>
            <a:ext cx="6705600" cy="0"/>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9" name="Text Box 9"/>
          <p:cNvSpPr txBox="1">
            <a:spLocks noChangeArrowheads="1"/>
          </p:cNvSpPr>
          <p:nvPr/>
        </p:nvSpPr>
        <p:spPr bwMode="auto">
          <a:xfrm>
            <a:off x="1447800" y="228600"/>
            <a:ext cx="4397375" cy="39687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solidFill>
                  <a:schemeClr val="bg2"/>
                </a:solidFill>
              </a:rPr>
              <a:t>Increasing Grade &amp; relevant facies</a:t>
            </a:r>
            <a:endParaRPr lang="en-US" altLang="en-US"/>
          </a:p>
        </p:txBody>
      </p:sp>
      <p:sp>
        <p:nvSpPr>
          <p:cNvPr id="20490" name="Line 10"/>
          <p:cNvSpPr>
            <a:spLocks noChangeShapeType="1"/>
          </p:cNvSpPr>
          <p:nvPr/>
        </p:nvSpPr>
        <p:spPr bwMode="auto">
          <a:xfrm>
            <a:off x="8610600" y="1905000"/>
            <a:ext cx="0" cy="39624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1" name="Text Box 11"/>
          <p:cNvSpPr txBox="1">
            <a:spLocks noChangeArrowheads="1"/>
          </p:cNvSpPr>
          <p:nvPr/>
        </p:nvSpPr>
        <p:spPr bwMode="auto">
          <a:xfrm>
            <a:off x="7772400" y="3048000"/>
            <a:ext cx="1196975" cy="70167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solidFill>
                  <a:schemeClr val="bg2"/>
                </a:solidFill>
              </a:rPr>
              <a:t>Index minerals</a:t>
            </a:r>
            <a:endParaRPr lang="en-US" altLang="en-US">
              <a:solidFill>
                <a:schemeClr val="bg2"/>
              </a:solidFill>
            </a:endParaRPr>
          </a:p>
        </p:txBody>
      </p:sp>
    </p:spTree>
    <p:extLst>
      <p:ext uri="{BB962C8B-B14F-4D97-AF65-F5344CB8AC3E}">
        <p14:creationId xmlns:p14="http://schemas.microsoft.com/office/powerpoint/2010/main" val="1158222160"/>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p:bldP spid="20489" grpId="0" animBg="1"/>
      <p:bldP spid="20490" grpId="0" animBg="1"/>
      <p:bldP spid="20491"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Met clastics conta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0"/>
            <a:ext cx="4238625" cy="4876800"/>
          </a:xfrm>
          <a:prstGeom prst="rect">
            <a:avLst/>
          </a:prstGeom>
          <a:solidFill>
            <a:schemeClr val="accent1"/>
          </a:solidFill>
          <a:ln w="9525">
            <a:solidFill>
              <a:schemeClr val="tx1"/>
            </a:solidFill>
            <a:miter lim="800000"/>
            <a:headEnd/>
            <a:tailEnd/>
          </a:ln>
        </p:spPr>
      </p:pic>
      <p:sp>
        <p:nvSpPr>
          <p:cNvPr id="41987" name="Rectangle 3"/>
          <p:cNvSpPr>
            <a:spLocks noGrp="1" noChangeArrowheads="1"/>
          </p:cNvSpPr>
          <p:nvPr>
            <p:ph type="title" idx="4294967295"/>
          </p:nvPr>
        </p:nvSpPr>
        <p:spPr>
          <a:xfrm>
            <a:off x="152400" y="5257800"/>
            <a:ext cx="4267200" cy="609600"/>
          </a:xfrm>
          <a:solidFill>
            <a:schemeClr val="bg1"/>
          </a:solidFill>
          <a:ln/>
        </p:spPr>
        <p:txBody>
          <a:bodyPr/>
          <a:lstStyle/>
          <a:p>
            <a:pPr algn="l"/>
            <a:r>
              <a:rPr lang="en-GB" altLang="en-US" sz="1800" b="1">
                <a:solidFill>
                  <a:schemeClr val="tx1"/>
                </a:solidFill>
                <a:latin typeface="Arial" panose="020B0604020202020204" pitchFamily="34" charset="0"/>
              </a:rPr>
              <a:t>SANDSTONES &amp; SHALES: (siliciclastic source)</a:t>
            </a:r>
          </a:p>
        </p:txBody>
      </p:sp>
      <p:sp>
        <p:nvSpPr>
          <p:cNvPr id="41989" name="Text Box 5"/>
          <p:cNvSpPr txBox="1">
            <a:spLocks noChangeArrowheads="1"/>
          </p:cNvSpPr>
          <p:nvPr/>
        </p:nvSpPr>
        <p:spPr bwMode="auto">
          <a:xfrm>
            <a:off x="2727325" y="52212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GB" altLang="en-US" sz="2400">
              <a:solidFill>
                <a:schemeClr val="tx1"/>
              </a:solidFill>
            </a:endParaRPr>
          </a:p>
        </p:txBody>
      </p:sp>
      <p:pic>
        <p:nvPicPr>
          <p:cNvPr id="41990" name="Picture 6" descr="Met lstn conta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685800"/>
            <a:ext cx="4629150" cy="4953000"/>
          </a:xfrm>
          <a:prstGeom prst="rect">
            <a:avLst/>
          </a:prstGeom>
          <a:noFill/>
          <a:extLst>
            <a:ext uri="{909E8E84-426E-40DD-AFC4-6F175D3DCCD1}">
              <a14:hiddenFill xmlns:a14="http://schemas.microsoft.com/office/drawing/2010/main">
                <a:solidFill>
                  <a:srgbClr val="FFFFFF"/>
                </a:solidFill>
              </a14:hiddenFill>
            </a:ext>
          </a:extLst>
        </p:spPr>
      </p:pic>
      <p:sp>
        <p:nvSpPr>
          <p:cNvPr id="41991" name="Text Box 7"/>
          <p:cNvSpPr txBox="1">
            <a:spLocks noChangeArrowheads="1"/>
          </p:cNvSpPr>
          <p:nvPr/>
        </p:nvSpPr>
        <p:spPr bwMode="auto">
          <a:xfrm>
            <a:off x="4495800" y="5334000"/>
            <a:ext cx="4648200" cy="366713"/>
          </a:xfrm>
          <a:prstGeom prst="rect">
            <a:avLst/>
          </a:prstGeom>
          <a:solidFill>
            <a:schemeClr val="bg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b="1">
                <a:solidFill>
                  <a:schemeClr val="tx1"/>
                </a:solidFill>
              </a:rPr>
              <a:t>LIMESTONES: (carbonate source)</a:t>
            </a:r>
            <a:endParaRPr lang="en-GB" altLang="en-US">
              <a:solidFill>
                <a:schemeClr val="tx1"/>
              </a:solidFill>
            </a:endParaRPr>
          </a:p>
        </p:txBody>
      </p:sp>
      <p:sp>
        <p:nvSpPr>
          <p:cNvPr id="41992" name="Rectangle 8"/>
          <p:cNvSpPr>
            <a:spLocks noChangeArrowheads="1"/>
          </p:cNvSpPr>
          <p:nvPr/>
        </p:nvSpPr>
        <p:spPr bwMode="auto">
          <a:xfrm>
            <a:off x="152400" y="152400"/>
            <a:ext cx="8686800" cy="609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lgn="l"/>
            <a:r>
              <a:rPr lang="en-GB" altLang="en-US" sz="2400" b="1">
                <a:solidFill>
                  <a:schemeClr val="tx1"/>
                </a:solidFill>
                <a:effectLst>
                  <a:outerShdw blurRad="38100" dist="38100" dir="2700000" algn="tl">
                    <a:srgbClr val="000000"/>
                  </a:outerShdw>
                </a:effectLst>
                <a:latin typeface="Arial" panose="020B0604020202020204" pitchFamily="34" charset="0"/>
              </a:rPr>
              <a:t>CONTACT METAMORPHISM: heat alone</a:t>
            </a:r>
            <a:endParaRPr lang="en-GB" altLang="en-US" sz="1800" b="1">
              <a:solidFill>
                <a:schemeClr val="tx1"/>
              </a:solidFill>
              <a:latin typeface="Arial" panose="020B0604020202020204" pitchFamily="34" charset="0"/>
            </a:endParaRPr>
          </a:p>
        </p:txBody>
      </p:sp>
      <p:sp>
        <p:nvSpPr>
          <p:cNvPr id="41993" name="Rectangle 9"/>
          <p:cNvSpPr>
            <a:spLocks noChangeArrowheads="1"/>
          </p:cNvSpPr>
          <p:nvPr/>
        </p:nvSpPr>
        <p:spPr bwMode="auto">
          <a:xfrm>
            <a:off x="152400" y="6019800"/>
            <a:ext cx="8702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400" b="1">
                <a:solidFill>
                  <a:schemeClr val="tx1"/>
                </a:solidFill>
              </a:rPr>
              <a:t>Minerals produced a function of </a:t>
            </a:r>
            <a:r>
              <a:rPr lang="en-GB" altLang="en-US" sz="2400" b="1" i="1">
                <a:solidFill>
                  <a:schemeClr val="tx2"/>
                </a:solidFill>
                <a:effectLst>
                  <a:outerShdw blurRad="38100" dist="38100" dir="2700000" algn="tl">
                    <a:srgbClr val="000000"/>
                  </a:outerShdw>
                </a:effectLst>
              </a:rPr>
              <a:t>temperature</a:t>
            </a:r>
            <a:r>
              <a:rPr lang="en-GB" altLang="en-US" sz="2400" b="1">
                <a:solidFill>
                  <a:schemeClr val="tx1"/>
                </a:solidFill>
                <a:effectLst>
                  <a:outerShdw blurRad="38100" dist="38100" dir="2700000" algn="tl">
                    <a:srgbClr val="000000"/>
                  </a:outerShdw>
                </a:effectLst>
              </a:rPr>
              <a:t> </a:t>
            </a:r>
            <a:r>
              <a:rPr lang="en-GB" altLang="en-US" sz="2400" b="1">
                <a:solidFill>
                  <a:schemeClr val="tx1"/>
                </a:solidFill>
              </a:rPr>
              <a:t>&amp; </a:t>
            </a:r>
            <a:r>
              <a:rPr lang="en-GB" altLang="en-US" sz="2400" b="1" i="1">
                <a:solidFill>
                  <a:schemeClr val="tx2"/>
                </a:solidFill>
                <a:effectLst>
                  <a:outerShdw blurRad="38100" dist="38100" dir="2700000" algn="tl">
                    <a:srgbClr val="000000"/>
                  </a:outerShdw>
                </a:effectLst>
              </a:rPr>
              <a:t>parent rock</a:t>
            </a:r>
            <a:endParaRPr lang="en-GB" altLang="en-US" b="1" i="1">
              <a:solidFill>
                <a:schemeClr val="tx1"/>
              </a:solidFill>
              <a:effectLst>
                <a:outerShdw blurRad="38100" dist="38100" dir="2700000" algn="tl">
                  <a:srgbClr val="000000"/>
                </a:outerShdw>
              </a:effectLst>
            </a:endParaRPr>
          </a:p>
        </p:txBody>
      </p:sp>
    </p:spTree>
    <p:extLst>
      <p:ext uri="{BB962C8B-B14F-4D97-AF65-F5344CB8AC3E}">
        <p14:creationId xmlns:p14="http://schemas.microsoft.com/office/powerpoint/2010/main" val="2050697510"/>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198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98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199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99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9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91" grpId="0" animBg="1"/>
      <p:bldP spid="41992" grpId="0" animBg="1"/>
      <p:bldP spid="41993"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260648"/>
            <a:ext cx="8352928" cy="3903954"/>
          </a:xfrm>
          <a:prstGeom prst="rect">
            <a:avLst/>
          </a:prstGeom>
        </p:spPr>
        <p:txBody>
          <a:bodyPr wrap="square">
            <a:spAutoFit/>
          </a:bodyPr>
          <a:lstStyle/>
          <a:p>
            <a:pPr>
              <a:lnSpc>
                <a:spcPct val="150000"/>
              </a:lnSpc>
            </a:pPr>
            <a:r>
              <a:rPr lang="en-US" dirty="0">
                <a:solidFill>
                  <a:schemeClr val="tx1"/>
                </a:solidFill>
              </a:rPr>
              <a:t>Facies of regional Metamorphism:</a:t>
            </a:r>
          </a:p>
          <a:p>
            <a:pPr>
              <a:lnSpc>
                <a:spcPct val="150000"/>
              </a:lnSpc>
            </a:pPr>
            <a:r>
              <a:rPr lang="en-US" dirty="0">
                <a:solidFill>
                  <a:schemeClr val="tx1"/>
                </a:solidFill>
              </a:rPr>
              <a:t>1) </a:t>
            </a:r>
            <a:r>
              <a:rPr lang="en-US" b="1" dirty="0" err="1">
                <a:solidFill>
                  <a:schemeClr val="tx1"/>
                </a:solidFill>
              </a:rPr>
              <a:t>Greenschist</a:t>
            </a:r>
            <a:r>
              <a:rPr lang="en-US" b="1" dirty="0">
                <a:solidFill>
                  <a:schemeClr val="tx1"/>
                </a:solidFill>
              </a:rPr>
              <a:t> </a:t>
            </a:r>
            <a:r>
              <a:rPr lang="en-US" dirty="0">
                <a:solidFill>
                  <a:schemeClr val="tx1"/>
                </a:solidFill>
              </a:rPr>
              <a:t>Facies (includes chlorite/biotite zones of Barrow).</a:t>
            </a:r>
          </a:p>
          <a:p>
            <a:pPr>
              <a:lnSpc>
                <a:spcPct val="150000"/>
              </a:lnSpc>
            </a:pPr>
            <a:r>
              <a:rPr lang="en-US" dirty="0">
                <a:solidFill>
                  <a:schemeClr val="tx1"/>
                </a:solidFill>
              </a:rPr>
              <a:t>2) </a:t>
            </a:r>
            <a:r>
              <a:rPr lang="en-US" b="1" dirty="0">
                <a:solidFill>
                  <a:schemeClr val="tx1"/>
                </a:solidFill>
              </a:rPr>
              <a:t>Epidote Amphibolite </a:t>
            </a:r>
            <a:r>
              <a:rPr lang="en-US" dirty="0">
                <a:solidFill>
                  <a:schemeClr val="tx1"/>
                </a:solidFill>
              </a:rPr>
              <a:t>facies (garnet zone).</a:t>
            </a:r>
          </a:p>
          <a:p>
            <a:pPr>
              <a:lnSpc>
                <a:spcPct val="150000"/>
              </a:lnSpc>
            </a:pPr>
            <a:r>
              <a:rPr lang="en-US" dirty="0">
                <a:solidFill>
                  <a:schemeClr val="tx1"/>
                </a:solidFill>
              </a:rPr>
              <a:t>3) </a:t>
            </a:r>
            <a:r>
              <a:rPr lang="en-US" b="1" dirty="0">
                <a:solidFill>
                  <a:schemeClr val="tx1"/>
                </a:solidFill>
              </a:rPr>
              <a:t>Amphibolite </a:t>
            </a:r>
            <a:r>
              <a:rPr lang="en-US" dirty="0">
                <a:solidFill>
                  <a:schemeClr val="tx1"/>
                </a:solidFill>
              </a:rPr>
              <a:t>Facies (</a:t>
            </a:r>
            <a:r>
              <a:rPr lang="en-US" dirty="0" err="1">
                <a:solidFill>
                  <a:schemeClr val="tx1"/>
                </a:solidFill>
              </a:rPr>
              <a:t>staurolite</a:t>
            </a:r>
            <a:r>
              <a:rPr lang="en-US" dirty="0">
                <a:solidFill>
                  <a:schemeClr val="tx1"/>
                </a:solidFill>
              </a:rPr>
              <a:t>/</a:t>
            </a:r>
            <a:r>
              <a:rPr lang="en-US" dirty="0" err="1">
                <a:solidFill>
                  <a:schemeClr val="tx1"/>
                </a:solidFill>
              </a:rPr>
              <a:t>kyanite</a:t>
            </a:r>
            <a:r>
              <a:rPr lang="en-US" dirty="0">
                <a:solidFill>
                  <a:schemeClr val="tx1"/>
                </a:solidFill>
              </a:rPr>
              <a:t>/</a:t>
            </a:r>
            <a:r>
              <a:rPr lang="en-US" dirty="0" err="1">
                <a:solidFill>
                  <a:schemeClr val="tx1"/>
                </a:solidFill>
              </a:rPr>
              <a:t>sillimanite</a:t>
            </a:r>
            <a:r>
              <a:rPr lang="en-US" dirty="0">
                <a:solidFill>
                  <a:schemeClr val="tx1"/>
                </a:solidFill>
              </a:rPr>
              <a:t> zones)</a:t>
            </a:r>
          </a:p>
          <a:p>
            <a:pPr>
              <a:lnSpc>
                <a:spcPct val="150000"/>
              </a:lnSpc>
            </a:pPr>
            <a:r>
              <a:rPr lang="en-US" dirty="0">
                <a:solidFill>
                  <a:schemeClr val="tx1"/>
                </a:solidFill>
              </a:rPr>
              <a:t>4) </a:t>
            </a:r>
            <a:r>
              <a:rPr lang="en-US" b="1" dirty="0">
                <a:solidFill>
                  <a:schemeClr val="tx1"/>
                </a:solidFill>
              </a:rPr>
              <a:t>Granulite </a:t>
            </a:r>
            <a:r>
              <a:rPr lang="en-US" dirty="0" smtClean="0">
                <a:solidFill>
                  <a:schemeClr val="tx1"/>
                </a:solidFill>
              </a:rPr>
              <a:t>facies</a:t>
            </a:r>
            <a:endParaRPr lang="en-US" dirty="0">
              <a:solidFill>
                <a:schemeClr val="tx1"/>
              </a:solidFill>
            </a:endParaRPr>
          </a:p>
          <a:p>
            <a:pPr>
              <a:lnSpc>
                <a:spcPct val="150000"/>
              </a:lnSpc>
            </a:pPr>
            <a:r>
              <a:rPr lang="en-US" dirty="0">
                <a:solidFill>
                  <a:schemeClr val="tx1"/>
                </a:solidFill>
              </a:rPr>
              <a:t>5) </a:t>
            </a:r>
            <a:r>
              <a:rPr lang="en-US" b="1" dirty="0" err="1">
                <a:solidFill>
                  <a:schemeClr val="tx1"/>
                </a:solidFill>
              </a:rPr>
              <a:t>Eclogite</a:t>
            </a:r>
            <a:r>
              <a:rPr lang="en-US" b="1" dirty="0">
                <a:solidFill>
                  <a:schemeClr val="tx1"/>
                </a:solidFill>
              </a:rPr>
              <a:t> </a:t>
            </a:r>
            <a:r>
              <a:rPr lang="en-US" dirty="0" smtClean="0">
                <a:solidFill>
                  <a:schemeClr val="tx1"/>
                </a:solidFill>
              </a:rPr>
              <a:t>facies</a:t>
            </a:r>
          </a:p>
          <a:p>
            <a:pPr>
              <a:lnSpc>
                <a:spcPct val="150000"/>
              </a:lnSpc>
            </a:pPr>
            <a:r>
              <a:rPr lang="en-US" dirty="0" smtClean="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890815072"/>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620688"/>
            <a:ext cx="8280920" cy="5150449"/>
          </a:xfrm>
          <a:prstGeom prst="rect">
            <a:avLst/>
          </a:prstGeom>
        </p:spPr>
        <p:txBody>
          <a:bodyPr wrap="square">
            <a:spAutoFit/>
          </a:bodyPr>
          <a:lstStyle/>
          <a:p>
            <a:pPr>
              <a:lnSpc>
                <a:spcPct val="200000"/>
              </a:lnSpc>
            </a:pPr>
            <a:r>
              <a:rPr lang="en-US" dirty="0">
                <a:solidFill>
                  <a:schemeClr val="tx1"/>
                </a:solidFill>
              </a:rPr>
              <a:t>6. Zeolite Facies: Incipient metamorphism at low T and P</a:t>
            </a:r>
          </a:p>
          <a:p>
            <a:pPr>
              <a:lnSpc>
                <a:spcPct val="200000"/>
              </a:lnSpc>
            </a:pPr>
            <a:r>
              <a:rPr lang="en-US" dirty="0">
                <a:solidFill>
                  <a:schemeClr val="tx1"/>
                </a:solidFill>
              </a:rPr>
              <a:t>• Zeolites = Hydrated feldspars (mostly calcic).</a:t>
            </a:r>
          </a:p>
          <a:p>
            <a:pPr>
              <a:lnSpc>
                <a:spcPct val="200000"/>
              </a:lnSpc>
            </a:pPr>
            <a:r>
              <a:rPr lang="en-US" dirty="0">
                <a:solidFill>
                  <a:schemeClr val="tx1"/>
                </a:solidFill>
              </a:rPr>
              <a:t>• Temperatures 100-200oC.</a:t>
            </a:r>
          </a:p>
          <a:p>
            <a:pPr>
              <a:lnSpc>
                <a:spcPct val="200000"/>
              </a:lnSpc>
            </a:pPr>
            <a:r>
              <a:rPr lang="en-US" dirty="0">
                <a:solidFill>
                  <a:schemeClr val="tx1"/>
                </a:solidFill>
              </a:rPr>
              <a:t>• Index minerals = </a:t>
            </a:r>
            <a:r>
              <a:rPr lang="en-US" dirty="0" err="1">
                <a:solidFill>
                  <a:schemeClr val="tx1"/>
                </a:solidFill>
              </a:rPr>
              <a:t>Laumonite</a:t>
            </a:r>
            <a:r>
              <a:rPr lang="en-US" dirty="0">
                <a:solidFill>
                  <a:schemeClr val="tx1"/>
                </a:solidFill>
              </a:rPr>
              <a:t>, </a:t>
            </a:r>
            <a:r>
              <a:rPr lang="en-US" dirty="0" err="1">
                <a:solidFill>
                  <a:schemeClr val="tx1"/>
                </a:solidFill>
              </a:rPr>
              <a:t>thompsonite</a:t>
            </a:r>
            <a:r>
              <a:rPr lang="en-US" dirty="0">
                <a:solidFill>
                  <a:schemeClr val="tx1"/>
                </a:solidFill>
              </a:rPr>
              <a:t>, other zeolites, calcite, </a:t>
            </a:r>
            <a:r>
              <a:rPr lang="en-US" dirty="0" smtClean="0">
                <a:solidFill>
                  <a:schemeClr val="tx1"/>
                </a:solidFill>
              </a:rPr>
              <a:t>interlayered </a:t>
            </a:r>
            <a:r>
              <a:rPr lang="en-US" dirty="0" err="1" smtClean="0">
                <a:solidFill>
                  <a:schemeClr val="tx1"/>
                </a:solidFill>
              </a:rPr>
              <a:t>smectite</a:t>
            </a:r>
            <a:r>
              <a:rPr lang="en-US" dirty="0" smtClean="0">
                <a:solidFill>
                  <a:schemeClr val="tx1"/>
                </a:solidFill>
              </a:rPr>
              <a:t>/chlorite</a:t>
            </a:r>
            <a:r>
              <a:rPr lang="en-US" dirty="0">
                <a:solidFill>
                  <a:schemeClr val="tx1"/>
                </a:solidFill>
              </a:rPr>
              <a:t>.</a:t>
            </a:r>
          </a:p>
          <a:p>
            <a:pPr>
              <a:lnSpc>
                <a:spcPct val="200000"/>
              </a:lnSpc>
            </a:pPr>
            <a:r>
              <a:rPr lang="en-US" dirty="0">
                <a:solidFill>
                  <a:schemeClr val="tx1"/>
                </a:solidFill>
              </a:rPr>
              <a:t>• </a:t>
            </a:r>
            <a:r>
              <a:rPr lang="en-US" dirty="0" err="1">
                <a:solidFill>
                  <a:schemeClr val="tx1"/>
                </a:solidFill>
              </a:rPr>
              <a:t>Metabasalts</a:t>
            </a:r>
            <a:r>
              <a:rPr lang="en-US" dirty="0">
                <a:solidFill>
                  <a:schemeClr val="tx1"/>
                </a:solidFill>
              </a:rPr>
              <a:t>: Veins and amygdule fillings</a:t>
            </a:r>
          </a:p>
          <a:p>
            <a:pPr>
              <a:lnSpc>
                <a:spcPct val="200000"/>
              </a:lnSpc>
            </a:pPr>
            <a:r>
              <a:rPr lang="en-US" dirty="0">
                <a:solidFill>
                  <a:schemeClr val="tx1"/>
                </a:solidFill>
              </a:rPr>
              <a:t>• Sandstones: Veins, interstitial pore space fillings.</a:t>
            </a:r>
          </a:p>
        </p:txBody>
      </p:sp>
    </p:spTree>
    <p:extLst>
      <p:ext uri="{BB962C8B-B14F-4D97-AF65-F5344CB8AC3E}">
        <p14:creationId xmlns:p14="http://schemas.microsoft.com/office/powerpoint/2010/main" val="3817717346"/>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454" y="0"/>
            <a:ext cx="8784976" cy="4524315"/>
          </a:xfrm>
          <a:prstGeom prst="rect">
            <a:avLst/>
          </a:prstGeom>
        </p:spPr>
        <p:txBody>
          <a:bodyPr wrap="square">
            <a:spAutoFit/>
          </a:bodyPr>
          <a:lstStyle/>
          <a:p>
            <a:pPr>
              <a:lnSpc>
                <a:spcPct val="200000"/>
              </a:lnSpc>
            </a:pPr>
            <a:r>
              <a:rPr lang="en-US" dirty="0">
                <a:solidFill>
                  <a:schemeClr val="tx1"/>
                </a:solidFill>
              </a:rPr>
              <a:t>7. </a:t>
            </a:r>
            <a:r>
              <a:rPr lang="en-US" dirty="0" err="1">
                <a:solidFill>
                  <a:schemeClr val="tx1"/>
                </a:solidFill>
              </a:rPr>
              <a:t>Prehnite-Pumpellyite</a:t>
            </a:r>
            <a:r>
              <a:rPr lang="en-US" dirty="0">
                <a:solidFill>
                  <a:schemeClr val="tx1"/>
                </a:solidFill>
              </a:rPr>
              <a:t> Facies (Sub-</a:t>
            </a:r>
            <a:r>
              <a:rPr lang="en-US" dirty="0" err="1">
                <a:solidFill>
                  <a:schemeClr val="tx1"/>
                </a:solidFill>
              </a:rPr>
              <a:t>greenschist</a:t>
            </a:r>
            <a:r>
              <a:rPr lang="en-US" dirty="0">
                <a:solidFill>
                  <a:schemeClr val="tx1"/>
                </a:solidFill>
              </a:rPr>
              <a:t>, low T, P)</a:t>
            </a:r>
          </a:p>
          <a:p>
            <a:pPr>
              <a:lnSpc>
                <a:spcPct val="200000"/>
              </a:lnSpc>
            </a:pPr>
            <a:r>
              <a:rPr lang="en-US" dirty="0">
                <a:solidFill>
                  <a:schemeClr val="tx1"/>
                </a:solidFill>
              </a:rPr>
              <a:t>• Index minerals = </a:t>
            </a:r>
            <a:r>
              <a:rPr lang="en-US" dirty="0" err="1">
                <a:solidFill>
                  <a:schemeClr val="tx1"/>
                </a:solidFill>
              </a:rPr>
              <a:t>Prehnite</a:t>
            </a:r>
            <a:r>
              <a:rPr lang="en-US" dirty="0">
                <a:solidFill>
                  <a:schemeClr val="tx1"/>
                </a:solidFill>
              </a:rPr>
              <a:t>, </a:t>
            </a:r>
            <a:r>
              <a:rPr lang="en-US" dirty="0" err="1">
                <a:solidFill>
                  <a:schemeClr val="tx1"/>
                </a:solidFill>
              </a:rPr>
              <a:t>pumpellyite</a:t>
            </a:r>
            <a:r>
              <a:rPr lang="en-US" dirty="0">
                <a:solidFill>
                  <a:schemeClr val="tx1"/>
                </a:solidFill>
              </a:rPr>
              <a:t>, calcite, chlorite, albite</a:t>
            </a:r>
          </a:p>
          <a:p>
            <a:pPr>
              <a:lnSpc>
                <a:spcPct val="200000"/>
              </a:lnSpc>
            </a:pPr>
            <a:r>
              <a:rPr lang="en-US" dirty="0">
                <a:solidFill>
                  <a:schemeClr val="tx1"/>
                </a:solidFill>
              </a:rPr>
              <a:t>• Temperatures = 150-250oC</a:t>
            </a:r>
          </a:p>
          <a:p>
            <a:pPr>
              <a:lnSpc>
                <a:spcPct val="200000"/>
              </a:lnSpc>
            </a:pPr>
            <a:r>
              <a:rPr lang="en-US" dirty="0">
                <a:solidFill>
                  <a:schemeClr val="tx1"/>
                </a:solidFill>
              </a:rPr>
              <a:t>• </a:t>
            </a:r>
            <a:r>
              <a:rPr lang="en-US" dirty="0" err="1">
                <a:solidFill>
                  <a:schemeClr val="tx1"/>
                </a:solidFill>
              </a:rPr>
              <a:t>Metabasalts</a:t>
            </a:r>
            <a:r>
              <a:rPr lang="en-US" dirty="0">
                <a:solidFill>
                  <a:schemeClr val="tx1"/>
                </a:solidFill>
              </a:rPr>
              <a:t>: Veins, </a:t>
            </a:r>
            <a:r>
              <a:rPr lang="en-US" dirty="0" err="1">
                <a:solidFill>
                  <a:schemeClr val="tx1"/>
                </a:solidFill>
              </a:rPr>
              <a:t>amygdules</a:t>
            </a:r>
            <a:r>
              <a:rPr lang="en-US" dirty="0">
                <a:solidFill>
                  <a:schemeClr val="tx1"/>
                </a:solidFill>
              </a:rPr>
              <a:t>, replacement of primary plagioclase, olivine</a:t>
            </a:r>
            <a:r>
              <a:rPr lang="en-US" dirty="0" smtClean="0">
                <a:solidFill>
                  <a:schemeClr val="tx1"/>
                </a:solidFill>
              </a:rPr>
              <a:t>, glass</a:t>
            </a:r>
            <a:r>
              <a:rPr lang="en-US" dirty="0">
                <a:solidFill>
                  <a:schemeClr val="tx1"/>
                </a:solidFill>
              </a:rPr>
              <a:t>.</a:t>
            </a:r>
          </a:p>
          <a:p>
            <a:pPr>
              <a:lnSpc>
                <a:spcPct val="200000"/>
              </a:lnSpc>
            </a:pPr>
            <a:r>
              <a:rPr lang="en-US" dirty="0">
                <a:solidFill>
                  <a:schemeClr val="tx1"/>
                </a:solidFill>
              </a:rPr>
              <a:t>• Sandstones: Veins, replacement of clastic feldspars.</a:t>
            </a:r>
          </a:p>
        </p:txBody>
      </p:sp>
      <p:sp>
        <p:nvSpPr>
          <p:cNvPr id="3" name="Rectangle 2"/>
          <p:cNvSpPr/>
          <p:nvPr/>
        </p:nvSpPr>
        <p:spPr>
          <a:xfrm>
            <a:off x="168722" y="4524315"/>
            <a:ext cx="8532440" cy="954107"/>
          </a:xfrm>
          <a:prstGeom prst="rect">
            <a:avLst/>
          </a:prstGeom>
        </p:spPr>
        <p:txBody>
          <a:bodyPr wrap="square">
            <a:spAutoFit/>
          </a:bodyPr>
          <a:lstStyle/>
          <a:p>
            <a:pPr algn="just"/>
            <a:r>
              <a:rPr lang="en-US" sz="1400" b="1" dirty="0" err="1">
                <a:solidFill>
                  <a:schemeClr val="tx1"/>
                </a:solidFill>
                <a:latin typeface="Arial" panose="020B0604020202020204" pitchFamily="34" charset="0"/>
              </a:rPr>
              <a:t>Prehnite</a:t>
            </a:r>
            <a:r>
              <a:rPr lang="en-US" sz="1400" dirty="0">
                <a:solidFill>
                  <a:schemeClr val="tx1"/>
                </a:solidFill>
                <a:latin typeface="Arial" panose="020B0604020202020204" pitchFamily="34" charset="0"/>
              </a:rPr>
              <a:t> is an </a:t>
            </a:r>
            <a:r>
              <a:rPr lang="en-US" sz="1400" dirty="0">
                <a:solidFill>
                  <a:schemeClr val="tx1"/>
                </a:solidFill>
                <a:latin typeface="Arial" panose="020B0604020202020204" pitchFamily="34" charset="0"/>
                <a:hlinkClick r:id="rId2" tooltip="Silicate minerals"/>
              </a:rPr>
              <a:t>inosilicate</a:t>
            </a:r>
            <a:r>
              <a:rPr lang="en-US" sz="1400" dirty="0">
                <a:solidFill>
                  <a:schemeClr val="tx1"/>
                </a:solidFill>
                <a:latin typeface="Arial" panose="020B0604020202020204" pitchFamily="34" charset="0"/>
              </a:rPr>
              <a:t> of </a:t>
            </a:r>
            <a:r>
              <a:rPr lang="en-US" sz="1400" dirty="0">
                <a:solidFill>
                  <a:schemeClr val="tx1"/>
                </a:solidFill>
                <a:latin typeface="Arial" panose="020B0604020202020204" pitchFamily="34" charset="0"/>
                <a:hlinkClick r:id="rId3" tooltip="Calcium"/>
              </a:rPr>
              <a:t>calcium</a:t>
            </a:r>
            <a:r>
              <a:rPr lang="en-US" sz="1400" dirty="0">
                <a:solidFill>
                  <a:schemeClr val="tx1"/>
                </a:solidFill>
                <a:latin typeface="Arial" panose="020B0604020202020204" pitchFamily="34" charset="0"/>
              </a:rPr>
              <a:t> and </a:t>
            </a:r>
            <a:r>
              <a:rPr lang="en-US" sz="1400" dirty="0" err="1">
                <a:solidFill>
                  <a:schemeClr val="tx1"/>
                </a:solidFill>
                <a:latin typeface="Arial" panose="020B0604020202020204" pitchFamily="34" charset="0"/>
                <a:hlinkClick r:id="rId4" tooltip="Aluminium"/>
              </a:rPr>
              <a:t>aluminium</a:t>
            </a:r>
            <a:r>
              <a:rPr lang="en-US" sz="1400" dirty="0">
                <a:solidFill>
                  <a:schemeClr val="tx1"/>
                </a:solidFill>
                <a:latin typeface="Arial" panose="020B0604020202020204" pitchFamily="34" charset="0"/>
              </a:rPr>
              <a:t> with the formula: Ca</a:t>
            </a:r>
            <a:r>
              <a:rPr lang="en-US" sz="1400" baseline="-25000" dirty="0">
                <a:solidFill>
                  <a:schemeClr val="tx1"/>
                </a:solidFill>
                <a:latin typeface="Arial" panose="020B0604020202020204" pitchFamily="34" charset="0"/>
              </a:rPr>
              <a:t>2</a:t>
            </a:r>
            <a:r>
              <a:rPr lang="en-US" sz="1400" dirty="0">
                <a:solidFill>
                  <a:schemeClr val="tx1"/>
                </a:solidFill>
                <a:latin typeface="Arial" panose="020B0604020202020204" pitchFamily="34" charset="0"/>
              </a:rPr>
              <a:t>Al(AlSi</a:t>
            </a:r>
            <a:r>
              <a:rPr lang="en-US" sz="1400" baseline="-25000" dirty="0">
                <a:solidFill>
                  <a:schemeClr val="tx1"/>
                </a:solidFill>
                <a:latin typeface="Arial" panose="020B0604020202020204" pitchFamily="34" charset="0"/>
              </a:rPr>
              <a:t>3</a:t>
            </a:r>
            <a:r>
              <a:rPr lang="en-US" sz="1400" dirty="0">
                <a:solidFill>
                  <a:schemeClr val="tx1"/>
                </a:solidFill>
                <a:latin typeface="Arial" panose="020B0604020202020204" pitchFamily="34" charset="0"/>
              </a:rPr>
              <a:t>O</a:t>
            </a:r>
            <a:r>
              <a:rPr lang="en-US" sz="1400" baseline="-25000" dirty="0">
                <a:solidFill>
                  <a:schemeClr val="tx1"/>
                </a:solidFill>
                <a:latin typeface="Arial" panose="020B0604020202020204" pitchFamily="34" charset="0"/>
              </a:rPr>
              <a:t>10</a:t>
            </a:r>
            <a:r>
              <a:rPr lang="en-US" sz="1400" dirty="0">
                <a:solidFill>
                  <a:schemeClr val="tx1"/>
                </a:solidFill>
                <a:latin typeface="Arial" panose="020B0604020202020204" pitchFamily="34" charset="0"/>
              </a:rPr>
              <a:t>)(OH)</a:t>
            </a:r>
            <a:r>
              <a:rPr lang="en-US" sz="1400" baseline="-25000" dirty="0">
                <a:solidFill>
                  <a:schemeClr val="tx1"/>
                </a:solidFill>
                <a:latin typeface="Arial" panose="020B0604020202020204" pitchFamily="34" charset="0"/>
              </a:rPr>
              <a:t>2</a:t>
            </a:r>
            <a:r>
              <a:rPr lang="en-US" sz="1400" dirty="0">
                <a:solidFill>
                  <a:schemeClr val="tx1"/>
                </a:solidFill>
                <a:latin typeface="Arial" panose="020B0604020202020204" pitchFamily="34" charset="0"/>
              </a:rPr>
              <a:t>. Limited Fe</a:t>
            </a:r>
            <a:r>
              <a:rPr lang="en-US" sz="1400" baseline="30000" dirty="0">
                <a:solidFill>
                  <a:schemeClr val="tx1"/>
                </a:solidFill>
                <a:latin typeface="Arial" panose="020B0604020202020204" pitchFamily="34" charset="0"/>
              </a:rPr>
              <a:t>3+</a:t>
            </a:r>
            <a:r>
              <a:rPr lang="en-US" sz="1400" dirty="0">
                <a:solidFill>
                  <a:schemeClr val="tx1"/>
                </a:solidFill>
                <a:latin typeface="Arial" panose="020B0604020202020204" pitchFamily="34" charset="0"/>
              </a:rPr>
              <a:t> substitutes for </a:t>
            </a:r>
            <a:r>
              <a:rPr lang="en-US" sz="1400" dirty="0" err="1">
                <a:solidFill>
                  <a:schemeClr val="tx1"/>
                </a:solidFill>
                <a:latin typeface="Arial" panose="020B0604020202020204" pitchFamily="34" charset="0"/>
              </a:rPr>
              <a:t>aluminium</a:t>
            </a:r>
            <a:r>
              <a:rPr lang="en-US" sz="1400" dirty="0">
                <a:solidFill>
                  <a:schemeClr val="tx1"/>
                </a:solidFill>
                <a:latin typeface="Arial" panose="020B0604020202020204" pitchFamily="34" charset="0"/>
              </a:rPr>
              <a:t> in the structure. </a:t>
            </a:r>
            <a:r>
              <a:rPr lang="en-US" sz="1400" dirty="0" err="1">
                <a:solidFill>
                  <a:schemeClr val="tx1"/>
                </a:solidFill>
                <a:latin typeface="Arial" panose="020B0604020202020204" pitchFamily="34" charset="0"/>
              </a:rPr>
              <a:t>Prehnite</a:t>
            </a:r>
            <a:r>
              <a:rPr lang="en-US" sz="1400" dirty="0">
                <a:solidFill>
                  <a:schemeClr val="tx1"/>
                </a:solidFill>
                <a:latin typeface="Arial" panose="020B0604020202020204" pitchFamily="34" charset="0"/>
              </a:rPr>
              <a:t> crystallizes in the </a:t>
            </a:r>
            <a:r>
              <a:rPr lang="en-US" sz="1400" dirty="0">
                <a:solidFill>
                  <a:schemeClr val="tx1"/>
                </a:solidFill>
                <a:latin typeface="Arial" panose="020B0604020202020204" pitchFamily="34" charset="0"/>
                <a:hlinkClick r:id="rId5" tooltip="Orthorhombic"/>
              </a:rPr>
              <a:t>orthorhombic</a:t>
            </a:r>
            <a:r>
              <a:rPr lang="en-US" sz="1400" dirty="0">
                <a:solidFill>
                  <a:schemeClr val="tx1"/>
                </a:solidFill>
                <a:latin typeface="Arial" panose="020B0604020202020204" pitchFamily="34" charset="0"/>
              </a:rPr>
              <a:t> </a:t>
            </a:r>
            <a:r>
              <a:rPr lang="en-US" sz="1400" dirty="0">
                <a:solidFill>
                  <a:schemeClr val="tx1"/>
                </a:solidFill>
                <a:latin typeface="Arial" panose="020B0604020202020204" pitchFamily="34" charset="0"/>
                <a:hlinkClick r:id="rId6" tooltip="Crystal"/>
              </a:rPr>
              <a:t>crystal</a:t>
            </a:r>
            <a:r>
              <a:rPr lang="en-US" sz="1400" dirty="0">
                <a:solidFill>
                  <a:schemeClr val="tx1"/>
                </a:solidFill>
                <a:latin typeface="Arial" panose="020B0604020202020204" pitchFamily="34" charset="0"/>
              </a:rPr>
              <a:t> system, and most </a:t>
            </a:r>
            <a:r>
              <a:rPr lang="en-US" sz="1400" dirty="0" err="1">
                <a:solidFill>
                  <a:schemeClr val="tx1"/>
                </a:solidFill>
                <a:latin typeface="Arial" panose="020B0604020202020204" pitchFamily="34" charset="0"/>
              </a:rPr>
              <a:t>oftens</a:t>
            </a:r>
            <a:r>
              <a:rPr lang="en-US" sz="1400" dirty="0">
                <a:solidFill>
                  <a:schemeClr val="tx1"/>
                </a:solidFill>
                <a:latin typeface="Arial" panose="020B0604020202020204" pitchFamily="34" charset="0"/>
              </a:rPr>
              <a:t> forms as </a:t>
            </a:r>
            <a:r>
              <a:rPr lang="en-US" sz="1400" dirty="0" err="1">
                <a:solidFill>
                  <a:schemeClr val="tx1"/>
                </a:solidFill>
                <a:latin typeface="Arial" panose="020B0604020202020204" pitchFamily="34" charset="0"/>
              </a:rPr>
              <a:t>stalactitic</a:t>
            </a:r>
            <a:r>
              <a:rPr lang="en-US" sz="1400" dirty="0">
                <a:solidFill>
                  <a:schemeClr val="tx1"/>
                </a:solidFill>
                <a:latin typeface="Arial" panose="020B0604020202020204" pitchFamily="34" charset="0"/>
              </a:rPr>
              <a:t> or botryoidal aggregates, with only just the crests of small crystals showing any faces, which are almost always curved or composite.</a:t>
            </a:r>
            <a:endParaRPr lang="en-US" sz="1400" dirty="0">
              <a:solidFill>
                <a:schemeClr val="tx1"/>
              </a:solidFill>
            </a:endParaRPr>
          </a:p>
        </p:txBody>
      </p:sp>
    </p:spTree>
    <p:extLst>
      <p:ext uri="{BB962C8B-B14F-4D97-AF65-F5344CB8AC3E}">
        <p14:creationId xmlns:p14="http://schemas.microsoft.com/office/powerpoint/2010/main" val="2882638964"/>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2648"/>
            <a:ext cx="8784976" cy="6498639"/>
          </a:xfrm>
          <a:prstGeom prst="rect">
            <a:avLst/>
          </a:prstGeom>
        </p:spPr>
        <p:txBody>
          <a:bodyPr wrap="square">
            <a:spAutoFit/>
          </a:bodyPr>
          <a:lstStyle/>
          <a:p>
            <a:pPr algn="just">
              <a:lnSpc>
                <a:spcPct val="150000"/>
              </a:lnSpc>
            </a:pPr>
            <a:r>
              <a:rPr lang="en-US" sz="2000" b="1" dirty="0" err="1">
                <a:solidFill>
                  <a:schemeClr val="tx1"/>
                </a:solidFill>
                <a:latin typeface="Arial" panose="020B0604020202020204" pitchFamily="34" charset="0"/>
              </a:rPr>
              <a:t>Pumpellyite</a:t>
            </a:r>
            <a:r>
              <a:rPr lang="en-US" sz="2000" dirty="0">
                <a:solidFill>
                  <a:schemeClr val="tx1"/>
                </a:solidFill>
                <a:latin typeface="Arial" panose="020B0604020202020204" pitchFamily="34" charset="0"/>
              </a:rPr>
              <a:t> is a group of closely related </a:t>
            </a:r>
            <a:r>
              <a:rPr lang="en-US" sz="2000" dirty="0" err="1">
                <a:solidFill>
                  <a:schemeClr val="tx1"/>
                </a:solidFill>
                <a:latin typeface="Arial" panose="020B0604020202020204" pitchFamily="34" charset="0"/>
                <a:hlinkClick r:id="rId2" tooltip="Silicate minerals"/>
              </a:rPr>
              <a:t>sorosilicate</a:t>
            </a:r>
            <a:r>
              <a:rPr lang="en-US" sz="2000" dirty="0">
                <a:solidFill>
                  <a:schemeClr val="tx1"/>
                </a:solidFill>
                <a:latin typeface="Arial" panose="020B0604020202020204" pitchFamily="34" charset="0"/>
              </a:rPr>
              <a:t> minerals:</a:t>
            </a:r>
          </a:p>
          <a:p>
            <a:pPr algn="just">
              <a:lnSpc>
                <a:spcPct val="150000"/>
              </a:lnSpc>
              <a:buFont typeface="Arial" panose="020B0604020202020204" pitchFamily="34" charset="0"/>
              <a:buChar char="•"/>
            </a:pPr>
            <a:r>
              <a:rPr lang="en-US" sz="2000" dirty="0" err="1">
                <a:solidFill>
                  <a:schemeClr val="tx1"/>
                </a:solidFill>
                <a:latin typeface="Arial" panose="020B0604020202020204" pitchFamily="34" charset="0"/>
              </a:rPr>
              <a:t>pumpellyite</a:t>
            </a:r>
            <a:r>
              <a:rPr lang="en-US" sz="2000" dirty="0">
                <a:solidFill>
                  <a:schemeClr val="tx1"/>
                </a:solidFill>
                <a:latin typeface="Arial" panose="020B0604020202020204" pitchFamily="34" charset="0"/>
              </a:rPr>
              <a:t>-(Mg): Ca</a:t>
            </a:r>
            <a:r>
              <a:rPr lang="en-US" sz="2000" baseline="-25000" dirty="0">
                <a:solidFill>
                  <a:schemeClr val="tx1"/>
                </a:solidFill>
                <a:latin typeface="Arial" panose="020B0604020202020204" pitchFamily="34" charset="0"/>
              </a:rPr>
              <a:t>2</a:t>
            </a:r>
            <a:r>
              <a:rPr lang="en-US" sz="2000" dirty="0">
                <a:solidFill>
                  <a:schemeClr val="tx1"/>
                </a:solidFill>
                <a:latin typeface="Arial" panose="020B0604020202020204" pitchFamily="34" charset="0"/>
              </a:rPr>
              <a:t>MgAl</a:t>
            </a:r>
            <a:r>
              <a:rPr lang="en-US" sz="2000" baseline="-25000" dirty="0">
                <a:solidFill>
                  <a:schemeClr val="tx1"/>
                </a:solidFill>
                <a:latin typeface="Arial" panose="020B0604020202020204" pitchFamily="34" charset="0"/>
              </a:rPr>
              <a:t>2</a:t>
            </a:r>
            <a:r>
              <a:rPr lang="en-US" sz="2000" dirty="0">
                <a:solidFill>
                  <a:schemeClr val="tx1"/>
                </a:solidFill>
                <a:latin typeface="Arial" panose="020B0604020202020204" pitchFamily="34" charset="0"/>
              </a:rPr>
              <a:t>[(OH)</a:t>
            </a:r>
            <a:r>
              <a:rPr lang="en-US" sz="2000" baseline="-25000" dirty="0">
                <a:solidFill>
                  <a:schemeClr val="tx1"/>
                </a:solidFill>
                <a:latin typeface="Arial" panose="020B0604020202020204" pitchFamily="34" charset="0"/>
              </a:rPr>
              <a:t>2</a:t>
            </a:r>
            <a:r>
              <a:rPr lang="en-US" sz="2000" dirty="0">
                <a:solidFill>
                  <a:schemeClr val="tx1"/>
                </a:solidFill>
                <a:latin typeface="Arial" panose="020B0604020202020204" pitchFamily="34" charset="0"/>
              </a:rPr>
              <a:t>|SiO</a:t>
            </a:r>
            <a:r>
              <a:rPr lang="en-US" sz="2000" baseline="-25000" dirty="0">
                <a:solidFill>
                  <a:schemeClr val="tx1"/>
                </a:solidFill>
                <a:latin typeface="Arial" panose="020B0604020202020204" pitchFamily="34" charset="0"/>
              </a:rPr>
              <a:t>4</a:t>
            </a:r>
            <a:r>
              <a:rPr lang="en-US" sz="2000" dirty="0">
                <a:solidFill>
                  <a:schemeClr val="tx1"/>
                </a:solidFill>
                <a:latin typeface="Arial" panose="020B0604020202020204" pitchFamily="34" charset="0"/>
              </a:rPr>
              <a:t>|Si</a:t>
            </a:r>
            <a:r>
              <a:rPr lang="en-US" sz="2000" baseline="-25000" dirty="0">
                <a:solidFill>
                  <a:schemeClr val="tx1"/>
                </a:solidFill>
                <a:latin typeface="Arial" panose="020B0604020202020204" pitchFamily="34" charset="0"/>
              </a:rPr>
              <a:t>2</a:t>
            </a:r>
            <a:r>
              <a:rPr lang="en-US" sz="2000" dirty="0">
                <a:solidFill>
                  <a:schemeClr val="tx1"/>
                </a:solidFill>
                <a:latin typeface="Arial" panose="020B0604020202020204" pitchFamily="34" charset="0"/>
              </a:rPr>
              <a:t>O</a:t>
            </a:r>
            <a:r>
              <a:rPr lang="en-US" sz="2000" baseline="-25000" dirty="0">
                <a:solidFill>
                  <a:schemeClr val="tx1"/>
                </a:solidFill>
                <a:latin typeface="Arial" panose="020B0604020202020204" pitchFamily="34" charset="0"/>
              </a:rPr>
              <a:t>7</a:t>
            </a:r>
            <a:r>
              <a:rPr lang="en-US" sz="2000" dirty="0">
                <a:solidFill>
                  <a:schemeClr val="tx1"/>
                </a:solidFill>
                <a:latin typeface="Arial" panose="020B0604020202020204" pitchFamily="34" charset="0"/>
              </a:rPr>
              <a:t>]·(H</a:t>
            </a:r>
            <a:r>
              <a:rPr lang="en-US" sz="2000" baseline="-25000" dirty="0">
                <a:solidFill>
                  <a:schemeClr val="tx1"/>
                </a:solidFill>
                <a:latin typeface="Arial" panose="020B0604020202020204" pitchFamily="34" charset="0"/>
              </a:rPr>
              <a:t>2</a:t>
            </a:r>
            <a:r>
              <a:rPr lang="en-US" sz="2000" dirty="0">
                <a:solidFill>
                  <a:schemeClr val="tx1"/>
                </a:solidFill>
                <a:latin typeface="Arial" panose="020B0604020202020204" pitchFamily="34" charset="0"/>
              </a:rPr>
              <a:t>O)</a:t>
            </a:r>
            <a:r>
              <a:rPr lang="en-US" sz="2000" baseline="30000" dirty="0">
                <a:solidFill>
                  <a:schemeClr val="tx1"/>
                </a:solidFill>
                <a:latin typeface="Arial" panose="020B0604020202020204" pitchFamily="34" charset="0"/>
                <a:hlinkClick r:id="rId3"/>
              </a:rPr>
              <a:t>[1]</a:t>
            </a:r>
            <a:endParaRPr lang="en-US" sz="2000" dirty="0">
              <a:solidFill>
                <a:schemeClr val="tx1"/>
              </a:solidFill>
              <a:latin typeface="Arial" panose="020B0604020202020204" pitchFamily="34" charset="0"/>
            </a:endParaRPr>
          </a:p>
          <a:p>
            <a:pPr algn="just">
              <a:lnSpc>
                <a:spcPct val="150000"/>
              </a:lnSpc>
              <a:buFont typeface="Arial" panose="020B0604020202020204" pitchFamily="34" charset="0"/>
              <a:buChar char="•"/>
            </a:pPr>
            <a:r>
              <a:rPr lang="en-US" sz="2000" dirty="0" err="1">
                <a:solidFill>
                  <a:schemeClr val="tx1"/>
                </a:solidFill>
                <a:latin typeface="Arial" panose="020B0604020202020204" pitchFamily="34" charset="0"/>
              </a:rPr>
              <a:t>pumpellyite</a:t>
            </a:r>
            <a:r>
              <a:rPr lang="en-US" sz="2000" dirty="0">
                <a:solidFill>
                  <a:schemeClr val="tx1"/>
                </a:solidFill>
                <a:latin typeface="Arial" panose="020B0604020202020204" pitchFamily="34" charset="0"/>
              </a:rPr>
              <a:t>-(Fe2+): Ca</a:t>
            </a:r>
            <a:r>
              <a:rPr lang="en-US" sz="2000" baseline="-25000" dirty="0">
                <a:solidFill>
                  <a:schemeClr val="tx1"/>
                </a:solidFill>
                <a:latin typeface="Arial" panose="020B0604020202020204" pitchFamily="34" charset="0"/>
              </a:rPr>
              <a:t>2</a:t>
            </a:r>
            <a:r>
              <a:rPr lang="en-US" sz="2000" dirty="0">
                <a:solidFill>
                  <a:schemeClr val="tx1"/>
                </a:solidFill>
                <a:latin typeface="Arial" panose="020B0604020202020204" pitchFamily="34" charset="0"/>
              </a:rPr>
              <a:t>Fe</a:t>
            </a:r>
            <a:r>
              <a:rPr lang="en-US" sz="2000" baseline="30000" dirty="0">
                <a:solidFill>
                  <a:schemeClr val="tx1"/>
                </a:solidFill>
                <a:latin typeface="Arial" panose="020B0604020202020204" pitchFamily="34" charset="0"/>
              </a:rPr>
              <a:t>2+</a:t>
            </a:r>
            <a:r>
              <a:rPr lang="en-US" sz="2000" dirty="0">
                <a:solidFill>
                  <a:schemeClr val="tx1"/>
                </a:solidFill>
                <a:latin typeface="Arial" panose="020B0604020202020204" pitchFamily="34" charset="0"/>
              </a:rPr>
              <a:t>Al</a:t>
            </a:r>
            <a:r>
              <a:rPr lang="en-US" sz="2000" baseline="-25000" dirty="0">
                <a:solidFill>
                  <a:schemeClr val="tx1"/>
                </a:solidFill>
                <a:latin typeface="Arial" panose="020B0604020202020204" pitchFamily="34" charset="0"/>
              </a:rPr>
              <a:t>2</a:t>
            </a:r>
            <a:r>
              <a:rPr lang="en-US" sz="2000" dirty="0">
                <a:solidFill>
                  <a:schemeClr val="tx1"/>
                </a:solidFill>
                <a:latin typeface="Arial" panose="020B0604020202020204" pitchFamily="34" charset="0"/>
              </a:rPr>
              <a:t>[(OH)</a:t>
            </a:r>
            <a:r>
              <a:rPr lang="en-US" sz="2000" baseline="-25000" dirty="0">
                <a:solidFill>
                  <a:schemeClr val="tx1"/>
                </a:solidFill>
                <a:latin typeface="Arial" panose="020B0604020202020204" pitchFamily="34" charset="0"/>
              </a:rPr>
              <a:t>2</a:t>
            </a:r>
            <a:r>
              <a:rPr lang="en-US" sz="2000" dirty="0">
                <a:solidFill>
                  <a:schemeClr val="tx1"/>
                </a:solidFill>
                <a:latin typeface="Arial" panose="020B0604020202020204" pitchFamily="34" charset="0"/>
              </a:rPr>
              <a:t>|SiO</a:t>
            </a:r>
            <a:r>
              <a:rPr lang="en-US" sz="2000" baseline="-25000" dirty="0">
                <a:solidFill>
                  <a:schemeClr val="tx1"/>
                </a:solidFill>
                <a:latin typeface="Arial" panose="020B0604020202020204" pitchFamily="34" charset="0"/>
              </a:rPr>
              <a:t>4</a:t>
            </a:r>
            <a:r>
              <a:rPr lang="en-US" sz="2000" dirty="0">
                <a:solidFill>
                  <a:schemeClr val="tx1"/>
                </a:solidFill>
                <a:latin typeface="Arial" panose="020B0604020202020204" pitchFamily="34" charset="0"/>
              </a:rPr>
              <a:t>|Si</a:t>
            </a:r>
            <a:r>
              <a:rPr lang="en-US" sz="2000" baseline="-25000" dirty="0">
                <a:solidFill>
                  <a:schemeClr val="tx1"/>
                </a:solidFill>
                <a:latin typeface="Arial" panose="020B0604020202020204" pitchFamily="34" charset="0"/>
              </a:rPr>
              <a:t>2</a:t>
            </a:r>
            <a:r>
              <a:rPr lang="en-US" sz="2000" dirty="0">
                <a:solidFill>
                  <a:schemeClr val="tx1"/>
                </a:solidFill>
                <a:latin typeface="Arial" panose="020B0604020202020204" pitchFamily="34" charset="0"/>
              </a:rPr>
              <a:t>O</a:t>
            </a:r>
            <a:r>
              <a:rPr lang="en-US" sz="2000" baseline="-25000" dirty="0">
                <a:solidFill>
                  <a:schemeClr val="tx1"/>
                </a:solidFill>
                <a:latin typeface="Arial" panose="020B0604020202020204" pitchFamily="34" charset="0"/>
              </a:rPr>
              <a:t>7</a:t>
            </a:r>
            <a:r>
              <a:rPr lang="en-US" sz="2000" dirty="0">
                <a:solidFill>
                  <a:schemeClr val="tx1"/>
                </a:solidFill>
                <a:latin typeface="Arial" panose="020B0604020202020204" pitchFamily="34" charset="0"/>
              </a:rPr>
              <a:t>]·(H</a:t>
            </a:r>
            <a:r>
              <a:rPr lang="en-US" sz="2000" baseline="-25000" dirty="0">
                <a:solidFill>
                  <a:schemeClr val="tx1"/>
                </a:solidFill>
                <a:latin typeface="Arial" panose="020B0604020202020204" pitchFamily="34" charset="0"/>
              </a:rPr>
              <a:t>2</a:t>
            </a:r>
            <a:r>
              <a:rPr lang="en-US" sz="2000" dirty="0">
                <a:solidFill>
                  <a:schemeClr val="tx1"/>
                </a:solidFill>
                <a:latin typeface="Arial" panose="020B0604020202020204" pitchFamily="34" charset="0"/>
              </a:rPr>
              <a:t>O)</a:t>
            </a:r>
            <a:r>
              <a:rPr lang="en-US" sz="2000" baseline="30000" dirty="0">
                <a:solidFill>
                  <a:schemeClr val="tx1"/>
                </a:solidFill>
                <a:latin typeface="Arial" panose="020B0604020202020204" pitchFamily="34" charset="0"/>
                <a:hlinkClick r:id="rId4"/>
              </a:rPr>
              <a:t>[2]</a:t>
            </a:r>
            <a:endParaRPr lang="en-US" sz="2000" dirty="0">
              <a:solidFill>
                <a:schemeClr val="tx1"/>
              </a:solidFill>
              <a:latin typeface="Arial" panose="020B0604020202020204" pitchFamily="34" charset="0"/>
            </a:endParaRPr>
          </a:p>
          <a:p>
            <a:pPr algn="just">
              <a:lnSpc>
                <a:spcPct val="150000"/>
              </a:lnSpc>
              <a:buFont typeface="Arial" panose="020B0604020202020204" pitchFamily="34" charset="0"/>
              <a:buChar char="•"/>
            </a:pPr>
            <a:r>
              <a:rPr lang="en-US" sz="2000" dirty="0" err="1">
                <a:solidFill>
                  <a:schemeClr val="tx1"/>
                </a:solidFill>
                <a:latin typeface="Arial" panose="020B0604020202020204" pitchFamily="34" charset="0"/>
              </a:rPr>
              <a:t>pumpellyite</a:t>
            </a:r>
            <a:r>
              <a:rPr lang="en-US" sz="2000" dirty="0">
                <a:solidFill>
                  <a:schemeClr val="tx1"/>
                </a:solidFill>
                <a:latin typeface="Arial" panose="020B0604020202020204" pitchFamily="34" charset="0"/>
              </a:rPr>
              <a:t>-(Fe3+): Ca</a:t>
            </a:r>
            <a:r>
              <a:rPr lang="en-US" sz="2000" baseline="-25000" dirty="0">
                <a:solidFill>
                  <a:schemeClr val="tx1"/>
                </a:solidFill>
                <a:latin typeface="Arial" panose="020B0604020202020204" pitchFamily="34" charset="0"/>
              </a:rPr>
              <a:t>2</a:t>
            </a:r>
            <a:r>
              <a:rPr lang="en-US" sz="2000" dirty="0">
                <a:solidFill>
                  <a:schemeClr val="tx1"/>
                </a:solidFill>
                <a:latin typeface="Arial" panose="020B0604020202020204" pitchFamily="34" charset="0"/>
              </a:rPr>
              <a:t>(Fe</a:t>
            </a:r>
            <a:r>
              <a:rPr lang="en-US" sz="2000" baseline="30000" dirty="0">
                <a:solidFill>
                  <a:schemeClr val="tx1"/>
                </a:solidFill>
                <a:latin typeface="Arial" panose="020B0604020202020204" pitchFamily="34" charset="0"/>
              </a:rPr>
              <a:t>3+</a:t>
            </a:r>
            <a:r>
              <a:rPr lang="en-US" sz="2000" dirty="0">
                <a:solidFill>
                  <a:schemeClr val="tx1"/>
                </a:solidFill>
                <a:latin typeface="Arial" panose="020B0604020202020204" pitchFamily="34" charset="0"/>
              </a:rPr>
              <a:t>,Mg,Fe</a:t>
            </a:r>
            <a:r>
              <a:rPr lang="en-US" sz="2000" baseline="30000" dirty="0">
                <a:solidFill>
                  <a:schemeClr val="tx1"/>
                </a:solidFill>
                <a:latin typeface="Arial" panose="020B0604020202020204" pitchFamily="34" charset="0"/>
              </a:rPr>
              <a:t>2+</a:t>
            </a:r>
            <a:r>
              <a:rPr lang="en-US" sz="2000" dirty="0">
                <a:solidFill>
                  <a:schemeClr val="tx1"/>
                </a:solidFill>
                <a:latin typeface="Arial" panose="020B0604020202020204" pitchFamily="34" charset="0"/>
              </a:rPr>
              <a:t>)(Al,Fe</a:t>
            </a:r>
            <a:r>
              <a:rPr lang="en-US" sz="2000" baseline="30000" dirty="0">
                <a:solidFill>
                  <a:schemeClr val="tx1"/>
                </a:solidFill>
                <a:latin typeface="Arial" panose="020B0604020202020204" pitchFamily="34" charset="0"/>
              </a:rPr>
              <a:t>3+</a:t>
            </a:r>
            <a:r>
              <a:rPr lang="en-US" sz="2000" dirty="0">
                <a:solidFill>
                  <a:schemeClr val="tx1"/>
                </a:solidFill>
                <a:latin typeface="Arial" panose="020B0604020202020204" pitchFamily="34" charset="0"/>
              </a:rPr>
              <a:t>)</a:t>
            </a:r>
            <a:r>
              <a:rPr lang="en-US" sz="2000" baseline="-25000" dirty="0">
                <a:solidFill>
                  <a:schemeClr val="tx1"/>
                </a:solidFill>
                <a:latin typeface="Arial" panose="020B0604020202020204" pitchFamily="34" charset="0"/>
              </a:rPr>
              <a:t>2</a:t>
            </a:r>
            <a:r>
              <a:rPr lang="en-US" sz="2000" dirty="0">
                <a:solidFill>
                  <a:schemeClr val="tx1"/>
                </a:solidFill>
                <a:latin typeface="Arial" panose="020B0604020202020204" pitchFamily="34" charset="0"/>
              </a:rPr>
              <a:t>[(OH,O)</a:t>
            </a:r>
            <a:r>
              <a:rPr lang="en-US" sz="2000" baseline="-25000" dirty="0">
                <a:solidFill>
                  <a:schemeClr val="tx1"/>
                </a:solidFill>
                <a:latin typeface="Arial" panose="020B0604020202020204" pitchFamily="34" charset="0"/>
              </a:rPr>
              <a:t>2</a:t>
            </a:r>
            <a:r>
              <a:rPr lang="en-US" sz="2000" dirty="0">
                <a:solidFill>
                  <a:schemeClr val="tx1"/>
                </a:solidFill>
                <a:latin typeface="Arial" panose="020B0604020202020204" pitchFamily="34" charset="0"/>
              </a:rPr>
              <a:t>|SiO</a:t>
            </a:r>
            <a:r>
              <a:rPr lang="en-US" sz="2000" baseline="-25000" dirty="0">
                <a:solidFill>
                  <a:schemeClr val="tx1"/>
                </a:solidFill>
                <a:latin typeface="Arial" panose="020B0604020202020204" pitchFamily="34" charset="0"/>
              </a:rPr>
              <a:t>4</a:t>
            </a:r>
            <a:r>
              <a:rPr lang="en-US" sz="2000" dirty="0">
                <a:solidFill>
                  <a:schemeClr val="tx1"/>
                </a:solidFill>
                <a:latin typeface="Arial" panose="020B0604020202020204" pitchFamily="34" charset="0"/>
              </a:rPr>
              <a:t>|Si</a:t>
            </a:r>
            <a:r>
              <a:rPr lang="en-US" sz="2000" baseline="-25000" dirty="0">
                <a:solidFill>
                  <a:schemeClr val="tx1"/>
                </a:solidFill>
                <a:latin typeface="Arial" panose="020B0604020202020204" pitchFamily="34" charset="0"/>
              </a:rPr>
              <a:t>2</a:t>
            </a:r>
            <a:r>
              <a:rPr lang="en-US" sz="2000" dirty="0">
                <a:solidFill>
                  <a:schemeClr val="tx1"/>
                </a:solidFill>
                <a:latin typeface="Arial" panose="020B0604020202020204" pitchFamily="34" charset="0"/>
              </a:rPr>
              <a:t>O</a:t>
            </a:r>
            <a:r>
              <a:rPr lang="en-US" sz="2000" baseline="-25000" dirty="0">
                <a:solidFill>
                  <a:schemeClr val="tx1"/>
                </a:solidFill>
                <a:latin typeface="Arial" panose="020B0604020202020204" pitchFamily="34" charset="0"/>
              </a:rPr>
              <a:t>7</a:t>
            </a:r>
            <a:r>
              <a:rPr lang="en-US" sz="2000" dirty="0">
                <a:solidFill>
                  <a:schemeClr val="tx1"/>
                </a:solidFill>
                <a:latin typeface="Arial" panose="020B0604020202020204" pitchFamily="34" charset="0"/>
              </a:rPr>
              <a:t>]·H</a:t>
            </a:r>
            <a:r>
              <a:rPr lang="en-US" sz="2000" baseline="-25000" dirty="0">
                <a:solidFill>
                  <a:schemeClr val="tx1"/>
                </a:solidFill>
                <a:latin typeface="Arial" panose="020B0604020202020204" pitchFamily="34" charset="0"/>
              </a:rPr>
              <a:t>2</a:t>
            </a:r>
            <a:r>
              <a:rPr lang="en-US" sz="2000" dirty="0">
                <a:solidFill>
                  <a:schemeClr val="tx1"/>
                </a:solidFill>
                <a:latin typeface="Arial" panose="020B0604020202020204" pitchFamily="34" charset="0"/>
              </a:rPr>
              <a:t>O</a:t>
            </a:r>
            <a:r>
              <a:rPr lang="en-US" sz="2000" baseline="30000" dirty="0">
                <a:solidFill>
                  <a:schemeClr val="tx1"/>
                </a:solidFill>
                <a:latin typeface="Arial" panose="020B0604020202020204" pitchFamily="34" charset="0"/>
                <a:hlinkClick r:id="rId5"/>
              </a:rPr>
              <a:t>[3]</a:t>
            </a:r>
            <a:endParaRPr lang="en-US" sz="2000" dirty="0">
              <a:solidFill>
                <a:schemeClr val="tx1"/>
              </a:solidFill>
              <a:latin typeface="Arial" panose="020B0604020202020204" pitchFamily="34" charset="0"/>
            </a:endParaRPr>
          </a:p>
          <a:p>
            <a:pPr algn="just">
              <a:lnSpc>
                <a:spcPct val="150000"/>
              </a:lnSpc>
              <a:buFont typeface="Arial" panose="020B0604020202020204" pitchFamily="34" charset="0"/>
              <a:buChar char="•"/>
            </a:pPr>
            <a:r>
              <a:rPr lang="en-US" sz="2000" dirty="0" err="1">
                <a:solidFill>
                  <a:schemeClr val="tx1"/>
                </a:solidFill>
                <a:latin typeface="Arial" panose="020B0604020202020204" pitchFamily="34" charset="0"/>
              </a:rPr>
              <a:t>pumpellyite</a:t>
            </a:r>
            <a:r>
              <a:rPr lang="en-US" sz="2000" dirty="0">
                <a:solidFill>
                  <a:schemeClr val="tx1"/>
                </a:solidFill>
                <a:latin typeface="Arial" panose="020B0604020202020204" pitchFamily="34" charset="0"/>
              </a:rPr>
              <a:t>-(Mn2+): Ca</a:t>
            </a:r>
            <a:r>
              <a:rPr lang="en-US" sz="2000" baseline="-25000" dirty="0">
                <a:solidFill>
                  <a:schemeClr val="tx1"/>
                </a:solidFill>
                <a:latin typeface="Arial" panose="020B0604020202020204" pitchFamily="34" charset="0"/>
              </a:rPr>
              <a:t>2</a:t>
            </a:r>
            <a:r>
              <a:rPr lang="en-US" sz="2000" dirty="0">
                <a:solidFill>
                  <a:schemeClr val="tx1"/>
                </a:solidFill>
                <a:latin typeface="Arial" panose="020B0604020202020204" pitchFamily="34" charset="0"/>
              </a:rPr>
              <a:t>(Mn</a:t>
            </a:r>
            <a:r>
              <a:rPr lang="en-US" sz="2000" baseline="30000" dirty="0">
                <a:solidFill>
                  <a:schemeClr val="tx1"/>
                </a:solidFill>
                <a:latin typeface="Arial" panose="020B0604020202020204" pitchFamily="34" charset="0"/>
              </a:rPr>
              <a:t>2+</a:t>
            </a:r>
            <a:r>
              <a:rPr lang="en-US" sz="2000" dirty="0">
                <a:solidFill>
                  <a:schemeClr val="tx1"/>
                </a:solidFill>
                <a:latin typeface="Arial" panose="020B0604020202020204" pitchFamily="34" charset="0"/>
              </a:rPr>
              <a:t>,Mg)(Al,Mn</a:t>
            </a:r>
            <a:r>
              <a:rPr lang="en-US" sz="2000" baseline="30000" dirty="0">
                <a:solidFill>
                  <a:schemeClr val="tx1"/>
                </a:solidFill>
                <a:latin typeface="Arial" panose="020B0604020202020204" pitchFamily="34" charset="0"/>
              </a:rPr>
              <a:t>3+</a:t>
            </a:r>
            <a:r>
              <a:rPr lang="en-US" sz="2000" dirty="0">
                <a:solidFill>
                  <a:schemeClr val="tx1"/>
                </a:solidFill>
                <a:latin typeface="Arial" panose="020B0604020202020204" pitchFamily="34" charset="0"/>
              </a:rPr>
              <a:t>,Fe</a:t>
            </a:r>
            <a:r>
              <a:rPr lang="en-US" sz="2000" baseline="30000" dirty="0">
                <a:solidFill>
                  <a:schemeClr val="tx1"/>
                </a:solidFill>
                <a:latin typeface="Arial" panose="020B0604020202020204" pitchFamily="34" charset="0"/>
              </a:rPr>
              <a:t>3+</a:t>
            </a:r>
            <a:r>
              <a:rPr lang="en-US" sz="2000" dirty="0">
                <a:solidFill>
                  <a:schemeClr val="tx1"/>
                </a:solidFill>
                <a:latin typeface="Arial" panose="020B0604020202020204" pitchFamily="34" charset="0"/>
              </a:rPr>
              <a:t>)</a:t>
            </a:r>
            <a:r>
              <a:rPr lang="en-US" sz="2000" baseline="-25000" dirty="0">
                <a:solidFill>
                  <a:schemeClr val="tx1"/>
                </a:solidFill>
                <a:latin typeface="Arial" panose="020B0604020202020204" pitchFamily="34" charset="0"/>
              </a:rPr>
              <a:t>2</a:t>
            </a:r>
            <a:r>
              <a:rPr lang="en-US" sz="2000" dirty="0">
                <a:solidFill>
                  <a:schemeClr val="tx1"/>
                </a:solidFill>
                <a:latin typeface="Arial" panose="020B0604020202020204" pitchFamily="34" charset="0"/>
              </a:rPr>
              <a:t>[(OH)</a:t>
            </a:r>
            <a:r>
              <a:rPr lang="en-US" sz="2000" baseline="-25000" dirty="0">
                <a:solidFill>
                  <a:schemeClr val="tx1"/>
                </a:solidFill>
                <a:latin typeface="Arial" panose="020B0604020202020204" pitchFamily="34" charset="0"/>
              </a:rPr>
              <a:t>2</a:t>
            </a:r>
            <a:r>
              <a:rPr lang="en-US" sz="2000" dirty="0">
                <a:solidFill>
                  <a:schemeClr val="tx1"/>
                </a:solidFill>
                <a:latin typeface="Arial" panose="020B0604020202020204" pitchFamily="34" charset="0"/>
              </a:rPr>
              <a:t>|SiO</a:t>
            </a:r>
            <a:r>
              <a:rPr lang="en-US" sz="2000" baseline="-25000" dirty="0">
                <a:solidFill>
                  <a:schemeClr val="tx1"/>
                </a:solidFill>
                <a:latin typeface="Arial" panose="020B0604020202020204" pitchFamily="34" charset="0"/>
              </a:rPr>
              <a:t>4</a:t>
            </a:r>
            <a:r>
              <a:rPr lang="en-US" sz="2000" dirty="0">
                <a:solidFill>
                  <a:schemeClr val="tx1"/>
                </a:solidFill>
                <a:latin typeface="Arial" panose="020B0604020202020204" pitchFamily="34" charset="0"/>
              </a:rPr>
              <a:t>|Si</a:t>
            </a:r>
            <a:r>
              <a:rPr lang="en-US" sz="2000" baseline="-25000" dirty="0">
                <a:solidFill>
                  <a:schemeClr val="tx1"/>
                </a:solidFill>
                <a:latin typeface="Arial" panose="020B0604020202020204" pitchFamily="34" charset="0"/>
              </a:rPr>
              <a:t>2</a:t>
            </a:r>
            <a:r>
              <a:rPr lang="en-US" sz="2000" dirty="0">
                <a:solidFill>
                  <a:schemeClr val="tx1"/>
                </a:solidFill>
                <a:latin typeface="Arial" panose="020B0604020202020204" pitchFamily="34" charset="0"/>
              </a:rPr>
              <a:t>O</a:t>
            </a:r>
            <a:r>
              <a:rPr lang="en-US" sz="2000" baseline="-25000" dirty="0">
                <a:solidFill>
                  <a:schemeClr val="tx1"/>
                </a:solidFill>
                <a:latin typeface="Arial" panose="020B0604020202020204" pitchFamily="34" charset="0"/>
              </a:rPr>
              <a:t>7</a:t>
            </a:r>
            <a:r>
              <a:rPr lang="en-US" sz="2000" dirty="0">
                <a:solidFill>
                  <a:schemeClr val="tx1"/>
                </a:solidFill>
                <a:latin typeface="Arial" panose="020B0604020202020204" pitchFamily="34" charset="0"/>
              </a:rPr>
              <a:t>]·(H</a:t>
            </a:r>
            <a:r>
              <a:rPr lang="en-US" sz="2000" baseline="-25000" dirty="0">
                <a:solidFill>
                  <a:schemeClr val="tx1"/>
                </a:solidFill>
                <a:latin typeface="Arial" panose="020B0604020202020204" pitchFamily="34" charset="0"/>
              </a:rPr>
              <a:t>2</a:t>
            </a:r>
            <a:r>
              <a:rPr lang="en-US" sz="2000" dirty="0">
                <a:solidFill>
                  <a:schemeClr val="tx1"/>
                </a:solidFill>
                <a:latin typeface="Arial" panose="020B0604020202020204" pitchFamily="34" charset="0"/>
              </a:rPr>
              <a:t>O)</a:t>
            </a:r>
            <a:r>
              <a:rPr lang="en-US" sz="2000" baseline="30000" dirty="0">
                <a:solidFill>
                  <a:schemeClr val="tx1"/>
                </a:solidFill>
                <a:latin typeface="Arial" panose="020B0604020202020204" pitchFamily="34" charset="0"/>
                <a:hlinkClick r:id="rId6"/>
              </a:rPr>
              <a:t>[4]</a:t>
            </a:r>
            <a:endParaRPr lang="en-US" sz="2000" dirty="0">
              <a:solidFill>
                <a:schemeClr val="tx1"/>
              </a:solidFill>
              <a:latin typeface="Arial" panose="020B0604020202020204" pitchFamily="34" charset="0"/>
            </a:endParaRPr>
          </a:p>
          <a:p>
            <a:pPr algn="just">
              <a:lnSpc>
                <a:spcPct val="150000"/>
              </a:lnSpc>
              <a:buFont typeface="Arial" panose="020B0604020202020204" pitchFamily="34" charset="0"/>
              <a:buChar char="•"/>
            </a:pPr>
            <a:r>
              <a:rPr lang="en-US" sz="2000" dirty="0" err="1">
                <a:solidFill>
                  <a:schemeClr val="tx1"/>
                </a:solidFill>
                <a:latin typeface="Arial" panose="020B0604020202020204" pitchFamily="34" charset="0"/>
              </a:rPr>
              <a:t>pumpellyite</a:t>
            </a:r>
            <a:r>
              <a:rPr lang="en-US" sz="2000" dirty="0">
                <a:solidFill>
                  <a:schemeClr val="tx1"/>
                </a:solidFill>
                <a:latin typeface="Arial" panose="020B0604020202020204" pitchFamily="34" charset="0"/>
              </a:rPr>
              <a:t>-(Al): Ca</a:t>
            </a:r>
            <a:r>
              <a:rPr lang="en-US" sz="2000" baseline="-25000" dirty="0">
                <a:solidFill>
                  <a:schemeClr val="tx1"/>
                </a:solidFill>
                <a:latin typeface="Arial" panose="020B0604020202020204" pitchFamily="34" charset="0"/>
              </a:rPr>
              <a:t>2</a:t>
            </a:r>
            <a:r>
              <a:rPr lang="en-US" sz="2000" dirty="0">
                <a:solidFill>
                  <a:schemeClr val="tx1"/>
                </a:solidFill>
                <a:latin typeface="Arial" panose="020B0604020202020204" pitchFamily="34" charset="0"/>
              </a:rPr>
              <a:t>(Al,Fe</a:t>
            </a:r>
            <a:r>
              <a:rPr lang="en-US" sz="2000" baseline="30000" dirty="0">
                <a:solidFill>
                  <a:schemeClr val="tx1"/>
                </a:solidFill>
                <a:latin typeface="Arial" panose="020B0604020202020204" pitchFamily="34" charset="0"/>
              </a:rPr>
              <a:t>2+</a:t>
            </a:r>
            <a:r>
              <a:rPr lang="en-US" sz="2000" dirty="0">
                <a:solidFill>
                  <a:schemeClr val="tx1"/>
                </a:solidFill>
                <a:latin typeface="Arial" panose="020B0604020202020204" pitchFamily="34" charset="0"/>
              </a:rPr>
              <a:t>,Mg)Al</a:t>
            </a:r>
            <a:r>
              <a:rPr lang="en-US" sz="2000" baseline="-25000" dirty="0">
                <a:solidFill>
                  <a:schemeClr val="tx1"/>
                </a:solidFill>
                <a:latin typeface="Arial" panose="020B0604020202020204" pitchFamily="34" charset="0"/>
              </a:rPr>
              <a:t>2</a:t>
            </a:r>
            <a:r>
              <a:rPr lang="en-US" sz="2000" dirty="0">
                <a:solidFill>
                  <a:schemeClr val="tx1"/>
                </a:solidFill>
                <a:latin typeface="Arial" panose="020B0604020202020204" pitchFamily="34" charset="0"/>
              </a:rPr>
              <a:t>[(OH,O)</a:t>
            </a:r>
            <a:r>
              <a:rPr lang="en-US" sz="2000" baseline="-25000" dirty="0">
                <a:solidFill>
                  <a:schemeClr val="tx1"/>
                </a:solidFill>
                <a:latin typeface="Arial" panose="020B0604020202020204" pitchFamily="34" charset="0"/>
              </a:rPr>
              <a:t>2</a:t>
            </a:r>
            <a:r>
              <a:rPr lang="en-US" sz="2000" dirty="0">
                <a:solidFill>
                  <a:schemeClr val="tx1"/>
                </a:solidFill>
                <a:latin typeface="Arial" panose="020B0604020202020204" pitchFamily="34" charset="0"/>
              </a:rPr>
              <a:t>|SiO</a:t>
            </a:r>
            <a:r>
              <a:rPr lang="en-US" sz="2000" baseline="-25000" dirty="0">
                <a:solidFill>
                  <a:schemeClr val="tx1"/>
                </a:solidFill>
                <a:latin typeface="Arial" panose="020B0604020202020204" pitchFamily="34" charset="0"/>
              </a:rPr>
              <a:t>4</a:t>
            </a:r>
            <a:r>
              <a:rPr lang="en-US" sz="2000" dirty="0">
                <a:solidFill>
                  <a:schemeClr val="tx1"/>
                </a:solidFill>
                <a:latin typeface="Arial" panose="020B0604020202020204" pitchFamily="34" charset="0"/>
              </a:rPr>
              <a:t>|Si</a:t>
            </a:r>
            <a:r>
              <a:rPr lang="en-US" sz="2000" baseline="-25000" dirty="0">
                <a:solidFill>
                  <a:schemeClr val="tx1"/>
                </a:solidFill>
                <a:latin typeface="Arial" panose="020B0604020202020204" pitchFamily="34" charset="0"/>
              </a:rPr>
              <a:t>2</a:t>
            </a:r>
            <a:r>
              <a:rPr lang="en-US" sz="2000" dirty="0">
                <a:solidFill>
                  <a:schemeClr val="tx1"/>
                </a:solidFill>
                <a:latin typeface="Arial" panose="020B0604020202020204" pitchFamily="34" charset="0"/>
              </a:rPr>
              <a:t>O</a:t>
            </a:r>
            <a:r>
              <a:rPr lang="en-US" sz="2000" baseline="-25000" dirty="0">
                <a:solidFill>
                  <a:schemeClr val="tx1"/>
                </a:solidFill>
                <a:latin typeface="Arial" panose="020B0604020202020204" pitchFamily="34" charset="0"/>
              </a:rPr>
              <a:t>7</a:t>
            </a:r>
            <a:r>
              <a:rPr lang="en-US" sz="2000" dirty="0">
                <a:solidFill>
                  <a:schemeClr val="tx1"/>
                </a:solidFill>
                <a:latin typeface="Arial" panose="020B0604020202020204" pitchFamily="34" charset="0"/>
              </a:rPr>
              <a:t>]·H</a:t>
            </a:r>
            <a:r>
              <a:rPr lang="en-US" sz="2000" baseline="-25000" dirty="0">
                <a:solidFill>
                  <a:schemeClr val="tx1"/>
                </a:solidFill>
                <a:latin typeface="Arial" panose="020B0604020202020204" pitchFamily="34" charset="0"/>
              </a:rPr>
              <a:t>2</a:t>
            </a:r>
            <a:r>
              <a:rPr lang="en-US" sz="2000" dirty="0">
                <a:solidFill>
                  <a:schemeClr val="tx1"/>
                </a:solidFill>
                <a:latin typeface="Arial" panose="020B0604020202020204" pitchFamily="34" charset="0"/>
              </a:rPr>
              <a:t>O</a:t>
            </a:r>
            <a:r>
              <a:rPr lang="en-US" sz="2000" baseline="30000" dirty="0">
                <a:solidFill>
                  <a:schemeClr val="tx1"/>
                </a:solidFill>
                <a:latin typeface="Arial" panose="020B0604020202020204" pitchFamily="34" charset="0"/>
                <a:hlinkClick r:id="rId7"/>
              </a:rPr>
              <a:t>[5]</a:t>
            </a:r>
            <a:endParaRPr lang="en-US" sz="2000" dirty="0">
              <a:solidFill>
                <a:schemeClr val="tx1"/>
              </a:solidFill>
              <a:latin typeface="Arial" panose="020B0604020202020204" pitchFamily="34" charset="0"/>
            </a:endParaRPr>
          </a:p>
          <a:p>
            <a:pPr algn="just">
              <a:lnSpc>
                <a:spcPct val="150000"/>
              </a:lnSpc>
            </a:pPr>
            <a:r>
              <a:rPr lang="en-US" sz="2000" dirty="0">
                <a:solidFill>
                  <a:schemeClr val="tx1"/>
                </a:solidFill>
                <a:latin typeface="Arial" panose="020B0604020202020204" pitchFamily="34" charset="0"/>
              </a:rPr>
              <a:t/>
            </a:r>
            <a:br>
              <a:rPr lang="en-US" sz="2000" dirty="0">
                <a:solidFill>
                  <a:schemeClr val="tx1"/>
                </a:solidFill>
                <a:latin typeface="Arial" panose="020B0604020202020204" pitchFamily="34" charset="0"/>
              </a:rPr>
            </a:br>
            <a:r>
              <a:rPr lang="en-US" sz="2000" dirty="0" err="1">
                <a:solidFill>
                  <a:schemeClr val="tx1"/>
                </a:solidFill>
                <a:latin typeface="Arial" panose="020B0604020202020204" pitchFamily="34" charset="0"/>
              </a:rPr>
              <a:t>Pumpellyite</a:t>
            </a:r>
            <a:r>
              <a:rPr lang="en-US" sz="2000" dirty="0">
                <a:solidFill>
                  <a:schemeClr val="tx1"/>
                </a:solidFill>
                <a:latin typeface="Arial" panose="020B0604020202020204" pitchFamily="34" charset="0"/>
              </a:rPr>
              <a:t> crystallizes in the </a:t>
            </a:r>
            <a:r>
              <a:rPr lang="en-US" sz="2000" dirty="0">
                <a:solidFill>
                  <a:schemeClr val="tx1"/>
                </a:solidFill>
                <a:latin typeface="Arial" panose="020B0604020202020204" pitchFamily="34" charset="0"/>
                <a:hlinkClick r:id="rId8" tooltip="Monoclinic"/>
              </a:rPr>
              <a:t>monoclinic</a:t>
            </a:r>
            <a:r>
              <a:rPr lang="en-US" sz="2000" dirty="0">
                <a:solidFill>
                  <a:schemeClr val="tx1"/>
                </a:solidFill>
                <a:latin typeface="Arial" panose="020B0604020202020204" pitchFamily="34" charset="0"/>
              </a:rPr>
              <a:t>-prismatic </a:t>
            </a:r>
            <a:r>
              <a:rPr lang="en-US" sz="2000" dirty="0">
                <a:solidFill>
                  <a:schemeClr val="tx1"/>
                </a:solidFill>
                <a:latin typeface="Arial" panose="020B0604020202020204" pitchFamily="34" charset="0"/>
                <a:hlinkClick r:id="rId9" tooltip="Crystal system"/>
              </a:rPr>
              <a:t>crystal system</a:t>
            </a:r>
            <a:r>
              <a:rPr lang="en-US" sz="2000" dirty="0">
                <a:solidFill>
                  <a:schemeClr val="tx1"/>
                </a:solidFill>
                <a:latin typeface="Arial" panose="020B0604020202020204" pitchFamily="34" charset="0"/>
              </a:rPr>
              <a:t>. It typically occurs as blue-green to olive green fibrous to lamellar masses. </a:t>
            </a:r>
            <a:endParaRPr lang="en-US" sz="2000" dirty="0" smtClean="0">
              <a:solidFill>
                <a:schemeClr val="tx1"/>
              </a:solidFill>
              <a:latin typeface="Arial" panose="020B0604020202020204" pitchFamily="34" charset="0"/>
            </a:endParaRPr>
          </a:p>
          <a:p>
            <a:pPr algn="just">
              <a:lnSpc>
                <a:spcPct val="150000"/>
              </a:lnSpc>
            </a:pPr>
            <a:endParaRPr lang="el-GR" sz="2000" dirty="0">
              <a:solidFill>
                <a:schemeClr val="tx1"/>
              </a:solidFill>
              <a:latin typeface="Arial" panose="020B0604020202020204" pitchFamily="34" charset="0"/>
            </a:endParaRPr>
          </a:p>
          <a:p>
            <a:pPr algn="just">
              <a:lnSpc>
                <a:spcPct val="150000"/>
              </a:lnSpc>
            </a:pPr>
            <a:r>
              <a:rPr lang="en-US" sz="2000" dirty="0" err="1">
                <a:solidFill>
                  <a:schemeClr val="tx1"/>
                </a:solidFill>
                <a:latin typeface="Arial" panose="020B0604020202020204" pitchFamily="34" charset="0"/>
              </a:rPr>
              <a:t>Pumpellyite</a:t>
            </a:r>
            <a:r>
              <a:rPr lang="en-US" sz="2000" dirty="0">
                <a:solidFill>
                  <a:schemeClr val="tx1"/>
                </a:solidFill>
                <a:latin typeface="Arial" panose="020B0604020202020204" pitchFamily="34" charset="0"/>
              </a:rPr>
              <a:t> occurs as </a:t>
            </a:r>
            <a:r>
              <a:rPr lang="en-US" sz="2000" dirty="0">
                <a:solidFill>
                  <a:schemeClr val="tx1"/>
                </a:solidFill>
                <a:latin typeface="Arial" panose="020B0604020202020204" pitchFamily="34" charset="0"/>
                <a:hlinkClick r:id="rId10" tooltip="Amygdule"/>
              </a:rPr>
              <a:t>amygdaloidal</a:t>
            </a:r>
            <a:r>
              <a:rPr lang="en-US" sz="2000" dirty="0">
                <a:solidFill>
                  <a:schemeClr val="tx1"/>
                </a:solidFill>
                <a:latin typeface="Arial" panose="020B0604020202020204" pitchFamily="34" charset="0"/>
              </a:rPr>
              <a:t> and fracture fillings in </a:t>
            </a:r>
            <a:r>
              <a:rPr lang="en-US" sz="2000" dirty="0">
                <a:solidFill>
                  <a:schemeClr val="tx1"/>
                </a:solidFill>
                <a:latin typeface="Arial" panose="020B0604020202020204" pitchFamily="34" charset="0"/>
                <a:hlinkClick r:id="rId11" tooltip="Basalt"/>
              </a:rPr>
              <a:t>basaltic</a:t>
            </a:r>
            <a:r>
              <a:rPr lang="en-US" sz="2000" dirty="0">
                <a:solidFill>
                  <a:schemeClr val="tx1"/>
                </a:solidFill>
                <a:latin typeface="Arial" panose="020B0604020202020204" pitchFamily="34" charset="0"/>
              </a:rPr>
              <a:t> and </a:t>
            </a:r>
            <a:r>
              <a:rPr lang="en-US" sz="2000" dirty="0">
                <a:solidFill>
                  <a:schemeClr val="tx1"/>
                </a:solidFill>
                <a:latin typeface="Arial" panose="020B0604020202020204" pitchFamily="34" charset="0"/>
                <a:hlinkClick r:id="rId12" tooltip="Gabbro"/>
              </a:rPr>
              <a:t>gabbroic</a:t>
            </a:r>
            <a:r>
              <a:rPr lang="en-US" sz="2000" dirty="0">
                <a:solidFill>
                  <a:schemeClr val="tx1"/>
                </a:solidFill>
                <a:latin typeface="Arial" panose="020B0604020202020204" pitchFamily="34" charset="0"/>
              </a:rPr>
              <a:t> rocks in </a:t>
            </a:r>
            <a:r>
              <a:rPr lang="en-US" sz="2000" dirty="0">
                <a:solidFill>
                  <a:schemeClr val="tx1"/>
                </a:solidFill>
                <a:latin typeface="Arial" panose="020B0604020202020204" pitchFamily="34" charset="0"/>
                <a:hlinkClick r:id="rId13" tooltip="Metamorphism"/>
              </a:rPr>
              <a:t>metamorphic</a:t>
            </a:r>
            <a:r>
              <a:rPr lang="en-US" sz="2000" dirty="0">
                <a:solidFill>
                  <a:schemeClr val="tx1"/>
                </a:solidFill>
                <a:latin typeface="Arial" panose="020B0604020202020204" pitchFamily="34" charset="0"/>
              </a:rPr>
              <a:t> </a:t>
            </a:r>
            <a:r>
              <a:rPr lang="en-US" sz="2000" dirty="0">
                <a:solidFill>
                  <a:schemeClr val="tx1"/>
                </a:solidFill>
                <a:latin typeface="Arial" panose="020B0604020202020204" pitchFamily="34" charset="0"/>
                <a:hlinkClick r:id="rId14" tooltip="Terrane"/>
              </a:rPr>
              <a:t>terranes</a:t>
            </a:r>
            <a:r>
              <a:rPr lang="en-US" sz="2000" dirty="0">
                <a:solidFill>
                  <a:schemeClr val="tx1"/>
                </a:solidFill>
                <a:latin typeface="Arial" panose="020B0604020202020204" pitchFamily="34" charset="0"/>
              </a:rPr>
              <a:t>. It is an indicator mineral of the </a:t>
            </a:r>
            <a:r>
              <a:rPr lang="en-US" sz="2000" dirty="0" err="1">
                <a:solidFill>
                  <a:schemeClr val="tx1"/>
                </a:solidFill>
                <a:latin typeface="Arial" panose="020B0604020202020204" pitchFamily="34" charset="0"/>
                <a:hlinkClick r:id="rId15" tooltip="Prehnite-pumpellyite facies"/>
              </a:rPr>
              <a:t>prehnite-pumpellyite</a:t>
            </a:r>
            <a:r>
              <a:rPr lang="en-US" sz="2000" dirty="0">
                <a:solidFill>
                  <a:schemeClr val="tx1"/>
                </a:solidFill>
                <a:latin typeface="Arial" panose="020B0604020202020204" pitchFamily="34" charset="0"/>
                <a:hlinkClick r:id="rId15" tooltip="Prehnite-pumpellyite facies"/>
              </a:rPr>
              <a:t> metamorphic facies</a:t>
            </a:r>
            <a:r>
              <a:rPr lang="en-US" sz="2000" dirty="0">
                <a:solidFill>
                  <a:schemeClr val="tx1"/>
                </a:solidFill>
                <a:latin typeface="Arial" panose="020B0604020202020204" pitchFamily="34" charset="0"/>
              </a:rPr>
              <a:t>. It is associated with </a:t>
            </a:r>
            <a:r>
              <a:rPr lang="en-US" sz="2000" dirty="0">
                <a:solidFill>
                  <a:schemeClr val="tx1"/>
                </a:solidFill>
                <a:latin typeface="Arial" panose="020B0604020202020204" pitchFamily="34" charset="0"/>
                <a:hlinkClick r:id="rId16" tooltip="Chlorite group"/>
              </a:rPr>
              <a:t>chlorite</a:t>
            </a:r>
            <a:r>
              <a:rPr lang="en-US" sz="2000" dirty="0">
                <a:solidFill>
                  <a:schemeClr val="tx1"/>
                </a:solidFill>
                <a:latin typeface="Arial" panose="020B0604020202020204" pitchFamily="34" charset="0"/>
              </a:rPr>
              <a:t>, </a:t>
            </a:r>
            <a:r>
              <a:rPr lang="en-US" sz="2000" dirty="0">
                <a:solidFill>
                  <a:schemeClr val="tx1"/>
                </a:solidFill>
                <a:latin typeface="Arial" panose="020B0604020202020204" pitchFamily="34" charset="0"/>
                <a:hlinkClick r:id="rId17" tooltip="Epidote"/>
              </a:rPr>
              <a:t>epidote</a:t>
            </a:r>
            <a:r>
              <a:rPr lang="en-US" sz="2000" dirty="0">
                <a:solidFill>
                  <a:schemeClr val="tx1"/>
                </a:solidFill>
                <a:latin typeface="Arial" panose="020B0604020202020204" pitchFamily="34" charset="0"/>
              </a:rPr>
              <a:t>, </a:t>
            </a:r>
            <a:r>
              <a:rPr lang="en-US" sz="2000" dirty="0">
                <a:solidFill>
                  <a:schemeClr val="tx1"/>
                </a:solidFill>
                <a:latin typeface="Arial" panose="020B0604020202020204" pitchFamily="34" charset="0"/>
                <a:hlinkClick r:id="rId18" tooltip="Quartz"/>
              </a:rPr>
              <a:t>quartz</a:t>
            </a:r>
            <a:r>
              <a:rPr lang="en-US" sz="2000" dirty="0">
                <a:solidFill>
                  <a:schemeClr val="tx1"/>
                </a:solidFill>
                <a:latin typeface="Arial" panose="020B0604020202020204" pitchFamily="34" charset="0"/>
              </a:rPr>
              <a:t>, </a:t>
            </a:r>
            <a:r>
              <a:rPr lang="en-US" sz="2000" dirty="0">
                <a:solidFill>
                  <a:schemeClr val="tx1"/>
                </a:solidFill>
                <a:latin typeface="Arial" panose="020B0604020202020204" pitchFamily="34" charset="0"/>
                <a:hlinkClick r:id="rId19" tooltip="Calcite"/>
              </a:rPr>
              <a:t>calcite</a:t>
            </a:r>
            <a:r>
              <a:rPr lang="en-US" sz="2000" dirty="0">
                <a:solidFill>
                  <a:schemeClr val="tx1"/>
                </a:solidFill>
                <a:latin typeface="Arial" panose="020B0604020202020204" pitchFamily="34" charset="0"/>
              </a:rPr>
              <a:t> and </a:t>
            </a:r>
            <a:r>
              <a:rPr lang="en-US" sz="2000" dirty="0" err="1">
                <a:solidFill>
                  <a:schemeClr val="tx1"/>
                </a:solidFill>
                <a:latin typeface="Arial" panose="020B0604020202020204" pitchFamily="34" charset="0"/>
                <a:hlinkClick r:id="rId20" tooltip="Prehnite"/>
              </a:rPr>
              <a:t>prehnite</a:t>
            </a:r>
            <a:r>
              <a:rPr lang="en-US" sz="2000" dirty="0">
                <a:solidFill>
                  <a:schemeClr val="tx1"/>
                </a:solidFill>
                <a:latin typeface="Arial" panose="020B0604020202020204" pitchFamily="34" charset="0"/>
              </a:rPr>
              <a:t>.</a:t>
            </a:r>
            <a:endParaRPr lang="en-US" sz="2000" b="0" i="0" dirty="0">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07960001"/>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692696"/>
            <a:ext cx="8424936" cy="4524315"/>
          </a:xfrm>
          <a:prstGeom prst="rect">
            <a:avLst/>
          </a:prstGeom>
        </p:spPr>
        <p:txBody>
          <a:bodyPr wrap="square">
            <a:spAutoFit/>
          </a:bodyPr>
          <a:lstStyle/>
          <a:p>
            <a:pPr>
              <a:lnSpc>
                <a:spcPct val="150000"/>
              </a:lnSpc>
            </a:pPr>
            <a:r>
              <a:rPr lang="en-US" dirty="0">
                <a:solidFill>
                  <a:schemeClr val="tx1"/>
                </a:solidFill>
              </a:rPr>
              <a:t>8. </a:t>
            </a:r>
            <a:r>
              <a:rPr lang="en-US" dirty="0" err="1">
                <a:solidFill>
                  <a:schemeClr val="tx1"/>
                </a:solidFill>
              </a:rPr>
              <a:t>Blueschist</a:t>
            </a:r>
            <a:r>
              <a:rPr lang="en-US" dirty="0">
                <a:solidFill>
                  <a:schemeClr val="tx1"/>
                </a:solidFill>
              </a:rPr>
              <a:t> Facies: High P at low Temperatures</a:t>
            </a:r>
          </a:p>
          <a:p>
            <a:pPr>
              <a:lnSpc>
                <a:spcPct val="150000"/>
              </a:lnSpc>
            </a:pPr>
            <a:r>
              <a:rPr lang="en-US" dirty="0">
                <a:solidFill>
                  <a:schemeClr val="tx1"/>
                </a:solidFill>
              </a:rPr>
              <a:t>• Index minerals = </a:t>
            </a:r>
            <a:r>
              <a:rPr lang="en-US" dirty="0" err="1">
                <a:solidFill>
                  <a:schemeClr val="tx1"/>
                </a:solidFill>
              </a:rPr>
              <a:t>Glaucophane</a:t>
            </a:r>
            <a:r>
              <a:rPr lang="en-US" dirty="0">
                <a:solidFill>
                  <a:schemeClr val="tx1"/>
                </a:solidFill>
              </a:rPr>
              <a:t>, albite, jadeite, </a:t>
            </a:r>
            <a:r>
              <a:rPr lang="en-US" dirty="0" err="1">
                <a:solidFill>
                  <a:schemeClr val="tx1"/>
                </a:solidFill>
              </a:rPr>
              <a:t>lawsonite</a:t>
            </a:r>
            <a:r>
              <a:rPr lang="en-US" dirty="0">
                <a:solidFill>
                  <a:schemeClr val="tx1"/>
                </a:solidFill>
              </a:rPr>
              <a:t>, aragonite.</a:t>
            </a:r>
          </a:p>
          <a:p>
            <a:pPr>
              <a:lnSpc>
                <a:spcPct val="150000"/>
              </a:lnSpc>
            </a:pPr>
            <a:r>
              <a:rPr lang="en-US" dirty="0">
                <a:solidFill>
                  <a:schemeClr val="tx1"/>
                </a:solidFill>
              </a:rPr>
              <a:t>• Temperatures = 250-350oC.</a:t>
            </a:r>
          </a:p>
          <a:p>
            <a:pPr>
              <a:lnSpc>
                <a:spcPct val="150000"/>
              </a:lnSpc>
            </a:pPr>
            <a:r>
              <a:rPr lang="en-US" dirty="0">
                <a:solidFill>
                  <a:schemeClr val="tx1"/>
                </a:solidFill>
              </a:rPr>
              <a:t>• Pressures &gt; 6-8 kb.</a:t>
            </a:r>
          </a:p>
          <a:p>
            <a:pPr>
              <a:lnSpc>
                <a:spcPct val="150000"/>
              </a:lnSpc>
            </a:pPr>
            <a:r>
              <a:rPr lang="en-US" dirty="0">
                <a:solidFill>
                  <a:schemeClr val="tx1"/>
                </a:solidFill>
              </a:rPr>
              <a:t>• </a:t>
            </a:r>
            <a:r>
              <a:rPr lang="en-US" dirty="0" err="1">
                <a:solidFill>
                  <a:schemeClr val="tx1"/>
                </a:solidFill>
              </a:rPr>
              <a:t>Metabasalts</a:t>
            </a:r>
            <a:r>
              <a:rPr lang="en-US" dirty="0">
                <a:solidFill>
                  <a:schemeClr val="tx1"/>
                </a:solidFill>
              </a:rPr>
              <a:t>: </a:t>
            </a:r>
            <a:r>
              <a:rPr lang="en-US" dirty="0" err="1">
                <a:solidFill>
                  <a:schemeClr val="tx1"/>
                </a:solidFill>
              </a:rPr>
              <a:t>Glaucophane</a:t>
            </a:r>
            <a:r>
              <a:rPr lang="en-US" dirty="0">
                <a:solidFill>
                  <a:schemeClr val="tx1"/>
                </a:solidFill>
              </a:rPr>
              <a:t>, albite, </a:t>
            </a:r>
            <a:r>
              <a:rPr lang="en-US" dirty="0" err="1">
                <a:solidFill>
                  <a:schemeClr val="tx1"/>
                </a:solidFill>
              </a:rPr>
              <a:t>lawsonite</a:t>
            </a:r>
            <a:r>
              <a:rPr lang="en-US" dirty="0">
                <a:solidFill>
                  <a:schemeClr val="tx1"/>
                </a:solidFill>
              </a:rPr>
              <a:t>, </a:t>
            </a:r>
            <a:r>
              <a:rPr lang="en-US" dirty="0" err="1">
                <a:solidFill>
                  <a:schemeClr val="tx1"/>
                </a:solidFill>
              </a:rPr>
              <a:t>sphene</a:t>
            </a:r>
            <a:endParaRPr lang="en-US" dirty="0">
              <a:solidFill>
                <a:schemeClr val="tx1"/>
              </a:solidFill>
            </a:endParaRPr>
          </a:p>
          <a:p>
            <a:pPr>
              <a:lnSpc>
                <a:spcPct val="150000"/>
              </a:lnSpc>
            </a:pPr>
            <a:r>
              <a:rPr lang="en-US" dirty="0">
                <a:solidFill>
                  <a:schemeClr val="tx1"/>
                </a:solidFill>
              </a:rPr>
              <a:t>• Sandstones, shales: Jadeite, albite, quartz, </a:t>
            </a:r>
            <a:r>
              <a:rPr lang="en-US" dirty="0" err="1">
                <a:solidFill>
                  <a:schemeClr val="tx1"/>
                </a:solidFill>
              </a:rPr>
              <a:t>lawsonite</a:t>
            </a:r>
            <a:r>
              <a:rPr lang="en-US" dirty="0">
                <a:solidFill>
                  <a:schemeClr val="tx1"/>
                </a:solidFill>
              </a:rPr>
              <a:t>, aragonite, </a:t>
            </a:r>
            <a:r>
              <a:rPr lang="en-US" dirty="0" err="1">
                <a:solidFill>
                  <a:schemeClr val="tx1"/>
                </a:solidFill>
              </a:rPr>
              <a:t>paragonite</a:t>
            </a:r>
            <a:r>
              <a:rPr lang="en-US" dirty="0">
                <a:solidFill>
                  <a:schemeClr val="tx1"/>
                </a:solidFill>
              </a:rPr>
              <a:t> (</a:t>
            </a:r>
            <a:r>
              <a:rPr lang="en-US" dirty="0" smtClean="0">
                <a:solidFill>
                  <a:schemeClr val="tx1"/>
                </a:solidFill>
              </a:rPr>
              <a:t>Na white </a:t>
            </a:r>
            <a:r>
              <a:rPr lang="en-US" dirty="0">
                <a:solidFill>
                  <a:schemeClr val="tx1"/>
                </a:solidFill>
              </a:rPr>
              <a:t>mica)</a:t>
            </a:r>
          </a:p>
        </p:txBody>
      </p:sp>
    </p:spTree>
    <p:extLst>
      <p:ext uri="{BB962C8B-B14F-4D97-AF65-F5344CB8AC3E}">
        <p14:creationId xmlns:p14="http://schemas.microsoft.com/office/powerpoint/2010/main" val="501547208"/>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260648"/>
            <a:ext cx="8208912" cy="461665"/>
          </a:xfrm>
          <a:prstGeom prst="rect">
            <a:avLst/>
          </a:prstGeom>
        </p:spPr>
        <p:txBody>
          <a:bodyPr wrap="square">
            <a:spAutoFit/>
          </a:bodyPr>
          <a:lstStyle/>
          <a:p>
            <a:r>
              <a:rPr lang="en-US" dirty="0">
                <a:solidFill>
                  <a:schemeClr val="tx1"/>
                </a:solidFill>
              </a:rPr>
              <a:t>FACIES – PROTOLITH—MINERAL ASSEMBLAGE TABLE:</a:t>
            </a:r>
          </a:p>
        </p:txBody>
      </p:sp>
      <p:pic>
        <p:nvPicPr>
          <p:cNvPr id="4" name="Picture 3"/>
          <p:cNvPicPr>
            <a:picLocks noChangeAspect="1"/>
          </p:cNvPicPr>
          <p:nvPr/>
        </p:nvPicPr>
        <p:blipFill>
          <a:blip r:embed="rId2"/>
          <a:stretch>
            <a:fillRect/>
          </a:stretch>
        </p:blipFill>
        <p:spPr>
          <a:xfrm>
            <a:off x="539552" y="818976"/>
            <a:ext cx="7416824" cy="5850384"/>
          </a:xfrm>
          <a:prstGeom prst="rect">
            <a:avLst/>
          </a:prstGeom>
        </p:spPr>
      </p:pic>
    </p:spTree>
    <p:extLst>
      <p:ext uri="{BB962C8B-B14F-4D97-AF65-F5344CB8AC3E}">
        <p14:creationId xmlns:p14="http://schemas.microsoft.com/office/powerpoint/2010/main" val="1050400158"/>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548680"/>
            <a:ext cx="6858000" cy="5143500"/>
          </a:xfrm>
          <a:prstGeom prst="rect">
            <a:avLst/>
          </a:prstGeom>
        </p:spPr>
      </p:pic>
    </p:spTree>
    <p:extLst>
      <p:ext uri="{BB962C8B-B14F-4D97-AF65-F5344CB8AC3E}">
        <p14:creationId xmlns:p14="http://schemas.microsoft.com/office/powerpoint/2010/main" val="1660678142"/>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0" y="381000"/>
            <a:ext cx="7772400" cy="527720"/>
          </a:xfrm>
        </p:spPr>
        <p:txBody>
          <a:bodyPr lIns="0" tIns="0" rIns="0" bIns="0" rtlCol="0">
            <a:noAutofit/>
          </a:bodyPr>
          <a:lstStyle/>
          <a:p>
            <a:pPr marL="174821" algn="ctr">
              <a:defRPr/>
            </a:pPr>
            <a:r>
              <a:rPr sz="3883" b="1" spc="-22" dirty="0">
                <a:solidFill>
                  <a:srgbClr val="E5E5FF"/>
                </a:solidFill>
                <a:latin typeface="Garamond"/>
                <a:cs typeface="Garamond"/>
              </a:rPr>
              <a:t>Metamorphic</a:t>
            </a:r>
            <a:r>
              <a:rPr sz="3883" b="1" spc="4" dirty="0">
                <a:solidFill>
                  <a:srgbClr val="E5E5FF"/>
                </a:solidFill>
                <a:latin typeface="Garamond"/>
                <a:cs typeface="Garamond"/>
              </a:rPr>
              <a:t> </a:t>
            </a:r>
            <a:r>
              <a:rPr sz="3883" b="1" spc="-18" dirty="0">
                <a:solidFill>
                  <a:srgbClr val="E5E5FF"/>
                </a:solidFill>
                <a:latin typeface="Garamond"/>
                <a:cs typeface="Garamond"/>
              </a:rPr>
              <a:t>Facies</a:t>
            </a:r>
            <a:r>
              <a:rPr sz="3883" b="1" spc="4" dirty="0">
                <a:solidFill>
                  <a:srgbClr val="E5E5FF"/>
                </a:solidFill>
                <a:latin typeface="Garamond"/>
                <a:cs typeface="Garamond"/>
              </a:rPr>
              <a:t> </a:t>
            </a:r>
            <a:r>
              <a:rPr sz="3883" b="1" spc="-22" dirty="0">
                <a:solidFill>
                  <a:srgbClr val="E5E5FF"/>
                </a:solidFill>
                <a:latin typeface="Garamond"/>
                <a:cs typeface="Garamond"/>
              </a:rPr>
              <a:t>Concept</a:t>
            </a:r>
            <a:endParaRPr sz="3883" dirty="0">
              <a:latin typeface="Garamond"/>
              <a:cs typeface="Garamond"/>
            </a:endParaRPr>
          </a:p>
        </p:txBody>
      </p:sp>
      <p:sp>
        <p:nvSpPr>
          <p:cNvPr id="7" name="object 6"/>
          <p:cNvSpPr txBox="1"/>
          <p:nvPr/>
        </p:nvSpPr>
        <p:spPr>
          <a:xfrm>
            <a:off x="395536" y="935707"/>
            <a:ext cx="8352928" cy="5733653"/>
          </a:xfrm>
          <a:prstGeom prst="rect">
            <a:avLst/>
          </a:prstGeom>
          <a:noFill/>
        </p:spPr>
        <p:txBody>
          <a:bodyPr lIns="0" tIns="0" rIns="0" bIns="0"/>
          <a:lstStyle>
            <a:lvl1pPr marL="1671638">
              <a:defRPr sz="2400">
                <a:solidFill>
                  <a:schemeClr val="bg1"/>
                </a:solidFill>
                <a:latin typeface="Times New Roman" panose="02020603050405020304" pitchFamily="18" charset="0"/>
              </a:defRPr>
            </a:lvl1pPr>
            <a:lvl2pPr marL="415925" indent="-203200">
              <a:defRPr sz="2400">
                <a:solidFill>
                  <a:schemeClr val="bg1"/>
                </a:solidFill>
                <a:latin typeface="Times New Roman" panose="02020603050405020304" pitchFamily="18" charset="0"/>
              </a:defRPr>
            </a:lvl2pPr>
            <a:lvl3pPr marL="1143000" indent="-228600">
              <a:defRPr sz="2400">
                <a:solidFill>
                  <a:schemeClr val="bg1"/>
                </a:solidFill>
                <a:latin typeface="Times New Roman" panose="02020603050405020304" pitchFamily="18" charset="0"/>
              </a:defRPr>
            </a:lvl3pPr>
            <a:lvl4pPr marL="1600200" indent="-228600">
              <a:defRPr sz="2400">
                <a:solidFill>
                  <a:schemeClr val="bg1"/>
                </a:solidFill>
                <a:latin typeface="Times New Roman" panose="02020603050405020304" pitchFamily="18" charset="0"/>
              </a:defRPr>
            </a:lvl4pPr>
            <a:lvl5pPr marL="2057400" indent="-228600">
              <a:defRPr sz="2400">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defRPr>
            </a:lvl9pPr>
          </a:lstStyle>
          <a:p>
            <a:r>
              <a:rPr lang="en-US" altLang="en-US" b="1" dirty="0">
                <a:solidFill>
                  <a:srgbClr val="FFFF5D"/>
                </a:solidFill>
                <a:latin typeface="Garamond" panose="02020404030301010803" pitchFamily="18" charset="0"/>
                <a:ea typeface="Garamond" panose="02020404030301010803" pitchFamily="18" charset="0"/>
                <a:cs typeface="Garamond" panose="02020404030301010803" pitchFamily="18" charset="0"/>
              </a:rPr>
              <a:t>Dual basis for the facies concept</a:t>
            </a:r>
            <a:endParaRPr lang="en-US" altLang="en-US" dirty="0">
              <a:latin typeface="Garamond" panose="02020404030301010803" pitchFamily="18" charset="0"/>
              <a:ea typeface="Garamond" panose="02020404030301010803" pitchFamily="18" charset="0"/>
              <a:cs typeface="Garamond" panose="02020404030301010803" pitchFamily="18" charset="0"/>
            </a:endParaRPr>
          </a:p>
          <a:p>
            <a:pPr>
              <a:lnSpc>
                <a:spcPts val="1238"/>
              </a:lnSpc>
              <a:spcBef>
                <a:spcPts val="63"/>
              </a:spcBef>
            </a:pPr>
            <a:endParaRPr lang="en-US" altLang="en-US" sz="1200" dirty="0"/>
          </a:p>
          <a:p>
            <a:r>
              <a:rPr lang="en-US" altLang="en-US" sz="2100" b="1" u="sng" dirty="0">
                <a:solidFill>
                  <a:srgbClr val="FFFFFF"/>
                </a:solidFill>
                <a:latin typeface="Garamond" panose="02020404030301010803" pitchFamily="18" charset="0"/>
                <a:ea typeface="Garamond" panose="02020404030301010803" pitchFamily="18" charset="0"/>
                <a:cs typeface="Garamond" panose="02020404030301010803" pitchFamily="18" charset="0"/>
              </a:rPr>
              <a:t>Descriptive</a:t>
            </a:r>
            <a:r>
              <a:rPr lang="en-US" altLang="en-US" sz="2100" b="1" dirty="0">
                <a:solidFill>
                  <a:srgbClr val="FFFFFF"/>
                </a:solidFill>
                <a:latin typeface="Garamond" panose="02020404030301010803" pitchFamily="18" charset="0"/>
                <a:ea typeface="Garamond" panose="02020404030301010803" pitchFamily="18" charset="0"/>
                <a:cs typeface="Garamond" panose="02020404030301010803" pitchFamily="18" charset="0"/>
              </a:rPr>
              <a:t>: relationship between rock composition	and its mineralogy</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a:p>
            <a:pPr>
              <a:lnSpc>
                <a:spcPts val="800"/>
              </a:lnSpc>
              <a:spcBef>
                <a:spcPts val="13"/>
              </a:spcBef>
            </a:pPr>
            <a:endParaRPr lang="en-US" altLang="en-US" sz="700" dirty="0"/>
          </a:p>
          <a:p>
            <a:pPr>
              <a:buClr>
                <a:srgbClr val="6AFCFC"/>
              </a:buClr>
              <a:buFont typeface="Garamond" panose="02020404030301010803" pitchFamily="18" charset="0"/>
              <a:buChar char="•"/>
            </a:pPr>
            <a:r>
              <a:rPr lang="en-US" altLang="en-US" sz="2100" b="1" dirty="0">
                <a:solidFill>
                  <a:srgbClr val="6AFCFC"/>
                </a:solidFill>
                <a:latin typeface="Garamond" panose="02020404030301010803" pitchFamily="18" charset="0"/>
                <a:ea typeface="Garamond" panose="02020404030301010803" pitchFamily="18" charset="0"/>
                <a:cs typeface="Garamond" panose="02020404030301010803" pitchFamily="18" charset="0"/>
              </a:rPr>
              <a:t>A metamorphic facies is set of  repeatedly associated metamorphic mineral assemblages</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a:p>
            <a:pPr>
              <a:lnSpc>
                <a:spcPts val="838"/>
              </a:lnSpc>
              <a:spcBef>
                <a:spcPts val="13"/>
              </a:spcBef>
              <a:buClr>
                <a:srgbClr val="6AFCFC"/>
              </a:buClr>
              <a:buFont typeface="Garamond" panose="02020404030301010803" pitchFamily="18" charset="0"/>
              <a:buChar char="•"/>
            </a:pPr>
            <a:endParaRPr lang="en-US" altLang="en-US" sz="800" dirty="0"/>
          </a:p>
          <a:p>
            <a:pPr>
              <a:buClr>
                <a:srgbClr val="6AFCFC"/>
              </a:buClr>
              <a:buFont typeface="Garamond" panose="02020404030301010803" pitchFamily="18" charset="0"/>
              <a:buChar char="•"/>
            </a:pPr>
            <a:r>
              <a:rPr lang="en-US" altLang="en-US" sz="2100" b="1" dirty="0">
                <a:solidFill>
                  <a:srgbClr val="6AFCFC"/>
                </a:solidFill>
                <a:latin typeface="Garamond" panose="02020404030301010803" pitchFamily="18" charset="0"/>
                <a:ea typeface="Garamond" panose="02020404030301010803" pitchFamily="18" charset="0"/>
                <a:cs typeface="Garamond" panose="02020404030301010803" pitchFamily="18" charset="0"/>
              </a:rPr>
              <a:t>If  we find specified assemblage or group of  compatible assemblages covering range of  compositions in the field, then a certain facies may be assigned to the area</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a:p>
            <a:pPr>
              <a:lnSpc>
                <a:spcPts val="1150"/>
              </a:lnSpc>
              <a:spcBef>
                <a:spcPts val="75"/>
              </a:spcBef>
              <a:buClr>
                <a:srgbClr val="6AFCFC"/>
              </a:buClr>
              <a:buFont typeface="Garamond" panose="02020404030301010803" pitchFamily="18" charset="0"/>
              <a:buChar char="•"/>
            </a:pPr>
            <a:endParaRPr lang="en-US" altLang="en-US" sz="1100" dirty="0"/>
          </a:p>
          <a:p>
            <a:r>
              <a:rPr lang="en-US" altLang="en-US" sz="2100" b="1" u="sng" dirty="0">
                <a:solidFill>
                  <a:srgbClr val="FFFFFF"/>
                </a:solidFill>
                <a:latin typeface="Garamond" panose="02020404030301010803" pitchFamily="18" charset="0"/>
                <a:ea typeface="Garamond" panose="02020404030301010803" pitchFamily="18" charset="0"/>
                <a:cs typeface="Garamond" panose="02020404030301010803" pitchFamily="18" charset="0"/>
              </a:rPr>
              <a:t>Interpretive</a:t>
            </a:r>
            <a:r>
              <a:rPr lang="en-US" altLang="en-US" sz="2100" b="1" dirty="0">
                <a:solidFill>
                  <a:srgbClr val="FFFFFF"/>
                </a:solidFill>
                <a:latin typeface="Garamond" panose="02020404030301010803" pitchFamily="18" charset="0"/>
                <a:ea typeface="Garamond" panose="02020404030301010803" pitchFamily="18" charset="0"/>
                <a:cs typeface="Garamond" panose="02020404030301010803" pitchFamily="18" charset="0"/>
              </a:rPr>
              <a:t>: range of  T and P conditions represented by each facies</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a:p>
            <a:pPr>
              <a:lnSpc>
                <a:spcPts val="838"/>
              </a:lnSpc>
              <a:spcBef>
                <a:spcPts val="13"/>
              </a:spcBef>
            </a:pPr>
            <a:endParaRPr lang="en-US" altLang="en-US" sz="800" dirty="0"/>
          </a:p>
          <a:p>
            <a:pPr>
              <a:lnSpc>
                <a:spcPts val="888"/>
              </a:lnSpc>
            </a:pPr>
            <a:endParaRPr lang="en-US" altLang="en-US" sz="800" dirty="0"/>
          </a:p>
          <a:p>
            <a:pPr lvl="1">
              <a:buClr>
                <a:srgbClr val="6AFCFC"/>
              </a:buClr>
              <a:buFont typeface="Garamond" panose="02020404030301010803" pitchFamily="18" charset="0"/>
              <a:buChar char="•"/>
            </a:pPr>
            <a:r>
              <a:rPr lang="en-US" altLang="en-US" sz="2100" b="1" dirty="0" err="1">
                <a:solidFill>
                  <a:srgbClr val="6AFCFC"/>
                </a:solidFill>
                <a:latin typeface="Garamond" panose="02020404030301010803" pitchFamily="18" charset="0"/>
                <a:ea typeface="Garamond" panose="02020404030301010803" pitchFamily="18" charset="0"/>
                <a:cs typeface="Garamond" panose="02020404030301010803" pitchFamily="18" charset="0"/>
              </a:rPr>
              <a:t>Eskola</a:t>
            </a:r>
            <a:r>
              <a:rPr lang="en-US" altLang="en-US" sz="2100" b="1" dirty="0">
                <a:solidFill>
                  <a:srgbClr val="6AFCFC"/>
                </a:solidFill>
                <a:latin typeface="Garamond" panose="02020404030301010803" pitchFamily="18" charset="0"/>
                <a:ea typeface="Garamond" panose="02020404030301010803" pitchFamily="18" charset="0"/>
                <a:cs typeface="Garamond" panose="02020404030301010803" pitchFamily="18" charset="0"/>
              </a:rPr>
              <a:t> was aware of  T-P implications of  concept and correctly deduced the relative T and P represented by different facies</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a:p>
            <a:pPr lvl="1">
              <a:lnSpc>
                <a:spcPts val="838"/>
              </a:lnSpc>
              <a:spcBef>
                <a:spcPts val="13"/>
              </a:spcBef>
              <a:buClr>
                <a:srgbClr val="6AFCFC"/>
              </a:buClr>
              <a:buFont typeface="Garamond" panose="02020404030301010803" pitchFamily="18" charset="0"/>
              <a:buChar char="•"/>
            </a:pPr>
            <a:endParaRPr lang="en-US" altLang="en-US" sz="800" dirty="0"/>
          </a:p>
          <a:p>
            <a:pPr lvl="1">
              <a:buClr>
                <a:srgbClr val="6AFCFC"/>
              </a:buClr>
              <a:buFont typeface="Garamond" panose="02020404030301010803" pitchFamily="18" charset="0"/>
              <a:buChar char="•"/>
            </a:pPr>
            <a:r>
              <a:rPr lang="en-US" altLang="en-US" sz="2100" b="1" dirty="0">
                <a:solidFill>
                  <a:srgbClr val="6AFCFC"/>
                </a:solidFill>
                <a:latin typeface="Garamond" panose="02020404030301010803" pitchFamily="18" charset="0"/>
                <a:ea typeface="Garamond" panose="02020404030301010803" pitchFamily="18" charset="0"/>
                <a:cs typeface="Garamond" panose="02020404030301010803" pitchFamily="18" charset="0"/>
              </a:rPr>
              <a:t>We can now assign relatively accurate T and </a:t>
            </a:r>
            <a:r>
              <a:rPr lang="en-US" altLang="en-US" sz="2100" b="1" dirty="0" err="1">
                <a:solidFill>
                  <a:srgbClr val="6AFCFC"/>
                </a:solidFill>
                <a:latin typeface="Garamond" panose="02020404030301010803" pitchFamily="18" charset="0"/>
                <a:ea typeface="Garamond" panose="02020404030301010803" pitchFamily="18" charset="0"/>
                <a:cs typeface="Garamond" panose="02020404030301010803" pitchFamily="18" charset="0"/>
              </a:rPr>
              <a:t>Pe</a:t>
            </a:r>
            <a:r>
              <a:rPr lang="en-US" altLang="en-US" sz="2100" b="1" dirty="0">
                <a:solidFill>
                  <a:srgbClr val="6AFCFC"/>
                </a:solidFill>
                <a:latin typeface="Garamond" panose="02020404030301010803" pitchFamily="18" charset="0"/>
                <a:ea typeface="Garamond" panose="02020404030301010803" pitchFamily="18" charset="0"/>
                <a:cs typeface="Garamond" panose="02020404030301010803" pitchFamily="18" charset="0"/>
              </a:rPr>
              <a:t> limits to individual facies</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p:txBody>
      </p:sp>
    </p:spTree>
    <p:extLst>
      <p:ext uri="{BB962C8B-B14F-4D97-AF65-F5344CB8AC3E}">
        <p14:creationId xmlns:p14="http://schemas.microsoft.com/office/powerpoint/2010/main" val="2338899011"/>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algn="ctr" eaLnBrk="1" hangingPunct="1"/>
            <a:r>
              <a:rPr lang="en-GB" altLang="en-US" b="1" smtClean="0"/>
              <a:t>Contact Metamorphism</a:t>
            </a:r>
          </a:p>
        </p:txBody>
      </p:sp>
      <p:sp>
        <p:nvSpPr>
          <p:cNvPr id="8195" name="Rectangle 3"/>
          <p:cNvSpPr>
            <a:spLocks noGrp="1" noChangeArrowheads="1"/>
          </p:cNvSpPr>
          <p:nvPr>
            <p:ph type="body" idx="1"/>
          </p:nvPr>
        </p:nvSpPr>
        <p:spPr/>
        <p:txBody>
          <a:bodyPr/>
          <a:lstStyle/>
          <a:p>
            <a:pPr eaLnBrk="1" hangingPunct="1"/>
            <a:r>
              <a:rPr lang="en-GB" altLang="en-US" dirty="0" smtClean="0"/>
              <a:t>Changes due to the action of heat alone</a:t>
            </a:r>
          </a:p>
          <a:p>
            <a:pPr eaLnBrk="1" hangingPunct="1"/>
            <a:r>
              <a:rPr lang="en-GB" altLang="en-US" dirty="0" smtClean="0"/>
              <a:t>Associated with large scale igneous bodies</a:t>
            </a:r>
          </a:p>
          <a:p>
            <a:pPr eaLnBrk="1" hangingPunct="1"/>
            <a:r>
              <a:rPr lang="en-GB" altLang="en-US" dirty="0" smtClean="0"/>
              <a:t>Batholiths and plutons of granite/gabbro</a:t>
            </a:r>
          </a:p>
          <a:p>
            <a:pPr eaLnBrk="1" hangingPunct="1"/>
            <a:r>
              <a:rPr lang="en-GB" altLang="en-US" dirty="0" smtClean="0"/>
              <a:t>Example around the edges of the granites in Um Had </a:t>
            </a:r>
            <a:r>
              <a:rPr lang="en-US" dirty="0"/>
              <a:t>Eastern Desert</a:t>
            </a:r>
            <a:r>
              <a:rPr lang="en-US"/>
              <a:t>, </a:t>
            </a:r>
            <a:r>
              <a:rPr lang="en-US" smtClean="0"/>
              <a:t>Egypt.</a:t>
            </a:r>
            <a:endParaRPr lang="en-GB" altLang="en-US" dirty="0" smtClean="0"/>
          </a:p>
          <a:p>
            <a:pPr eaLnBrk="1" hangingPunct="1"/>
            <a:r>
              <a:rPr lang="en-GB" altLang="en-US" dirty="0" smtClean="0"/>
              <a:t>Metamorphic aureole refers to the volume of rock affected by heat from the intrusion</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2000"/>
                                        <p:tgtEl>
                                          <p:spTgt spid="819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195">
                                            <p:txEl>
                                              <p:pRg st="0" end="0"/>
                                            </p:txEl>
                                          </p:spTgt>
                                        </p:tgtEl>
                                        <p:attrNameLst>
                                          <p:attrName>style.visibility</p:attrName>
                                        </p:attrNameLst>
                                      </p:cBhvr>
                                      <p:to>
                                        <p:strVal val="visible"/>
                                      </p:to>
                                    </p:set>
                                    <p:animEffect transition="in" filter="fade">
                                      <p:cBhvr>
                                        <p:cTn id="10" dur="2000"/>
                                        <p:tgtEl>
                                          <p:spTgt spid="819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animEffect transition="in" filter="fade">
                                      <p:cBhvr>
                                        <p:cTn id="13" dur="2000"/>
                                        <p:tgtEl>
                                          <p:spTgt spid="8195">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195">
                                            <p:txEl>
                                              <p:pRg st="2" end="2"/>
                                            </p:txEl>
                                          </p:spTgt>
                                        </p:tgtEl>
                                        <p:attrNameLst>
                                          <p:attrName>style.visibility</p:attrName>
                                        </p:attrNameLst>
                                      </p:cBhvr>
                                      <p:to>
                                        <p:strVal val="visible"/>
                                      </p:to>
                                    </p:set>
                                    <p:animEffect transition="in" filter="fade">
                                      <p:cBhvr>
                                        <p:cTn id="16" dur="2000"/>
                                        <p:tgtEl>
                                          <p:spTgt spid="8195">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195">
                                            <p:txEl>
                                              <p:pRg st="3" end="3"/>
                                            </p:txEl>
                                          </p:spTgt>
                                        </p:tgtEl>
                                        <p:attrNameLst>
                                          <p:attrName>style.visibility</p:attrName>
                                        </p:attrNameLst>
                                      </p:cBhvr>
                                      <p:to>
                                        <p:strVal val="visible"/>
                                      </p:to>
                                    </p:set>
                                    <p:animEffect transition="in" filter="fade">
                                      <p:cBhvr>
                                        <p:cTn id="19" dur="2000"/>
                                        <p:tgtEl>
                                          <p:spTgt spid="8195">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195">
                                            <p:txEl>
                                              <p:pRg st="4" end="4"/>
                                            </p:txEl>
                                          </p:spTgt>
                                        </p:tgtEl>
                                        <p:attrNameLst>
                                          <p:attrName>style.visibility</p:attrName>
                                        </p:attrNameLst>
                                      </p:cBhvr>
                                      <p:to>
                                        <p:strVal val="visible"/>
                                      </p:to>
                                    </p:set>
                                    <p:animEffect transition="in" filter="fade">
                                      <p:cBhvr>
                                        <p:cTn id="22" dur="2000"/>
                                        <p:tgtEl>
                                          <p:spTgt spid="81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8195"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3122613" y="360363"/>
            <a:ext cx="3028950" cy="457200"/>
          </a:xfrm>
          <a:prstGeom prst="rect">
            <a:avLst/>
          </a:prstGeom>
          <a:noFill/>
          <a:ln w="9525">
            <a:noFill/>
            <a:miter lim="800000"/>
            <a:headEnd/>
            <a:tailEnd/>
          </a:ln>
          <a:effectLst/>
        </p:spPr>
        <p:txBody>
          <a:bodyPr wrap="none">
            <a:spAutoFit/>
          </a:bodyPr>
          <a:lstStyle/>
          <a:p>
            <a:pPr>
              <a:defRPr/>
            </a:pPr>
            <a:r>
              <a:rPr lang="en-US">
                <a:solidFill>
                  <a:srgbClr val="FFFF00"/>
                </a:solidFill>
                <a:effectLst>
                  <a:outerShdw blurRad="38100" dist="38100" dir="2700000" algn="tl">
                    <a:srgbClr val="000000"/>
                  </a:outerShdw>
                </a:effectLst>
              </a:rPr>
              <a:t>METAMORPHISM</a:t>
            </a:r>
          </a:p>
        </p:txBody>
      </p:sp>
      <p:sp>
        <p:nvSpPr>
          <p:cNvPr id="82947" name="Text Box 3"/>
          <p:cNvSpPr txBox="1">
            <a:spLocks noChangeArrowheads="1"/>
          </p:cNvSpPr>
          <p:nvPr/>
        </p:nvSpPr>
        <p:spPr bwMode="auto">
          <a:xfrm>
            <a:off x="627063" y="1573213"/>
            <a:ext cx="8043862" cy="3935412"/>
          </a:xfrm>
          <a:prstGeom prst="rect">
            <a:avLst/>
          </a:prstGeom>
          <a:noFill/>
          <a:ln w="9525">
            <a:noFill/>
            <a:miter lim="800000"/>
            <a:headEnd/>
            <a:tailEnd/>
          </a:ln>
          <a:effectLst/>
        </p:spPr>
        <p:txBody>
          <a:bodyPr>
            <a:spAutoFit/>
          </a:bodyPr>
          <a:lstStyle/>
          <a:p>
            <a:pPr>
              <a:defRPr/>
            </a:pPr>
            <a:r>
              <a:rPr lang="en-US" sz="2800">
                <a:solidFill>
                  <a:srgbClr val="66FF33"/>
                </a:solidFill>
                <a:effectLst>
                  <a:outerShdw blurRad="38100" dist="38100" dir="2700000" algn="tl">
                    <a:srgbClr val="000000"/>
                  </a:outerShdw>
                </a:effectLst>
              </a:rPr>
              <a:t>Dual basis for the facies concept:</a:t>
            </a:r>
          </a:p>
          <a:p>
            <a:pPr>
              <a:defRPr/>
            </a:pPr>
            <a:endParaRPr lang="en-US" sz="2800">
              <a:solidFill>
                <a:srgbClr val="66FF33"/>
              </a:solidFill>
              <a:effectLst>
                <a:outerShdw blurRad="38100" dist="38100" dir="2700000" algn="tl">
                  <a:srgbClr val="000000"/>
                </a:outerShdw>
              </a:effectLst>
            </a:endParaRPr>
          </a:p>
          <a:p>
            <a:pPr>
              <a:defRPr/>
            </a:pPr>
            <a:r>
              <a:rPr lang="en-US" sz="2800">
                <a:solidFill>
                  <a:srgbClr val="66FF33"/>
                </a:solidFill>
                <a:effectLst>
                  <a:outerShdw blurRad="38100" dist="38100" dir="2700000" algn="tl">
                    <a:srgbClr val="000000"/>
                  </a:outerShdw>
                </a:effectLst>
              </a:rPr>
              <a:t>Descriptive:  a way of grouping rocks of varying starting compositions together by their joint mineral assemblages</a:t>
            </a:r>
          </a:p>
          <a:p>
            <a:pPr>
              <a:defRPr/>
            </a:pPr>
            <a:endParaRPr lang="en-US" sz="2800">
              <a:solidFill>
                <a:srgbClr val="66FF33"/>
              </a:solidFill>
              <a:effectLst>
                <a:outerShdw blurRad="38100" dist="38100" dir="2700000" algn="tl">
                  <a:srgbClr val="000000"/>
                </a:outerShdw>
              </a:effectLst>
            </a:endParaRPr>
          </a:p>
          <a:p>
            <a:pPr>
              <a:defRPr/>
            </a:pPr>
            <a:r>
              <a:rPr lang="en-US" sz="2800">
                <a:solidFill>
                  <a:srgbClr val="66FF33"/>
                </a:solidFill>
                <a:effectLst>
                  <a:outerShdw blurRad="38100" dist="38100" dir="2700000" algn="tl">
                    <a:srgbClr val="000000"/>
                  </a:outerShdw>
                </a:effectLst>
              </a:rPr>
              <a:t>Interpretive:  once a facies is defined, a range of temperature and pressure conditions is also implied</a:t>
            </a:r>
          </a:p>
        </p:txBody>
      </p:sp>
    </p:spTree>
    <p:extLst>
      <p:ext uri="{BB962C8B-B14F-4D97-AF65-F5344CB8AC3E}">
        <p14:creationId xmlns:p14="http://schemas.microsoft.com/office/powerpoint/2010/main" val="1969069"/>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304800" y="228600"/>
            <a:ext cx="8610600" cy="1143000"/>
          </a:xfrm>
        </p:spPr>
        <p:txBody>
          <a:bodyPr/>
          <a:lstStyle/>
          <a:p>
            <a:pPr eaLnBrk="1" hangingPunct="1"/>
            <a:r>
              <a:rPr lang="en-US" altLang="en-US" dirty="0" smtClean="0">
                <a:latin typeface="Times New Roman" panose="02020603050405020304" pitchFamily="18" charset="0"/>
              </a:rPr>
              <a:t>What if we had </a:t>
            </a:r>
            <a:r>
              <a:rPr lang="en-US" altLang="en-US" dirty="0" err="1" smtClean="0">
                <a:latin typeface="Times New Roman" panose="02020603050405020304" pitchFamily="18" charset="0"/>
              </a:rPr>
              <a:t>staurolite</a:t>
            </a:r>
            <a:r>
              <a:rPr lang="en-US" altLang="en-US" dirty="0" smtClean="0">
                <a:latin typeface="Times New Roman" panose="02020603050405020304" pitchFamily="18" charset="0"/>
              </a:rPr>
              <a:t> and </a:t>
            </a:r>
            <a:r>
              <a:rPr lang="en-US" altLang="en-US" dirty="0" err="1" smtClean="0">
                <a:latin typeface="Times New Roman" panose="02020603050405020304" pitchFamily="18" charset="0"/>
              </a:rPr>
              <a:t>andalusite</a:t>
            </a:r>
            <a:r>
              <a:rPr lang="en-US" altLang="en-US" dirty="0" smtClean="0">
                <a:latin typeface="Times New Roman" panose="02020603050405020304" pitchFamily="18" charset="0"/>
              </a:rPr>
              <a:t> together?  What conditions would that indicate?</a:t>
            </a:r>
          </a:p>
        </p:txBody>
      </p:sp>
      <p:pic>
        <p:nvPicPr>
          <p:cNvPr id="7171" name="Picture 3" descr="facies diagram with many reac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66825"/>
            <a:ext cx="7315200"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Freeform 4"/>
          <p:cNvSpPr>
            <a:spLocks/>
          </p:cNvSpPr>
          <p:nvPr/>
        </p:nvSpPr>
        <p:spPr bwMode="auto">
          <a:xfrm>
            <a:off x="4343400" y="4724400"/>
            <a:ext cx="1600200" cy="1219200"/>
          </a:xfrm>
          <a:custGeom>
            <a:avLst/>
            <a:gdLst>
              <a:gd name="T0" fmla="*/ 990600 w 1008"/>
              <a:gd name="T1" fmla="*/ 0 h 768"/>
              <a:gd name="T2" fmla="*/ 1600200 w 1008"/>
              <a:gd name="T3" fmla="*/ 457200 h 768"/>
              <a:gd name="T4" fmla="*/ 0 w 1008"/>
              <a:gd name="T5" fmla="*/ 1219200 h 768"/>
              <a:gd name="T6" fmla="*/ 228600 w 1008"/>
              <a:gd name="T7" fmla="*/ 914400 h 768"/>
              <a:gd name="T8" fmla="*/ 304800 w 1008"/>
              <a:gd name="T9" fmla="*/ 304800 h 768"/>
              <a:gd name="T10" fmla="*/ 990600 w 1008"/>
              <a:gd name="T11" fmla="*/ 0 h 7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8" h="768">
                <a:moveTo>
                  <a:pt x="624" y="0"/>
                </a:moveTo>
                <a:lnTo>
                  <a:pt x="1008" y="288"/>
                </a:lnTo>
                <a:lnTo>
                  <a:pt x="0" y="768"/>
                </a:lnTo>
                <a:lnTo>
                  <a:pt x="144" y="576"/>
                </a:lnTo>
                <a:lnTo>
                  <a:pt x="192" y="192"/>
                </a:lnTo>
                <a:lnTo>
                  <a:pt x="624" y="0"/>
                </a:lnTo>
                <a:close/>
              </a:path>
            </a:pathLst>
          </a:custGeom>
          <a:solidFill>
            <a:schemeClr val="accent2">
              <a:lumMod val="40000"/>
              <a:lumOff val="60000"/>
              <a:alpha val="53000"/>
            </a:schemeClr>
          </a:solidFill>
          <a:ln w="9525">
            <a:solidFill>
              <a:srgbClr val="CCFF33"/>
            </a:solidFill>
            <a:round/>
            <a:headEnd/>
            <a:tailEnd/>
          </a:ln>
          <a:effectLst/>
          <a:extLst/>
        </p:spPr>
        <p:txBody>
          <a:bodyPr/>
          <a:lstStyle/>
          <a:p>
            <a:endParaRPr lang="en-US"/>
          </a:p>
        </p:txBody>
      </p:sp>
    </p:spTree>
    <p:extLst>
      <p:ext uri="{BB962C8B-B14F-4D97-AF65-F5344CB8AC3E}">
        <p14:creationId xmlns:p14="http://schemas.microsoft.com/office/powerpoint/2010/main" val="1080931886"/>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7588"/>
                                        </p:tgtEl>
                                        <p:attrNameLst>
                                          <p:attrName>style.visibility</p:attrName>
                                        </p:attrNameLst>
                                      </p:cBhvr>
                                      <p:to>
                                        <p:strVal val="visible"/>
                                      </p:to>
                                    </p:set>
                                    <p:animEffect transition="in" filter="blinds(horizontal)">
                                      <p:cBhvr>
                                        <p:cTn id="7" dur="500"/>
                                        <p:tgtEl>
                                          <p:spTgt spid="67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subTitle" idx="1"/>
          </p:nvPr>
        </p:nvSpPr>
        <p:spPr>
          <a:xfrm>
            <a:off x="250825" y="1157288"/>
            <a:ext cx="8782050" cy="1128712"/>
          </a:xfrm>
        </p:spPr>
        <p:txBody>
          <a:bodyPr/>
          <a:lstStyle/>
          <a:p>
            <a:pPr marL="287338" indent="-287338" algn="l" eaLnBrk="1" hangingPunct="1">
              <a:spcBef>
                <a:spcPts val="600"/>
              </a:spcBef>
              <a:buFontTx/>
              <a:buChar char="•"/>
            </a:pPr>
            <a:r>
              <a:rPr lang="en-US" altLang="en-US" sz="2800" b="1" smtClean="0"/>
              <a:t>Table 25-1. The definitive mineral assemblages that characterize each facies (for mafic rocks).</a:t>
            </a:r>
          </a:p>
        </p:txBody>
      </p:sp>
      <p:sp>
        <p:nvSpPr>
          <p:cNvPr id="27651" name="Rectangle 3"/>
          <p:cNvSpPr>
            <a:spLocks noGrp="1" noChangeArrowheads="1"/>
          </p:cNvSpPr>
          <p:nvPr>
            <p:ph type="ctrTitle"/>
          </p:nvPr>
        </p:nvSpPr>
        <p:spPr>
          <a:xfrm>
            <a:off x="609600" y="139700"/>
            <a:ext cx="7772400" cy="847725"/>
          </a:xfrm>
          <a:noFill/>
        </p:spPr>
        <p:txBody>
          <a:bodyPr anchor="ctr"/>
          <a:lstStyle/>
          <a:p>
            <a:pPr eaLnBrk="1" hangingPunct="1"/>
            <a:r>
              <a:rPr lang="en-US" altLang="en-US" sz="4000" smtClean="0"/>
              <a:t>Metamorphic Facies</a:t>
            </a:r>
          </a:p>
        </p:txBody>
      </p:sp>
      <p:graphicFrame>
        <p:nvGraphicFramePr>
          <p:cNvPr id="27652" name="Object 4"/>
          <p:cNvGraphicFramePr>
            <a:graphicFrameLocks noChangeAspect="1"/>
          </p:cNvGraphicFramePr>
          <p:nvPr/>
        </p:nvGraphicFramePr>
        <p:xfrm>
          <a:off x="304800" y="2136775"/>
          <a:ext cx="8458200" cy="4721225"/>
        </p:xfrm>
        <a:graphic>
          <a:graphicData uri="http://schemas.openxmlformats.org/presentationml/2006/ole">
            <mc:AlternateContent xmlns:mc="http://schemas.openxmlformats.org/markup-compatibility/2006">
              <mc:Choice xmlns:v="urn:schemas-microsoft-com:vml" Requires="v">
                <p:oleObj spid="_x0000_s76872" name="Document" r:id="rId4" imgW="3533638" imgH="2121678" progId="Word.Document.8">
                  <p:embed/>
                </p:oleObj>
              </mc:Choice>
              <mc:Fallback>
                <p:oleObj name="Document" r:id="rId4" imgW="3533638" imgH="2121678"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7159"/>
                      <a:stretch>
                        <a:fillRect/>
                      </a:stretch>
                    </p:blipFill>
                    <p:spPr bwMode="auto">
                      <a:xfrm>
                        <a:off x="304800" y="2136775"/>
                        <a:ext cx="8458200" cy="472122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58900603"/>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body" idx="1"/>
          </p:nvPr>
        </p:nvSpPr>
        <p:spPr/>
        <p:txBody>
          <a:bodyPr/>
          <a:lstStyle/>
          <a:p>
            <a:pPr eaLnBrk="1" hangingPunct="1"/>
            <a:endParaRPr lang="en-US" altLang="en-US" smtClean="0"/>
          </a:p>
        </p:txBody>
      </p:sp>
      <p:pic>
        <p:nvPicPr>
          <p:cNvPr id="29699" name="Picture 3" descr="facies diagram with many reac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1663"/>
            <a:ext cx="8534400" cy="625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4"/>
          <p:cNvSpPr>
            <a:spLocks noGrp="1" noChangeArrowheads="1"/>
          </p:cNvSpPr>
          <p:nvPr>
            <p:ph type="title"/>
          </p:nvPr>
        </p:nvSpPr>
        <p:spPr>
          <a:xfrm>
            <a:off x="457200" y="76200"/>
            <a:ext cx="8229600" cy="563563"/>
          </a:xfrm>
        </p:spPr>
        <p:txBody>
          <a:bodyPr/>
          <a:lstStyle/>
          <a:p>
            <a:pPr eaLnBrk="1" hangingPunct="1"/>
            <a:r>
              <a:rPr lang="en-US" altLang="en-US" sz="4000" smtClean="0"/>
              <a:t>Let’s put it all together…</a:t>
            </a:r>
          </a:p>
        </p:txBody>
      </p:sp>
    </p:spTree>
    <p:extLst>
      <p:ext uri="{BB962C8B-B14F-4D97-AF65-F5344CB8AC3E}">
        <p14:creationId xmlns:p14="http://schemas.microsoft.com/office/powerpoint/2010/main" val="394572049"/>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Fig 2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3525" y="73025"/>
            <a:ext cx="7610475" cy="678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p:cNvSpPr>
            <a:spLocks noChangeArrowheads="1"/>
          </p:cNvSpPr>
          <p:nvPr/>
        </p:nvSpPr>
        <p:spPr bwMode="auto">
          <a:xfrm>
            <a:off x="0" y="3154363"/>
            <a:ext cx="1595438" cy="349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ts val="600"/>
              </a:spcBef>
              <a:buClr>
                <a:srgbClr val="00CC00"/>
              </a:buClr>
              <a:buSzPct val="50000"/>
              <a:buFont typeface="Monotype Sorts" pitchFamily="2" charset="2"/>
              <a:buNone/>
              <a:defRPr/>
            </a:pPr>
            <a:r>
              <a:rPr lang="en-US" altLang="en-US" sz="1400" b="1">
                <a:solidFill>
                  <a:srgbClr val="FF0066"/>
                </a:solidFill>
                <a:effectLst>
                  <a:outerShdw blurRad="38100" dist="38100" dir="2700000" algn="tl">
                    <a:srgbClr val="C0C0C0"/>
                  </a:outerShdw>
                </a:effectLst>
                <a:latin typeface="Times New Roman" panose="02020603050405020304" pitchFamily="18" charset="0"/>
              </a:rPr>
              <a:t>Fig. 25-3.</a:t>
            </a:r>
            <a:r>
              <a:rPr lang="en-US" altLang="en-US" sz="1400" b="1">
                <a:effectLst>
                  <a:outerShdw blurRad="38100" dist="38100" dir="2700000" algn="tl">
                    <a:srgbClr val="C0C0C0"/>
                  </a:outerShdw>
                </a:effectLst>
                <a:latin typeface="Times New Roman" panose="02020603050405020304" pitchFamily="18" charset="0"/>
              </a:rPr>
              <a:t> </a:t>
            </a:r>
            <a:r>
              <a:rPr lang="en-US" altLang="en-US" sz="1400" b="1">
                <a:effectLst>
                  <a:outerShdw blurRad="38100" dist="38100" dir="2700000" algn="tl">
                    <a:srgbClr val="C0C0C0"/>
                  </a:outerShdw>
                </a:effectLst>
                <a:latin typeface="Times New Roman" panose="02020603050405020304" pitchFamily="18" charset="0"/>
                <a:cs typeface="Times New Roman" panose="02020603050405020304" pitchFamily="18" charset="0"/>
              </a:rPr>
              <a:t>Temperature-pressure diagram showing the three major types of metamorphic facies series proposed by Miyashiro (1973, 1994). </a:t>
            </a:r>
            <a:r>
              <a:rPr lang="en-US" altLang="en-US" sz="1400" b="1">
                <a:effectLst>
                  <a:outerShdw blurRad="38100" dist="38100" dir="2700000" algn="tl">
                    <a:srgbClr val="C0C0C0"/>
                  </a:outerShdw>
                </a:effectLst>
                <a:latin typeface="Times New Roman" panose="02020603050405020304" pitchFamily="18" charset="0"/>
              </a:rPr>
              <a:t>Winter (2001) An Introduction to Igneous and Metamorphic Petrology. Prentice Hall.</a:t>
            </a:r>
          </a:p>
        </p:txBody>
      </p:sp>
    </p:spTree>
    <p:extLst>
      <p:ext uri="{BB962C8B-B14F-4D97-AF65-F5344CB8AC3E}">
        <p14:creationId xmlns:p14="http://schemas.microsoft.com/office/powerpoint/2010/main" val="3188883032"/>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subTitle" idx="1"/>
          </p:nvPr>
        </p:nvSpPr>
        <p:spPr>
          <a:xfrm>
            <a:off x="179388" y="1004888"/>
            <a:ext cx="8853487" cy="5746750"/>
          </a:xfrm>
        </p:spPr>
        <p:txBody>
          <a:bodyPr/>
          <a:lstStyle/>
          <a:p>
            <a:pPr marL="287338" indent="-287338" algn="l" eaLnBrk="1" hangingPunct="1">
              <a:spcBef>
                <a:spcPts val="600"/>
              </a:spcBef>
              <a:buFontTx/>
              <a:buChar char="•"/>
            </a:pPr>
            <a:r>
              <a:rPr lang="en-US" altLang="en-US" sz="2800" smtClean="0"/>
              <a:t>Miyashiro (1961) initially proposed five facies series, most of them named for a specific representative “type locality” The series were:</a:t>
            </a:r>
          </a:p>
          <a:p>
            <a:pPr marL="1719263" lvl="2" indent="-473075" algn="l" eaLnBrk="1" hangingPunct="1">
              <a:spcBef>
                <a:spcPts val="600"/>
              </a:spcBef>
            </a:pPr>
            <a:r>
              <a:rPr lang="en-US" altLang="en-US" sz="2800" smtClean="0">
                <a:solidFill>
                  <a:schemeClr val="tx2"/>
                </a:solidFill>
              </a:rPr>
              <a:t>1.  Contact Facies Series (very low-P)</a:t>
            </a:r>
          </a:p>
          <a:p>
            <a:pPr marL="1719263" lvl="2" indent="-473075" algn="l" eaLnBrk="1" hangingPunct="1">
              <a:spcBef>
                <a:spcPts val="600"/>
              </a:spcBef>
            </a:pPr>
            <a:r>
              <a:rPr lang="en-US" altLang="en-US" sz="2800" smtClean="0">
                <a:solidFill>
                  <a:schemeClr val="tx2"/>
                </a:solidFill>
              </a:rPr>
              <a:t>2.  Buchan or Abukuma Facies Series (low-P regional)</a:t>
            </a:r>
          </a:p>
          <a:p>
            <a:pPr marL="1719263" lvl="2" indent="-473075" algn="l" eaLnBrk="1" hangingPunct="1">
              <a:spcBef>
                <a:spcPts val="600"/>
              </a:spcBef>
            </a:pPr>
            <a:r>
              <a:rPr lang="en-US" altLang="en-US" sz="2800" smtClean="0">
                <a:solidFill>
                  <a:schemeClr val="tx2"/>
                </a:solidFill>
              </a:rPr>
              <a:t>3.  Barrovian Facies Series (medium-P regional)</a:t>
            </a:r>
          </a:p>
          <a:p>
            <a:pPr marL="1719263" lvl="2" indent="-473075" algn="l" eaLnBrk="1" hangingPunct="1">
              <a:spcBef>
                <a:spcPts val="600"/>
              </a:spcBef>
            </a:pPr>
            <a:r>
              <a:rPr lang="en-US" altLang="en-US" sz="2800" smtClean="0">
                <a:solidFill>
                  <a:schemeClr val="tx2"/>
                </a:solidFill>
              </a:rPr>
              <a:t>4.  Sanbagawa Facies Series (high-P, moderate-T)</a:t>
            </a:r>
          </a:p>
          <a:p>
            <a:pPr marL="1719263" lvl="2" indent="-473075" algn="l" eaLnBrk="1" hangingPunct="1">
              <a:spcBef>
                <a:spcPts val="600"/>
              </a:spcBef>
            </a:pPr>
            <a:r>
              <a:rPr lang="en-US" altLang="en-US" sz="2800" smtClean="0">
                <a:solidFill>
                  <a:schemeClr val="tx2"/>
                </a:solidFill>
              </a:rPr>
              <a:t>5.  Franciscan Facies Series (high-P, low T)</a:t>
            </a:r>
            <a:endParaRPr lang="en-US" altLang="en-US" sz="2400" smtClean="0"/>
          </a:p>
        </p:txBody>
      </p:sp>
      <p:sp>
        <p:nvSpPr>
          <p:cNvPr id="30723" name="Rectangle 3"/>
          <p:cNvSpPr>
            <a:spLocks noGrp="1" noChangeArrowheads="1"/>
          </p:cNvSpPr>
          <p:nvPr>
            <p:ph type="ctrTitle"/>
          </p:nvPr>
        </p:nvSpPr>
        <p:spPr>
          <a:xfrm>
            <a:off x="609600" y="139700"/>
            <a:ext cx="7772400" cy="847725"/>
          </a:xfrm>
          <a:noFill/>
        </p:spPr>
        <p:txBody>
          <a:bodyPr anchor="ctr"/>
          <a:lstStyle/>
          <a:p>
            <a:pPr eaLnBrk="1" hangingPunct="1"/>
            <a:r>
              <a:rPr lang="en-US" altLang="en-US" sz="4000" smtClean="0"/>
              <a:t>Facies Series</a:t>
            </a:r>
          </a:p>
        </p:txBody>
      </p:sp>
    </p:spTree>
    <p:extLst>
      <p:ext uri="{BB962C8B-B14F-4D97-AF65-F5344CB8AC3E}">
        <p14:creationId xmlns:p14="http://schemas.microsoft.com/office/powerpoint/2010/main" val="2484986729"/>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lIns="0" tIns="0" rIns="0" bIns="0" rtlCol="0">
            <a:noAutofit/>
          </a:bodyPr>
          <a:lstStyle/>
          <a:p>
            <a:pPr marL="174821">
              <a:defRPr/>
            </a:pPr>
            <a:r>
              <a:rPr sz="3883" b="1" spc="-22" dirty="0">
                <a:solidFill>
                  <a:srgbClr val="E5E5FF"/>
                </a:solidFill>
                <a:latin typeface="Garamond"/>
                <a:cs typeface="Garamond"/>
              </a:rPr>
              <a:t>Metamorphic</a:t>
            </a:r>
            <a:r>
              <a:rPr sz="3883" b="1" spc="4" dirty="0">
                <a:solidFill>
                  <a:srgbClr val="E5E5FF"/>
                </a:solidFill>
                <a:latin typeface="Garamond"/>
                <a:cs typeface="Garamond"/>
              </a:rPr>
              <a:t> </a:t>
            </a:r>
            <a:r>
              <a:rPr sz="3883" b="1" spc="-18" dirty="0">
                <a:solidFill>
                  <a:srgbClr val="E5E5FF"/>
                </a:solidFill>
                <a:latin typeface="Garamond"/>
                <a:cs typeface="Garamond"/>
              </a:rPr>
              <a:t>Facies</a:t>
            </a:r>
            <a:r>
              <a:rPr sz="3883" b="1" spc="4" dirty="0">
                <a:solidFill>
                  <a:srgbClr val="E5E5FF"/>
                </a:solidFill>
                <a:latin typeface="Garamond"/>
                <a:cs typeface="Garamond"/>
              </a:rPr>
              <a:t> </a:t>
            </a:r>
            <a:r>
              <a:rPr sz="3883" b="1" spc="-22" dirty="0">
                <a:solidFill>
                  <a:srgbClr val="E5E5FF"/>
                </a:solidFill>
                <a:latin typeface="Garamond"/>
                <a:cs typeface="Garamond"/>
              </a:rPr>
              <a:t>Concept</a:t>
            </a:r>
            <a:endParaRPr sz="3883">
              <a:latin typeface="Garamond"/>
              <a:cs typeface="Garamond"/>
            </a:endParaRPr>
          </a:p>
        </p:txBody>
      </p:sp>
      <p:sp>
        <p:nvSpPr>
          <p:cNvPr id="3" name="object 3"/>
          <p:cNvSpPr/>
          <p:nvPr/>
        </p:nvSpPr>
        <p:spPr>
          <a:xfrm>
            <a:off x="538163" y="403225"/>
            <a:ext cx="8067675" cy="1728788"/>
          </a:xfrm>
          <a:prstGeom prst="rect">
            <a:avLst/>
          </a:prstGeom>
          <a:blipFill>
            <a:blip r:embed="rId2" cstate="print"/>
            <a:stretch>
              <a:fillRect/>
            </a:stretch>
          </a:blipFill>
        </p:spPr>
        <p:txBody>
          <a:bodyPr lIns="0" tIns="0" rIns="0" bIns="0"/>
          <a:lstStyle/>
          <a:p>
            <a:pPr>
              <a:defRPr/>
            </a:pPr>
            <a:endParaRPr sz="2118"/>
          </a:p>
        </p:txBody>
      </p:sp>
      <p:sp>
        <p:nvSpPr>
          <p:cNvPr id="5" name="object 5"/>
          <p:cNvSpPr/>
          <p:nvPr/>
        </p:nvSpPr>
        <p:spPr>
          <a:xfrm>
            <a:off x="538163" y="2132013"/>
            <a:ext cx="8067675" cy="863600"/>
          </a:xfrm>
          <a:prstGeom prst="rect">
            <a:avLst/>
          </a:prstGeom>
          <a:blipFill>
            <a:blip r:embed="rId3" cstate="print"/>
            <a:stretch>
              <a:fillRect/>
            </a:stretch>
          </a:blipFill>
        </p:spPr>
        <p:txBody>
          <a:bodyPr lIns="0" tIns="0" rIns="0" bIns="0"/>
          <a:lstStyle/>
          <a:p>
            <a:pPr>
              <a:defRPr/>
            </a:pPr>
            <a:endParaRPr sz="2118"/>
          </a:p>
        </p:txBody>
      </p:sp>
      <p:sp>
        <p:nvSpPr>
          <p:cNvPr id="7" name="object 7"/>
          <p:cNvSpPr/>
          <p:nvPr/>
        </p:nvSpPr>
        <p:spPr>
          <a:xfrm>
            <a:off x="538163" y="2995613"/>
            <a:ext cx="8067675" cy="863600"/>
          </a:xfrm>
          <a:prstGeom prst="rect">
            <a:avLst/>
          </a:prstGeom>
          <a:blipFill>
            <a:blip r:embed="rId4" cstate="print"/>
            <a:stretch>
              <a:fillRect/>
            </a:stretch>
          </a:blipFill>
        </p:spPr>
        <p:txBody>
          <a:bodyPr lIns="0" tIns="0" rIns="0" bIns="0"/>
          <a:lstStyle/>
          <a:p>
            <a:pPr>
              <a:defRPr/>
            </a:pPr>
            <a:endParaRPr sz="2118"/>
          </a:p>
        </p:txBody>
      </p:sp>
      <p:sp>
        <p:nvSpPr>
          <p:cNvPr id="9" name="object 9"/>
          <p:cNvSpPr/>
          <p:nvPr/>
        </p:nvSpPr>
        <p:spPr>
          <a:xfrm>
            <a:off x="538163" y="3859213"/>
            <a:ext cx="8067675" cy="863600"/>
          </a:xfrm>
          <a:prstGeom prst="rect">
            <a:avLst/>
          </a:prstGeom>
          <a:blipFill>
            <a:blip r:embed="rId5" cstate="print"/>
            <a:stretch>
              <a:fillRect/>
            </a:stretch>
          </a:blipFill>
        </p:spPr>
        <p:txBody>
          <a:bodyPr lIns="0" tIns="0" rIns="0" bIns="0"/>
          <a:lstStyle/>
          <a:p>
            <a:pPr>
              <a:defRPr/>
            </a:pPr>
            <a:endParaRPr sz="2118"/>
          </a:p>
        </p:txBody>
      </p:sp>
      <p:sp>
        <p:nvSpPr>
          <p:cNvPr id="11" name="object 11"/>
          <p:cNvSpPr/>
          <p:nvPr/>
        </p:nvSpPr>
        <p:spPr>
          <a:xfrm>
            <a:off x="538163" y="4722813"/>
            <a:ext cx="8067675" cy="865187"/>
          </a:xfrm>
          <a:prstGeom prst="rect">
            <a:avLst/>
          </a:prstGeom>
          <a:blipFill>
            <a:blip r:embed="rId6" cstate="print"/>
            <a:stretch>
              <a:fillRect/>
            </a:stretch>
          </a:blipFill>
        </p:spPr>
        <p:txBody>
          <a:bodyPr lIns="0" tIns="0" rIns="0" bIns="0"/>
          <a:lstStyle/>
          <a:p>
            <a:pPr>
              <a:defRPr/>
            </a:pPr>
            <a:endParaRPr sz="2118"/>
          </a:p>
        </p:txBody>
      </p:sp>
      <p:sp>
        <p:nvSpPr>
          <p:cNvPr id="13" name="object 13"/>
          <p:cNvSpPr/>
          <p:nvPr/>
        </p:nvSpPr>
        <p:spPr>
          <a:xfrm>
            <a:off x="538163" y="5588000"/>
            <a:ext cx="8067675" cy="866775"/>
          </a:xfrm>
          <a:prstGeom prst="rect">
            <a:avLst/>
          </a:prstGeom>
          <a:blipFill>
            <a:blip r:embed="rId7" cstate="print"/>
            <a:stretch>
              <a:fillRect/>
            </a:stretch>
          </a:blipFill>
        </p:spPr>
        <p:txBody>
          <a:bodyPr lIns="0" tIns="0" rIns="0" bIns="0"/>
          <a:lstStyle/>
          <a:p>
            <a:pPr>
              <a:defRPr/>
            </a:pPr>
            <a:endParaRPr sz="2118"/>
          </a:p>
        </p:txBody>
      </p:sp>
      <p:sp>
        <p:nvSpPr>
          <p:cNvPr id="15" name="object 15"/>
          <p:cNvSpPr txBox="1"/>
          <p:nvPr/>
        </p:nvSpPr>
        <p:spPr>
          <a:xfrm>
            <a:off x="4427984" y="836712"/>
            <a:ext cx="4137993" cy="5380037"/>
          </a:xfrm>
          <a:prstGeom prst="rect">
            <a:avLst/>
          </a:prstGeom>
        </p:spPr>
        <p:txBody>
          <a:bodyPr lIns="0" tIns="0" rIns="0" bIns="0"/>
          <a:lstStyle>
            <a:lvl1pPr marL="679450">
              <a:defRPr sz="2400">
                <a:solidFill>
                  <a:schemeClr val="bg1"/>
                </a:solidFill>
                <a:latin typeface="Times New Roman" panose="02020603050405020304" pitchFamily="18" charset="0"/>
              </a:defRPr>
            </a:lvl1pPr>
            <a:lvl2pPr marL="742950" indent="-285750">
              <a:defRPr sz="2400">
                <a:solidFill>
                  <a:schemeClr val="bg1"/>
                </a:solidFill>
                <a:latin typeface="Times New Roman" panose="02020603050405020304" pitchFamily="18" charset="0"/>
              </a:defRPr>
            </a:lvl2pPr>
            <a:lvl3pPr marL="1143000" indent="-228600">
              <a:defRPr sz="2400">
                <a:solidFill>
                  <a:schemeClr val="bg1"/>
                </a:solidFill>
                <a:latin typeface="Times New Roman" panose="02020603050405020304" pitchFamily="18" charset="0"/>
              </a:defRPr>
            </a:lvl3pPr>
            <a:lvl4pPr marL="1600200" indent="-228600">
              <a:defRPr sz="2400">
                <a:solidFill>
                  <a:schemeClr val="bg1"/>
                </a:solidFill>
                <a:latin typeface="Times New Roman" panose="02020603050405020304" pitchFamily="18" charset="0"/>
              </a:defRPr>
            </a:lvl4pPr>
            <a:lvl5pPr marL="2057400" indent="-228600">
              <a:defRPr sz="2400">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defRPr>
            </a:lvl9pPr>
          </a:lstStyle>
          <a:p>
            <a:r>
              <a:rPr lang="en-US" altLang="en-US" sz="2100" b="1" dirty="0">
                <a:solidFill>
                  <a:srgbClr val="FFFF5D"/>
                </a:solidFill>
                <a:latin typeface="Garamond" panose="02020404030301010803" pitchFamily="18" charset="0"/>
                <a:ea typeface="Garamond" panose="02020404030301010803" pitchFamily="18" charset="0"/>
                <a:cs typeface="Garamond" panose="02020404030301010803" pitchFamily="18" charset="0"/>
              </a:rPr>
              <a:t>Metamorphic series</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a:p>
            <a:pPr>
              <a:lnSpc>
                <a:spcPts val="838"/>
              </a:lnSpc>
            </a:pPr>
            <a:endParaRPr lang="en-US" altLang="en-US" sz="800" dirty="0"/>
          </a:p>
          <a:p>
            <a:pPr>
              <a:lnSpc>
                <a:spcPts val="888"/>
              </a:lnSpc>
            </a:pPr>
            <a:endParaRPr lang="en-US" altLang="en-US" sz="800" dirty="0"/>
          </a:p>
          <a:p>
            <a:r>
              <a:rPr lang="en-US" altLang="en-US" sz="1700" b="1" dirty="0">
                <a:solidFill>
                  <a:srgbClr val="FFFFFF"/>
                </a:solidFill>
                <a:latin typeface="Garamond" panose="02020404030301010803" pitchFamily="18" charset="0"/>
                <a:ea typeface="Garamond" panose="02020404030301010803" pitchFamily="18" charset="0"/>
                <a:cs typeface="Garamond" panose="02020404030301010803" pitchFamily="18" charset="0"/>
              </a:rPr>
              <a:t>Miyashiro (1961) initially proposed five facies series, most of  them named for a specific representative "type locality" The series were:</a:t>
            </a:r>
            <a:endParaRPr lang="en-US" altLang="en-US" sz="1700" dirty="0">
              <a:latin typeface="Garamond" panose="02020404030301010803" pitchFamily="18" charset="0"/>
              <a:ea typeface="Garamond" panose="02020404030301010803" pitchFamily="18" charset="0"/>
              <a:cs typeface="Garamond" panose="02020404030301010803" pitchFamily="18" charset="0"/>
            </a:endParaRPr>
          </a:p>
          <a:p>
            <a:pPr>
              <a:lnSpc>
                <a:spcPts val="838"/>
              </a:lnSpc>
              <a:spcBef>
                <a:spcPts val="13"/>
              </a:spcBef>
            </a:pPr>
            <a:endParaRPr lang="en-US" altLang="en-US" sz="800" dirty="0"/>
          </a:p>
          <a:p>
            <a:pPr>
              <a:buClr>
                <a:srgbClr val="6AFCFC"/>
              </a:buClr>
              <a:buFont typeface="Garamond" panose="02020404030301010803" pitchFamily="18" charset="0"/>
              <a:buAutoNum type="arabicPeriod"/>
            </a:pPr>
            <a:r>
              <a:rPr lang="en-US" altLang="en-US" sz="1700" b="1" dirty="0">
                <a:solidFill>
                  <a:srgbClr val="6AFCFC"/>
                </a:solidFill>
                <a:latin typeface="Garamond" panose="02020404030301010803" pitchFamily="18" charset="0"/>
                <a:ea typeface="Garamond" panose="02020404030301010803" pitchFamily="18" charset="0"/>
                <a:cs typeface="Garamond" panose="02020404030301010803" pitchFamily="18" charset="0"/>
              </a:rPr>
              <a:t>Contact Facies Series (very low-P)</a:t>
            </a:r>
            <a:endParaRPr lang="en-US" altLang="en-US" sz="1700" dirty="0">
              <a:latin typeface="Garamond" panose="02020404030301010803" pitchFamily="18" charset="0"/>
              <a:ea typeface="Garamond" panose="02020404030301010803" pitchFamily="18" charset="0"/>
              <a:cs typeface="Garamond" panose="02020404030301010803" pitchFamily="18" charset="0"/>
            </a:endParaRPr>
          </a:p>
          <a:p>
            <a:pPr>
              <a:lnSpc>
                <a:spcPts val="838"/>
              </a:lnSpc>
              <a:spcBef>
                <a:spcPts val="13"/>
              </a:spcBef>
              <a:buClr>
                <a:srgbClr val="6AFCFC"/>
              </a:buClr>
              <a:buFont typeface="Garamond" panose="02020404030301010803" pitchFamily="18" charset="0"/>
              <a:buAutoNum type="arabicPeriod"/>
            </a:pPr>
            <a:endParaRPr lang="en-US" altLang="en-US" sz="800" dirty="0"/>
          </a:p>
          <a:p>
            <a:pPr>
              <a:buClr>
                <a:srgbClr val="6AFCFC"/>
              </a:buClr>
              <a:buFont typeface="Garamond" panose="02020404030301010803" pitchFamily="18" charset="0"/>
              <a:buAutoNum type="arabicPeriod"/>
            </a:pPr>
            <a:r>
              <a:rPr lang="en-US" altLang="en-US" sz="1700" b="1" dirty="0">
                <a:solidFill>
                  <a:srgbClr val="6AFCFC"/>
                </a:solidFill>
                <a:latin typeface="Garamond" panose="02020404030301010803" pitchFamily="18" charset="0"/>
                <a:ea typeface="Garamond" panose="02020404030301010803" pitchFamily="18" charset="0"/>
                <a:cs typeface="Garamond" panose="02020404030301010803" pitchFamily="18" charset="0"/>
              </a:rPr>
              <a:t>Buchan or </a:t>
            </a:r>
            <a:r>
              <a:rPr lang="en-US" altLang="en-US" sz="1700" b="1" dirty="0" err="1">
                <a:solidFill>
                  <a:srgbClr val="6AFCFC"/>
                </a:solidFill>
                <a:latin typeface="Garamond" panose="02020404030301010803" pitchFamily="18" charset="0"/>
                <a:ea typeface="Garamond" panose="02020404030301010803" pitchFamily="18" charset="0"/>
                <a:cs typeface="Garamond" panose="02020404030301010803" pitchFamily="18" charset="0"/>
              </a:rPr>
              <a:t>Abukuma</a:t>
            </a:r>
            <a:r>
              <a:rPr lang="en-US" altLang="en-US" sz="1700" b="1" dirty="0">
                <a:solidFill>
                  <a:srgbClr val="6AFCFC"/>
                </a:solidFill>
                <a:latin typeface="Garamond" panose="02020404030301010803" pitchFamily="18" charset="0"/>
                <a:ea typeface="Garamond" panose="02020404030301010803" pitchFamily="18" charset="0"/>
                <a:cs typeface="Garamond" panose="02020404030301010803" pitchFamily="18" charset="0"/>
              </a:rPr>
              <a:t> Facies Series (low-P regional)</a:t>
            </a:r>
            <a:endParaRPr lang="en-US" altLang="en-US" sz="1700" dirty="0">
              <a:latin typeface="Garamond" panose="02020404030301010803" pitchFamily="18" charset="0"/>
              <a:ea typeface="Garamond" panose="02020404030301010803" pitchFamily="18" charset="0"/>
              <a:cs typeface="Garamond" panose="02020404030301010803" pitchFamily="18" charset="0"/>
            </a:endParaRPr>
          </a:p>
          <a:p>
            <a:pPr>
              <a:lnSpc>
                <a:spcPts val="838"/>
              </a:lnSpc>
              <a:spcBef>
                <a:spcPts val="13"/>
              </a:spcBef>
              <a:buClr>
                <a:srgbClr val="6AFCFC"/>
              </a:buClr>
              <a:buFont typeface="Garamond" panose="02020404030301010803" pitchFamily="18" charset="0"/>
              <a:buAutoNum type="arabicPeriod"/>
            </a:pPr>
            <a:endParaRPr lang="en-US" altLang="en-US" sz="800" dirty="0"/>
          </a:p>
          <a:p>
            <a:pPr>
              <a:buClr>
                <a:srgbClr val="6AFCFC"/>
              </a:buClr>
              <a:buFont typeface="Garamond" panose="02020404030301010803" pitchFamily="18" charset="0"/>
              <a:buAutoNum type="arabicPeriod"/>
            </a:pPr>
            <a:r>
              <a:rPr lang="en-US" altLang="en-US" sz="1700" b="1" dirty="0" err="1">
                <a:solidFill>
                  <a:srgbClr val="6AFCFC"/>
                </a:solidFill>
                <a:latin typeface="Garamond" panose="02020404030301010803" pitchFamily="18" charset="0"/>
                <a:ea typeface="Garamond" panose="02020404030301010803" pitchFamily="18" charset="0"/>
                <a:cs typeface="Garamond" panose="02020404030301010803" pitchFamily="18" charset="0"/>
              </a:rPr>
              <a:t>Barrovian</a:t>
            </a:r>
            <a:r>
              <a:rPr lang="en-US" altLang="en-US" sz="1700" b="1" dirty="0">
                <a:solidFill>
                  <a:srgbClr val="6AFCFC"/>
                </a:solidFill>
                <a:latin typeface="Garamond" panose="02020404030301010803" pitchFamily="18" charset="0"/>
                <a:ea typeface="Garamond" panose="02020404030301010803" pitchFamily="18" charset="0"/>
                <a:cs typeface="Garamond" panose="02020404030301010803" pitchFamily="18" charset="0"/>
              </a:rPr>
              <a:t> Facies Series (medium-P regional)</a:t>
            </a:r>
            <a:endParaRPr lang="en-US" altLang="en-US" sz="1700" dirty="0">
              <a:latin typeface="Garamond" panose="02020404030301010803" pitchFamily="18" charset="0"/>
              <a:ea typeface="Garamond" panose="02020404030301010803" pitchFamily="18" charset="0"/>
              <a:cs typeface="Garamond" panose="02020404030301010803" pitchFamily="18" charset="0"/>
            </a:endParaRPr>
          </a:p>
          <a:p>
            <a:pPr>
              <a:lnSpc>
                <a:spcPts val="838"/>
              </a:lnSpc>
              <a:spcBef>
                <a:spcPts val="13"/>
              </a:spcBef>
              <a:buClr>
                <a:srgbClr val="6AFCFC"/>
              </a:buClr>
              <a:buFont typeface="Garamond" panose="02020404030301010803" pitchFamily="18" charset="0"/>
              <a:buAutoNum type="arabicPeriod"/>
            </a:pPr>
            <a:endParaRPr lang="en-US" altLang="en-US" sz="800" dirty="0"/>
          </a:p>
          <a:p>
            <a:pPr>
              <a:buClr>
                <a:srgbClr val="6AFCFC"/>
              </a:buClr>
              <a:buFont typeface="Garamond" panose="02020404030301010803" pitchFamily="18" charset="0"/>
              <a:buAutoNum type="arabicPeriod"/>
            </a:pPr>
            <a:r>
              <a:rPr lang="en-US" altLang="en-US" sz="1700" b="1" dirty="0" err="1">
                <a:solidFill>
                  <a:srgbClr val="6AFCFC"/>
                </a:solidFill>
                <a:latin typeface="Garamond" panose="02020404030301010803" pitchFamily="18" charset="0"/>
                <a:ea typeface="Garamond" panose="02020404030301010803" pitchFamily="18" charset="0"/>
                <a:cs typeface="Garamond" panose="02020404030301010803" pitchFamily="18" charset="0"/>
              </a:rPr>
              <a:t>Sanbagawa</a:t>
            </a:r>
            <a:r>
              <a:rPr lang="en-US" altLang="en-US" sz="1700" b="1" dirty="0">
                <a:solidFill>
                  <a:srgbClr val="6AFCFC"/>
                </a:solidFill>
                <a:latin typeface="Garamond" panose="02020404030301010803" pitchFamily="18" charset="0"/>
                <a:ea typeface="Garamond" panose="02020404030301010803" pitchFamily="18" charset="0"/>
                <a:cs typeface="Garamond" panose="02020404030301010803" pitchFamily="18" charset="0"/>
              </a:rPr>
              <a:t> Facies Series (high-P, moderate-T)</a:t>
            </a:r>
            <a:endParaRPr lang="en-US" altLang="en-US" sz="1700" dirty="0">
              <a:latin typeface="Garamond" panose="02020404030301010803" pitchFamily="18" charset="0"/>
              <a:ea typeface="Garamond" panose="02020404030301010803" pitchFamily="18" charset="0"/>
              <a:cs typeface="Garamond" panose="02020404030301010803" pitchFamily="18" charset="0"/>
            </a:endParaRPr>
          </a:p>
          <a:p>
            <a:pPr>
              <a:lnSpc>
                <a:spcPts val="838"/>
              </a:lnSpc>
              <a:spcBef>
                <a:spcPts val="13"/>
              </a:spcBef>
              <a:buClr>
                <a:srgbClr val="6AFCFC"/>
              </a:buClr>
              <a:buFont typeface="Garamond" panose="02020404030301010803" pitchFamily="18" charset="0"/>
              <a:buAutoNum type="arabicPeriod"/>
            </a:pPr>
            <a:endParaRPr lang="en-US" altLang="en-US" sz="800" dirty="0"/>
          </a:p>
          <a:p>
            <a:pPr>
              <a:buClr>
                <a:srgbClr val="6AFCFC"/>
              </a:buClr>
              <a:buFont typeface="Garamond" panose="02020404030301010803" pitchFamily="18" charset="0"/>
              <a:buAutoNum type="arabicPeriod"/>
            </a:pPr>
            <a:r>
              <a:rPr lang="en-US" altLang="en-US" sz="1700" b="1" dirty="0">
                <a:solidFill>
                  <a:srgbClr val="6AFCFC"/>
                </a:solidFill>
                <a:latin typeface="Garamond" panose="02020404030301010803" pitchFamily="18" charset="0"/>
                <a:ea typeface="Garamond" panose="02020404030301010803" pitchFamily="18" charset="0"/>
                <a:cs typeface="Garamond" panose="02020404030301010803" pitchFamily="18" charset="0"/>
              </a:rPr>
              <a:t>Franciscan Facies Series (high-P, low T)</a:t>
            </a:r>
            <a:endParaRPr lang="en-US" altLang="en-US" sz="1700" dirty="0">
              <a:latin typeface="Garamond" panose="02020404030301010803" pitchFamily="18" charset="0"/>
              <a:ea typeface="Garamond" panose="02020404030301010803" pitchFamily="18" charset="0"/>
              <a:cs typeface="Garamond" panose="02020404030301010803" pitchFamily="18" charset="0"/>
            </a:endParaRPr>
          </a:p>
          <a:p>
            <a:pPr>
              <a:lnSpc>
                <a:spcPts val="525"/>
              </a:lnSpc>
              <a:spcBef>
                <a:spcPts val="38"/>
              </a:spcBef>
            </a:pPr>
            <a:endParaRPr lang="en-US" altLang="en-US" sz="500" dirty="0"/>
          </a:p>
          <a:p>
            <a:r>
              <a:rPr lang="en-US" altLang="en-US" sz="1200" dirty="0">
                <a:solidFill>
                  <a:srgbClr val="FFFF00"/>
                </a:solidFill>
                <a:latin typeface="Garamond" panose="02020404030301010803" pitchFamily="18" charset="0"/>
                <a:ea typeface="Garamond" panose="02020404030301010803" pitchFamily="18" charset="0"/>
                <a:cs typeface="Garamond" panose="02020404030301010803" pitchFamily="18" charset="0"/>
              </a:rPr>
              <a:t>Image: Winter (2001)</a:t>
            </a:r>
            <a:endParaRPr lang="en-US" altLang="en-US" sz="1200" dirty="0">
              <a:latin typeface="Garamond" panose="02020404030301010803" pitchFamily="18" charset="0"/>
              <a:ea typeface="Garamond" panose="02020404030301010803" pitchFamily="18" charset="0"/>
              <a:cs typeface="Garamond" panose="02020404030301010803" pitchFamily="18" charset="0"/>
            </a:endParaRPr>
          </a:p>
        </p:txBody>
      </p:sp>
      <p:grpSp>
        <p:nvGrpSpPr>
          <p:cNvPr id="18" name="Group 17"/>
          <p:cNvGrpSpPr/>
          <p:nvPr/>
        </p:nvGrpSpPr>
        <p:grpSpPr>
          <a:xfrm>
            <a:off x="15248" y="448228"/>
            <a:ext cx="5007200" cy="4394199"/>
            <a:chOff x="2260601" y="569914"/>
            <a:chExt cx="6553200" cy="5868987"/>
          </a:xfrm>
        </p:grpSpPr>
        <p:pic>
          <p:nvPicPr>
            <p:cNvPr id="19" name="Picture 5" descr="Fig 25-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0601" y="569914"/>
              <a:ext cx="6553200" cy="586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6"/>
            <p:cNvSpPr>
              <a:spLocks noChangeArrowheads="1"/>
            </p:cNvSpPr>
            <p:nvPr/>
          </p:nvSpPr>
          <p:spPr bwMode="auto">
            <a:xfrm rot="18215717">
              <a:off x="2074070" y="2718595"/>
              <a:ext cx="4687888" cy="730250"/>
            </a:xfrm>
            <a:prstGeom prst="rightArrow">
              <a:avLst>
                <a:gd name="adj1" fmla="val 50000"/>
                <a:gd name="adj2" fmla="val 160489"/>
              </a:avLst>
            </a:prstGeom>
            <a:gradFill rotWithShape="1">
              <a:gsLst>
                <a:gs pos="0">
                  <a:srgbClr val="FF3300">
                    <a:alpha val="39998"/>
                  </a:srgbClr>
                </a:gs>
                <a:gs pos="100000">
                  <a:srgbClr val="761800"/>
                </a:gs>
              </a:gsLst>
              <a:lin ang="5400000" scaled="1"/>
            </a:gradFill>
            <a:ln w="38100">
              <a:solidFill>
                <a:srgbClr val="FF3300"/>
              </a:solidFill>
              <a:miter lim="800000"/>
              <a:headEnd/>
              <a:tailEnd/>
            </a:ln>
          </p:spPr>
          <p:txBody>
            <a:bodyPr vert="eaVert" wrap="none" anchor="ctr"/>
            <a:lstStyle>
              <a:lvl1pPr eaLnBrk="0" hangingPunct="0">
                <a:defRPr sz="2400">
                  <a:solidFill>
                    <a:schemeClr val="tx1"/>
                  </a:solidFill>
                  <a:latin typeface="Arial Black" panose="020B0A04020102020204" pitchFamily="34" charset="0"/>
                </a:defRPr>
              </a:lvl1pPr>
              <a:lvl2pPr marL="742950" indent="-285750" eaLnBrk="0" hangingPunct="0">
                <a:defRPr sz="2400">
                  <a:solidFill>
                    <a:schemeClr val="tx1"/>
                  </a:solidFill>
                  <a:latin typeface="Arial Black" panose="020B0A04020102020204" pitchFamily="34" charset="0"/>
                </a:defRPr>
              </a:lvl2pPr>
              <a:lvl3pPr marL="1143000" indent="-228600" eaLnBrk="0" hangingPunct="0">
                <a:defRPr sz="2400">
                  <a:solidFill>
                    <a:schemeClr val="tx1"/>
                  </a:solidFill>
                  <a:latin typeface="Arial Black" panose="020B0A04020102020204" pitchFamily="34" charset="0"/>
                </a:defRPr>
              </a:lvl3pPr>
              <a:lvl4pPr marL="1600200" indent="-228600" eaLnBrk="0" hangingPunct="0">
                <a:defRPr sz="2400">
                  <a:solidFill>
                    <a:schemeClr val="tx1"/>
                  </a:solidFill>
                  <a:latin typeface="Arial Black" panose="020B0A04020102020204" pitchFamily="34" charset="0"/>
                </a:defRPr>
              </a:lvl4pPr>
              <a:lvl5pPr marL="2057400" indent="-228600" eaLnBrk="0" hangingPunct="0">
                <a:defRPr sz="2400">
                  <a:solidFill>
                    <a:schemeClr val="tx1"/>
                  </a:solidFill>
                  <a:latin typeface="Arial Black" panose="020B0A04020102020204" pitchFamily="34" charset="0"/>
                </a:defRPr>
              </a:lvl5pPr>
              <a:lvl6pPr marL="2514600" indent="-228600" eaLnBrk="0" fontAlgn="base" hangingPunct="0">
                <a:spcBef>
                  <a:spcPct val="0"/>
                </a:spcBef>
                <a:spcAft>
                  <a:spcPct val="0"/>
                </a:spcAft>
                <a:defRPr sz="2400">
                  <a:solidFill>
                    <a:schemeClr val="tx1"/>
                  </a:solidFill>
                  <a:latin typeface="Arial Black" panose="020B0A04020102020204" pitchFamily="34" charset="0"/>
                </a:defRPr>
              </a:lvl6pPr>
              <a:lvl7pPr marL="2971800" indent="-228600" eaLnBrk="0" fontAlgn="base" hangingPunct="0">
                <a:spcBef>
                  <a:spcPct val="0"/>
                </a:spcBef>
                <a:spcAft>
                  <a:spcPct val="0"/>
                </a:spcAft>
                <a:defRPr sz="2400">
                  <a:solidFill>
                    <a:schemeClr val="tx1"/>
                  </a:solidFill>
                  <a:latin typeface="Arial Black" panose="020B0A04020102020204" pitchFamily="34" charset="0"/>
                </a:defRPr>
              </a:lvl7pPr>
              <a:lvl8pPr marL="3429000" indent="-228600" eaLnBrk="0" fontAlgn="base" hangingPunct="0">
                <a:spcBef>
                  <a:spcPct val="0"/>
                </a:spcBef>
                <a:spcAft>
                  <a:spcPct val="0"/>
                </a:spcAft>
                <a:defRPr sz="2400">
                  <a:solidFill>
                    <a:schemeClr val="tx1"/>
                  </a:solidFill>
                  <a:latin typeface="Arial Black" panose="020B0A04020102020204" pitchFamily="34" charset="0"/>
                </a:defRPr>
              </a:lvl8pPr>
              <a:lvl9pPr marL="3886200" indent="-228600" eaLnBrk="0" fontAlgn="base" hangingPunct="0">
                <a:spcBef>
                  <a:spcPct val="0"/>
                </a:spcBef>
                <a:spcAft>
                  <a:spcPct val="0"/>
                </a:spcAft>
                <a:defRPr sz="2400">
                  <a:solidFill>
                    <a:schemeClr val="tx1"/>
                  </a:solidFill>
                  <a:latin typeface="Arial Black" panose="020B0A04020102020204" pitchFamily="34" charset="0"/>
                </a:defRPr>
              </a:lvl9pPr>
            </a:lstStyle>
            <a:p>
              <a:pPr algn="ctr" eaLnBrk="1" hangingPunct="1"/>
              <a:endParaRPr lang="ru-RU" altLang="en-US">
                <a:solidFill>
                  <a:srgbClr val="FF3300"/>
                </a:solidFill>
              </a:endParaRPr>
            </a:p>
          </p:txBody>
        </p:sp>
        <p:sp>
          <p:nvSpPr>
            <p:cNvPr id="21" name="AutoShape 7"/>
            <p:cNvSpPr>
              <a:spLocks noChangeArrowheads="1"/>
            </p:cNvSpPr>
            <p:nvPr/>
          </p:nvSpPr>
          <p:spPr bwMode="auto">
            <a:xfrm rot="21046138">
              <a:off x="3425826" y="5054601"/>
              <a:ext cx="4633913" cy="549275"/>
            </a:xfrm>
            <a:prstGeom prst="rightArrow">
              <a:avLst>
                <a:gd name="adj1" fmla="val 50000"/>
                <a:gd name="adj2" fmla="val 210910"/>
              </a:avLst>
            </a:prstGeom>
            <a:gradFill rotWithShape="1">
              <a:gsLst>
                <a:gs pos="0">
                  <a:srgbClr val="0000FF">
                    <a:alpha val="29999"/>
                  </a:srgbClr>
                </a:gs>
                <a:gs pos="100000">
                  <a:srgbClr val="000076"/>
                </a:gs>
              </a:gsLst>
              <a:lin ang="5400000" scaled="1"/>
            </a:gradFill>
            <a:ln w="28575">
              <a:solidFill>
                <a:srgbClr val="0000FF"/>
              </a:solidFill>
              <a:miter lim="800000"/>
              <a:headEnd/>
              <a:tailEnd/>
            </a:ln>
          </p:spPr>
          <p:txBody>
            <a:bodyPr wrap="none" anchor="ctr"/>
            <a:lstStyle>
              <a:lvl1pPr eaLnBrk="0" hangingPunct="0">
                <a:defRPr sz="2400">
                  <a:solidFill>
                    <a:schemeClr val="tx1"/>
                  </a:solidFill>
                  <a:latin typeface="Arial Black" panose="020B0A04020102020204" pitchFamily="34" charset="0"/>
                </a:defRPr>
              </a:lvl1pPr>
              <a:lvl2pPr marL="742950" indent="-285750" eaLnBrk="0" hangingPunct="0">
                <a:defRPr sz="2400">
                  <a:solidFill>
                    <a:schemeClr val="tx1"/>
                  </a:solidFill>
                  <a:latin typeface="Arial Black" panose="020B0A04020102020204" pitchFamily="34" charset="0"/>
                </a:defRPr>
              </a:lvl2pPr>
              <a:lvl3pPr marL="1143000" indent="-228600" eaLnBrk="0" hangingPunct="0">
                <a:defRPr sz="2400">
                  <a:solidFill>
                    <a:schemeClr val="tx1"/>
                  </a:solidFill>
                  <a:latin typeface="Arial Black" panose="020B0A04020102020204" pitchFamily="34" charset="0"/>
                </a:defRPr>
              </a:lvl3pPr>
              <a:lvl4pPr marL="1600200" indent="-228600" eaLnBrk="0" hangingPunct="0">
                <a:defRPr sz="2400">
                  <a:solidFill>
                    <a:schemeClr val="tx1"/>
                  </a:solidFill>
                  <a:latin typeface="Arial Black" panose="020B0A04020102020204" pitchFamily="34" charset="0"/>
                </a:defRPr>
              </a:lvl4pPr>
              <a:lvl5pPr marL="2057400" indent="-228600" eaLnBrk="0" hangingPunct="0">
                <a:defRPr sz="2400">
                  <a:solidFill>
                    <a:schemeClr val="tx1"/>
                  </a:solidFill>
                  <a:latin typeface="Arial Black" panose="020B0A04020102020204" pitchFamily="34" charset="0"/>
                </a:defRPr>
              </a:lvl5pPr>
              <a:lvl6pPr marL="2514600" indent="-228600" eaLnBrk="0" fontAlgn="base" hangingPunct="0">
                <a:spcBef>
                  <a:spcPct val="0"/>
                </a:spcBef>
                <a:spcAft>
                  <a:spcPct val="0"/>
                </a:spcAft>
                <a:defRPr sz="2400">
                  <a:solidFill>
                    <a:schemeClr val="tx1"/>
                  </a:solidFill>
                  <a:latin typeface="Arial Black" panose="020B0A04020102020204" pitchFamily="34" charset="0"/>
                </a:defRPr>
              </a:lvl6pPr>
              <a:lvl7pPr marL="2971800" indent="-228600" eaLnBrk="0" fontAlgn="base" hangingPunct="0">
                <a:spcBef>
                  <a:spcPct val="0"/>
                </a:spcBef>
                <a:spcAft>
                  <a:spcPct val="0"/>
                </a:spcAft>
                <a:defRPr sz="2400">
                  <a:solidFill>
                    <a:schemeClr val="tx1"/>
                  </a:solidFill>
                  <a:latin typeface="Arial Black" panose="020B0A04020102020204" pitchFamily="34" charset="0"/>
                </a:defRPr>
              </a:lvl7pPr>
              <a:lvl8pPr marL="3429000" indent="-228600" eaLnBrk="0" fontAlgn="base" hangingPunct="0">
                <a:spcBef>
                  <a:spcPct val="0"/>
                </a:spcBef>
                <a:spcAft>
                  <a:spcPct val="0"/>
                </a:spcAft>
                <a:defRPr sz="2400">
                  <a:solidFill>
                    <a:schemeClr val="tx1"/>
                  </a:solidFill>
                  <a:latin typeface="Arial Black" panose="020B0A04020102020204" pitchFamily="34" charset="0"/>
                </a:defRPr>
              </a:lvl8pPr>
              <a:lvl9pPr marL="3886200" indent="-228600" eaLnBrk="0" fontAlgn="base" hangingPunct="0">
                <a:spcBef>
                  <a:spcPct val="0"/>
                </a:spcBef>
                <a:spcAft>
                  <a:spcPct val="0"/>
                </a:spcAft>
                <a:defRPr sz="2400">
                  <a:solidFill>
                    <a:schemeClr val="tx1"/>
                  </a:solidFill>
                  <a:latin typeface="Arial Black" panose="020B0A04020102020204" pitchFamily="34" charset="0"/>
                </a:defRPr>
              </a:lvl9pPr>
            </a:lstStyle>
            <a:p>
              <a:pPr algn="ctr" eaLnBrk="1" hangingPunct="1"/>
              <a:endParaRPr lang="ru-RU" altLang="en-US">
                <a:solidFill>
                  <a:srgbClr val="0000FF"/>
                </a:solidFill>
              </a:endParaRPr>
            </a:p>
          </p:txBody>
        </p:sp>
        <p:sp>
          <p:nvSpPr>
            <p:cNvPr id="22" name="AutoShape 8"/>
            <p:cNvSpPr>
              <a:spLocks noChangeArrowheads="1"/>
            </p:cNvSpPr>
            <p:nvPr/>
          </p:nvSpPr>
          <p:spPr bwMode="auto">
            <a:xfrm rot="18991487">
              <a:off x="2584451" y="2733676"/>
              <a:ext cx="6007100" cy="801688"/>
            </a:xfrm>
            <a:prstGeom prst="rightArrow">
              <a:avLst>
                <a:gd name="adj1" fmla="val 50000"/>
                <a:gd name="adj2" fmla="val 187327"/>
              </a:avLst>
            </a:prstGeom>
            <a:gradFill rotWithShape="1">
              <a:gsLst>
                <a:gs pos="0">
                  <a:srgbClr val="009900">
                    <a:alpha val="29999"/>
                  </a:srgbClr>
                </a:gs>
                <a:gs pos="100000">
                  <a:srgbClr val="004700"/>
                </a:gs>
              </a:gsLst>
              <a:lin ang="5400000" scaled="1"/>
            </a:gradFill>
            <a:ln w="28575">
              <a:solidFill>
                <a:srgbClr val="009900"/>
              </a:solidFill>
              <a:miter lim="800000"/>
              <a:headEnd/>
              <a:tailEnd/>
            </a:ln>
          </p:spPr>
          <p:txBody>
            <a:bodyPr wrap="none" anchor="ctr"/>
            <a:lstStyle>
              <a:lvl1pPr eaLnBrk="0" hangingPunct="0">
                <a:defRPr sz="2400">
                  <a:solidFill>
                    <a:schemeClr val="tx1"/>
                  </a:solidFill>
                  <a:latin typeface="Arial Black" panose="020B0A04020102020204" pitchFamily="34" charset="0"/>
                </a:defRPr>
              </a:lvl1pPr>
              <a:lvl2pPr marL="742950" indent="-285750" eaLnBrk="0" hangingPunct="0">
                <a:defRPr sz="2400">
                  <a:solidFill>
                    <a:schemeClr val="tx1"/>
                  </a:solidFill>
                  <a:latin typeface="Arial Black" panose="020B0A04020102020204" pitchFamily="34" charset="0"/>
                </a:defRPr>
              </a:lvl2pPr>
              <a:lvl3pPr marL="1143000" indent="-228600" eaLnBrk="0" hangingPunct="0">
                <a:defRPr sz="2400">
                  <a:solidFill>
                    <a:schemeClr val="tx1"/>
                  </a:solidFill>
                  <a:latin typeface="Arial Black" panose="020B0A04020102020204" pitchFamily="34" charset="0"/>
                </a:defRPr>
              </a:lvl3pPr>
              <a:lvl4pPr marL="1600200" indent="-228600" eaLnBrk="0" hangingPunct="0">
                <a:defRPr sz="2400">
                  <a:solidFill>
                    <a:schemeClr val="tx1"/>
                  </a:solidFill>
                  <a:latin typeface="Arial Black" panose="020B0A04020102020204" pitchFamily="34" charset="0"/>
                </a:defRPr>
              </a:lvl4pPr>
              <a:lvl5pPr marL="2057400" indent="-228600" eaLnBrk="0" hangingPunct="0">
                <a:defRPr sz="2400">
                  <a:solidFill>
                    <a:schemeClr val="tx1"/>
                  </a:solidFill>
                  <a:latin typeface="Arial Black" panose="020B0A04020102020204" pitchFamily="34" charset="0"/>
                </a:defRPr>
              </a:lvl5pPr>
              <a:lvl6pPr marL="2514600" indent="-228600" eaLnBrk="0" fontAlgn="base" hangingPunct="0">
                <a:spcBef>
                  <a:spcPct val="0"/>
                </a:spcBef>
                <a:spcAft>
                  <a:spcPct val="0"/>
                </a:spcAft>
                <a:defRPr sz="2400">
                  <a:solidFill>
                    <a:schemeClr val="tx1"/>
                  </a:solidFill>
                  <a:latin typeface="Arial Black" panose="020B0A04020102020204" pitchFamily="34" charset="0"/>
                </a:defRPr>
              </a:lvl6pPr>
              <a:lvl7pPr marL="2971800" indent="-228600" eaLnBrk="0" fontAlgn="base" hangingPunct="0">
                <a:spcBef>
                  <a:spcPct val="0"/>
                </a:spcBef>
                <a:spcAft>
                  <a:spcPct val="0"/>
                </a:spcAft>
                <a:defRPr sz="2400">
                  <a:solidFill>
                    <a:schemeClr val="tx1"/>
                  </a:solidFill>
                  <a:latin typeface="Arial Black" panose="020B0A04020102020204" pitchFamily="34" charset="0"/>
                </a:defRPr>
              </a:lvl7pPr>
              <a:lvl8pPr marL="3429000" indent="-228600" eaLnBrk="0" fontAlgn="base" hangingPunct="0">
                <a:spcBef>
                  <a:spcPct val="0"/>
                </a:spcBef>
                <a:spcAft>
                  <a:spcPct val="0"/>
                </a:spcAft>
                <a:defRPr sz="2400">
                  <a:solidFill>
                    <a:schemeClr val="tx1"/>
                  </a:solidFill>
                  <a:latin typeface="Arial Black" panose="020B0A04020102020204" pitchFamily="34" charset="0"/>
                </a:defRPr>
              </a:lvl8pPr>
              <a:lvl9pPr marL="3886200" indent="-228600" eaLnBrk="0" fontAlgn="base" hangingPunct="0">
                <a:spcBef>
                  <a:spcPct val="0"/>
                </a:spcBef>
                <a:spcAft>
                  <a:spcPct val="0"/>
                </a:spcAft>
                <a:defRPr sz="2400">
                  <a:solidFill>
                    <a:schemeClr val="tx1"/>
                  </a:solidFill>
                  <a:latin typeface="Arial Black" panose="020B0A04020102020204" pitchFamily="34" charset="0"/>
                </a:defRPr>
              </a:lvl9pPr>
            </a:lstStyle>
            <a:p>
              <a:pPr eaLnBrk="1" hangingPunct="1"/>
              <a:endParaRPr lang="ru-RU" altLang="en-US"/>
            </a:p>
          </p:txBody>
        </p:sp>
        <p:sp>
          <p:nvSpPr>
            <p:cNvPr id="23" name="AutoShape 13"/>
            <p:cNvSpPr>
              <a:spLocks noChangeArrowheads="1"/>
            </p:cNvSpPr>
            <p:nvPr/>
          </p:nvSpPr>
          <p:spPr bwMode="auto">
            <a:xfrm rot="19353644">
              <a:off x="3316289" y="3214689"/>
              <a:ext cx="5424487" cy="892175"/>
            </a:xfrm>
            <a:prstGeom prst="rightArrow">
              <a:avLst>
                <a:gd name="adj1" fmla="val 50000"/>
                <a:gd name="adj2" fmla="val 152002"/>
              </a:avLst>
            </a:prstGeom>
            <a:solidFill>
              <a:srgbClr val="FFFF00">
                <a:alpha val="52156"/>
              </a:srgbClr>
            </a:solidFill>
            <a:ln w="9525">
              <a:solidFill>
                <a:srgbClr val="FFFF00"/>
              </a:solidFill>
              <a:miter lim="800000"/>
              <a:headEnd/>
              <a:tailEnd/>
            </a:ln>
          </p:spPr>
          <p:txBody>
            <a:bodyPr wrap="none" anchor="ctr"/>
            <a:lstStyle>
              <a:lvl1pPr eaLnBrk="0" hangingPunct="0">
                <a:defRPr sz="2400">
                  <a:solidFill>
                    <a:schemeClr val="tx1"/>
                  </a:solidFill>
                  <a:latin typeface="Arial Black" panose="020B0A04020102020204" pitchFamily="34" charset="0"/>
                </a:defRPr>
              </a:lvl1pPr>
              <a:lvl2pPr marL="742950" indent="-285750" eaLnBrk="0" hangingPunct="0">
                <a:defRPr sz="2400">
                  <a:solidFill>
                    <a:schemeClr val="tx1"/>
                  </a:solidFill>
                  <a:latin typeface="Arial Black" panose="020B0A04020102020204" pitchFamily="34" charset="0"/>
                </a:defRPr>
              </a:lvl2pPr>
              <a:lvl3pPr marL="1143000" indent="-228600" eaLnBrk="0" hangingPunct="0">
                <a:defRPr sz="2400">
                  <a:solidFill>
                    <a:schemeClr val="tx1"/>
                  </a:solidFill>
                  <a:latin typeface="Arial Black" panose="020B0A04020102020204" pitchFamily="34" charset="0"/>
                </a:defRPr>
              </a:lvl3pPr>
              <a:lvl4pPr marL="1600200" indent="-228600" eaLnBrk="0" hangingPunct="0">
                <a:defRPr sz="2400">
                  <a:solidFill>
                    <a:schemeClr val="tx1"/>
                  </a:solidFill>
                  <a:latin typeface="Arial Black" panose="020B0A04020102020204" pitchFamily="34" charset="0"/>
                </a:defRPr>
              </a:lvl4pPr>
              <a:lvl5pPr marL="2057400" indent="-228600" eaLnBrk="0" hangingPunct="0">
                <a:defRPr sz="2400">
                  <a:solidFill>
                    <a:schemeClr val="tx1"/>
                  </a:solidFill>
                  <a:latin typeface="Arial Black" panose="020B0A04020102020204" pitchFamily="34" charset="0"/>
                </a:defRPr>
              </a:lvl5pPr>
              <a:lvl6pPr marL="2514600" indent="-228600" eaLnBrk="0" fontAlgn="base" hangingPunct="0">
                <a:spcBef>
                  <a:spcPct val="0"/>
                </a:spcBef>
                <a:spcAft>
                  <a:spcPct val="0"/>
                </a:spcAft>
                <a:defRPr sz="2400">
                  <a:solidFill>
                    <a:schemeClr val="tx1"/>
                  </a:solidFill>
                  <a:latin typeface="Arial Black" panose="020B0A04020102020204" pitchFamily="34" charset="0"/>
                </a:defRPr>
              </a:lvl6pPr>
              <a:lvl7pPr marL="2971800" indent="-228600" eaLnBrk="0" fontAlgn="base" hangingPunct="0">
                <a:spcBef>
                  <a:spcPct val="0"/>
                </a:spcBef>
                <a:spcAft>
                  <a:spcPct val="0"/>
                </a:spcAft>
                <a:defRPr sz="2400">
                  <a:solidFill>
                    <a:schemeClr val="tx1"/>
                  </a:solidFill>
                  <a:latin typeface="Arial Black" panose="020B0A04020102020204" pitchFamily="34" charset="0"/>
                </a:defRPr>
              </a:lvl7pPr>
              <a:lvl8pPr marL="3429000" indent="-228600" eaLnBrk="0" fontAlgn="base" hangingPunct="0">
                <a:spcBef>
                  <a:spcPct val="0"/>
                </a:spcBef>
                <a:spcAft>
                  <a:spcPct val="0"/>
                </a:spcAft>
                <a:defRPr sz="2400">
                  <a:solidFill>
                    <a:schemeClr val="tx1"/>
                  </a:solidFill>
                  <a:latin typeface="Arial Black" panose="020B0A04020102020204" pitchFamily="34" charset="0"/>
                </a:defRPr>
              </a:lvl8pPr>
              <a:lvl9pPr marL="3886200" indent="-228600" eaLnBrk="0" fontAlgn="base" hangingPunct="0">
                <a:spcBef>
                  <a:spcPct val="0"/>
                </a:spcBef>
                <a:spcAft>
                  <a:spcPct val="0"/>
                </a:spcAft>
                <a:defRPr sz="2400">
                  <a:solidFill>
                    <a:schemeClr val="tx1"/>
                  </a:solidFill>
                  <a:latin typeface="Arial Black" panose="020B0A04020102020204" pitchFamily="34" charset="0"/>
                </a:defRPr>
              </a:lvl9pPr>
            </a:lstStyle>
            <a:p>
              <a:pPr algn="ctr" eaLnBrk="1" hangingPunct="1"/>
              <a:endParaRPr lang="ru-RU" altLang="en-US">
                <a:solidFill>
                  <a:srgbClr val="FFFF00"/>
                </a:solidFill>
              </a:endParaRPr>
            </a:p>
          </p:txBody>
        </p:sp>
        <p:sp>
          <p:nvSpPr>
            <p:cNvPr id="24" name="Text Box 14"/>
            <p:cNvSpPr txBox="1">
              <a:spLocks noChangeArrowheads="1"/>
            </p:cNvSpPr>
            <p:nvPr/>
          </p:nvSpPr>
          <p:spPr bwMode="auto">
            <a:xfrm rot="21051856">
              <a:off x="6243639" y="4908551"/>
              <a:ext cx="1484312" cy="396875"/>
            </a:xfrm>
            <a:prstGeom prst="rect">
              <a:avLst/>
            </a:prstGeom>
            <a:noFill/>
            <a:ln w="9525">
              <a:noFill/>
              <a:miter lim="800000"/>
              <a:headEnd/>
              <a:tailEnd/>
            </a:ln>
            <a:effectLst/>
          </p:spPr>
          <p:txBody>
            <a:bodyPr wrap="none">
              <a:spAutoFit/>
            </a:bodyPr>
            <a:lstStyle/>
            <a:p>
              <a:pPr>
                <a:defRPr/>
              </a:pPr>
              <a:r>
                <a:rPr lang="en-US" sz="2000">
                  <a:solidFill>
                    <a:schemeClr val="bg1"/>
                  </a:solidFill>
                  <a:effectLst>
                    <a:outerShdw blurRad="38100" dist="38100" dir="2700000" algn="tl">
                      <a:srgbClr val="000000"/>
                    </a:outerShdw>
                  </a:effectLst>
                </a:rPr>
                <a:t>Abukama</a:t>
              </a:r>
            </a:p>
          </p:txBody>
        </p:sp>
        <p:sp>
          <p:nvSpPr>
            <p:cNvPr id="25" name="Text Box 15"/>
            <p:cNvSpPr txBox="1">
              <a:spLocks noChangeArrowheads="1"/>
            </p:cNvSpPr>
            <p:nvPr/>
          </p:nvSpPr>
          <p:spPr bwMode="auto">
            <a:xfrm rot="19530222">
              <a:off x="5721351" y="3243264"/>
              <a:ext cx="1230313" cy="396875"/>
            </a:xfrm>
            <a:prstGeom prst="rect">
              <a:avLst/>
            </a:prstGeom>
            <a:noFill/>
            <a:ln w="9525">
              <a:noFill/>
              <a:miter lim="800000"/>
              <a:headEnd/>
              <a:tailEnd/>
            </a:ln>
            <a:effectLst/>
          </p:spPr>
          <p:txBody>
            <a:bodyPr wrap="none">
              <a:spAutoFit/>
            </a:bodyPr>
            <a:lstStyle/>
            <a:p>
              <a:pPr>
                <a:defRPr/>
              </a:pPr>
              <a:r>
                <a:rPr lang="en-US" sz="2000">
                  <a:solidFill>
                    <a:schemeClr val="bg1"/>
                  </a:solidFill>
                  <a:effectLst>
                    <a:outerShdw blurRad="38100" dist="38100" dir="2700000" algn="tl">
                      <a:srgbClr val="000000"/>
                    </a:outerShdw>
                  </a:effectLst>
                </a:rPr>
                <a:t>Buchan</a:t>
              </a:r>
            </a:p>
          </p:txBody>
        </p:sp>
        <p:sp>
          <p:nvSpPr>
            <p:cNvPr id="26" name="Text Box 17"/>
            <p:cNvSpPr txBox="1">
              <a:spLocks noChangeArrowheads="1"/>
            </p:cNvSpPr>
            <p:nvPr/>
          </p:nvSpPr>
          <p:spPr bwMode="auto">
            <a:xfrm rot="18901613">
              <a:off x="6102351" y="1728789"/>
              <a:ext cx="1525588" cy="396875"/>
            </a:xfrm>
            <a:prstGeom prst="rect">
              <a:avLst/>
            </a:prstGeom>
            <a:noFill/>
            <a:ln w="9525">
              <a:noFill/>
              <a:miter lim="800000"/>
              <a:headEnd/>
              <a:tailEnd/>
            </a:ln>
            <a:effectLst/>
          </p:spPr>
          <p:txBody>
            <a:bodyPr wrap="none">
              <a:spAutoFit/>
            </a:bodyPr>
            <a:lstStyle/>
            <a:p>
              <a:pPr>
                <a:defRPr/>
              </a:pPr>
              <a:r>
                <a:rPr lang="en-US" sz="2000">
                  <a:solidFill>
                    <a:schemeClr val="bg1"/>
                  </a:solidFill>
                  <a:effectLst>
                    <a:outerShdw blurRad="38100" dist="38100" dir="2700000" algn="tl">
                      <a:srgbClr val="000000"/>
                    </a:outerShdw>
                  </a:effectLst>
                </a:rPr>
                <a:t>Barrovian</a:t>
              </a:r>
            </a:p>
          </p:txBody>
        </p:sp>
        <p:sp>
          <p:nvSpPr>
            <p:cNvPr id="27" name="Text Box 18"/>
            <p:cNvSpPr txBox="1">
              <a:spLocks noChangeArrowheads="1"/>
            </p:cNvSpPr>
            <p:nvPr/>
          </p:nvSpPr>
          <p:spPr bwMode="auto">
            <a:xfrm rot="18188335">
              <a:off x="3588545" y="2740820"/>
              <a:ext cx="1725613" cy="396875"/>
            </a:xfrm>
            <a:prstGeom prst="rect">
              <a:avLst/>
            </a:prstGeom>
            <a:noFill/>
            <a:ln w="9525">
              <a:noFill/>
              <a:miter lim="800000"/>
              <a:headEnd/>
              <a:tailEnd/>
            </a:ln>
            <a:effectLst/>
          </p:spPr>
          <p:txBody>
            <a:bodyPr wrap="none">
              <a:spAutoFit/>
            </a:bodyPr>
            <a:lstStyle/>
            <a:p>
              <a:pPr>
                <a:defRPr/>
              </a:pPr>
              <a:r>
                <a:rPr lang="en-US" sz="2000">
                  <a:solidFill>
                    <a:schemeClr val="bg1"/>
                  </a:solidFill>
                  <a:effectLst>
                    <a:outerShdw blurRad="38100" dist="38100" dir="2700000" algn="tl">
                      <a:srgbClr val="000000"/>
                    </a:outerShdw>
                  </a:effectLst>
                </a:rPr>
                <a:t>Franciscan</a:t>
              </a:r>
            </a:p>
          </p:txBody>
        </p:sp>
      </p:grpSp>
    </p:spTree>
    <p:extLst>
      <p:ext uri="{BB962C8B-B14F-4D97-AF65-F5344CB8AC3E}">
        <p14:creationId xmlns:p14="http://schemas.microsoft.com/office/powerpoint/2010/main" val="1350404849"/>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lIns="0" tIns="0" rIns="0" bIns="0" rtlCol="0">
            <a:noAutofit/>
          </a:bodyPr>
          <a:lstStyle/>
          <a:p>
            <a:pPr marL="174821">
              <a:defRPr/>
            </a:pPr>
            <a:r>
              <a:rPr sz="3883" b="1" spc="-22" dirty="0">
                <a:solidFill>
                  <a:srgbClr val="E5E5FF"/>
                </a:solidFill>
                <a:latin typeface="Garamond"/>
                <a:cs typeface="Garamond"/>
              </a:rPr>
              <a:t>Metamorphic</a:t>
            </a:r>
            <a:r>
              <a:rPr sz="3883" b="1" spc="4" dirty="0">
                <a:solidFill>
                  <a:srgbClr val="E5E5FF"/>
                </a:solidFill>
                <a:latin typeface="Garamond"/>
                <a:cs typeface="Garamond"/>
              </a:rPr>
              <a:t> </a:t>
            </a:r>
            <a:r>
              <a:rPr sz="3883" b="1" spc="-18" dirty="0">
                <a:solidFill>
                  <a:srgbClr val="E5E5FF"/>
                </a:solidFill>
                <a:latin typeface="Garamond"/>
                <a:cs typeface="Garamond"/>
              </a:rPr>
              <a:t>Facies</a:t>
            </a:r>
            <a:r>
              <a:rPr sz="3883" b="1" spc="4" dirty="0">
                <a:solidFill>
                  <a:srgbClr val="E5E5FF"/>
                </a:solidFill>
                <a:latin typeface="Garamond"/>
                <a:cs typeface="Garamond"/>
              </a:rPr>
              <a:t> </a:t>
            </a:r>
            <a:r>
              <a:rPr sz="3883" b="1" spc="-22" dirty="0">
                <a:solidFill>
                  <a:srgbClr val="E5E5FF"/>
                </a:solidFill>
                <a:latin typeface="Garamond"/>
                <a:cs typeface="Garamond"/>
              </a:rPr>
              <a:t>Concept</a:t>
            </a:r>
            <a:endParaRPr sz="3883">
              <a:latin typeface="Garamond"/>
              <a:cs typeface="Garamond"/>
            </a:endParaRPr>
          </a:p>
        </p:txBody>
      </p:sp>
      <p:sp>
        <p:nvSpPr>
          <p:cNvPr id="3" name="object 3"/>
          <p:cNvSpPr/>
          <p:nvPr/>
        </p:nvSpPr>
        <p:spPr>
          <a:xfrm>
            <a:off x="538163" y="403225"/>
            <a:ext cx="8067675" cy="1728788"/>
          </a:xfrm>
          <a:prstGeom prst="rect">
            <a:avLst/>
          </a:prstGeom>
          <a:blipFill>
            <a:blip r:embed="rId2" cstate="print"/>
            <a:stretch>
              <a:fillRect/>
            </a:stretch>
          </a:blipFill>
        </p:spPr>
        <p:txBody>
          <a:bodyPr lIns="0" tIns="0" rIns="0" bIns="0"/>
          <a:lstStyle/>
          <a:p>
            <a:pPr>
              <a:defRPr/>
            </a:pPr>
            <a:endParaRPr sz="2118"/>
          </a:p>
        </p:txBody>
      </p:sp>
      <p:sp>
        <p:nvSpPr>
          <p:cNvPr id="4" name="object 4"/>
          <p:cNvSpPr txBox="1"/>
          <p:nvPr/>
        </p:nvSpPr>
        <p:spPr>
          <a:xfrm>
            <a:off x="725488" y="1023938"/>
            <a:ext cx="7693025" cy="763587"/>
          </a:xfrm>
          <a:prstGeom prst="rect">
            <a:avLst/>
          </a:prstGeom>
        </p:spPr>
        <p:txBody>
          <a:bodyPr lIns="0" tIns="0" rIns="0" bIns="0"/>
          <a:lstStyle>
            <a:lvl1pPr marL="2903538" indent="-2894013">
              <a:tabLst>
                <a:tab pos="3208338" algn="l"/>
              </a:tabLst>
              <a:defRPr sz="2400">
                <a:solidFill>
                  <a:schemeClr val="bg1"/>
                </a:solidFill>
                <a:latin typeface="Times New Roman" panose="02020603050405020304" pitchFamily="18" charset="0"/>
              </a:defRPr>
            </a:lvl1pPr>
            <a:lvl2pPr marL="742950" indent="-285750">
              <a:tabLst>
                <a:tab pos="3208338" algn="l"/>
              </a:tabLst>
              <a:defRPr sz="2400">
                <a:solidFill>
                  <a:schemeClr val="bg1"/>
                </a:solidFill>
                <a:latin typeface="Times New Roman" panose="02020603050405020304" pitchFamily="18" charset="0"/>
              </a:defRPr>
            </a:lvl2pPr>
            <a:lvl3pPr marL="1143000" indent="-228600">
              <a:tabLst>
                <a:tab pos="3208338" algn="l"/>
              </a:tabLst>
              <a:defRPr sz="2400">
                <a:solidFill>
                  <a:schemeClr val="bg1"/>
                </a:solidFill>
                <a:latin typeface="Times New Roman" panose="02020603050405020304" pitchFamily="18" charset="0"/>
              </a:defRPr>
            </a:lvl3pPr>
            <a:lvl4pPr marL="1600200" indent="-228600">
              <a:tabLst>
                <a:tab pos="3208338" algn="l"/>
              </a:tabLst>
              <a:defRPr sz="2400">
                <a:solidFill>
                  <a:schemeClr val="bg1"/>
                </a:solidFill>
                <a:latin typeface="Times New Roman" panose="02020603050405020304" pitchFamily="18" charset="0"/>
              </a:defRPr>
            </a:lvl4pPr>
            <a:lvl5pPr marL="2057400" indent="-228600">
              <a:tabLst>
                <a:tab pos="3208338" algn="l"/>
              </a:tabLst>
              <a:defRPr sz="2400">
                <a:solidFill>
                  <a:schemeClr val="bg1"/>
                </a:solidFill>
                <a:latin typeface="Times New Roman" panose="02020603050405020304" pitchFamily="18" charset="0"/>
              </a:defRPr>
            </a:lvl5pPr>
            <a:lvl6pPr marL="2514600" indent="-228600" eaLnBrk="0" fontAlgn="base" hangingPunct="0">
              <a:spcBef>
                <a:spcPct val="0"/>
              </a:spcBef>
              <a:spcAft>
                <a:spcPct val="0"/>
              </a:spcAft>
              <a:tabLst>
                <a:tab pos="3208338" algn="l"/>
              </a:tabLst>
              <a:defRPr sz="2400">
                <a:solidFill>
                  <a:schemeClr val="bg1"/>
                </a:solidFill>
                <a:latin typeface="Times New Roman" panose="02020603050405020304" pitchFamily="18" charset="0"/>
              </a:defRPr>
            </a:lvl6pPr>
            <a:lvl7pPr marL="2971800" indent="-228600" eaLnBrk="0" fontAlgn="base" hangingPunct="0">
              <a:spcBef>
                <a:spcPct val="0"/>
              </a:spcBef>
              <a:spcAft>
                <a:spcPct val="0"/>
              </a:spcAft>
              <a:tabLst>
                <a:tab pos="3208338" algn="l"/>
              </a:tabLst>
              <a:defRPr sz="2400">
                <a:solidFill>
                  <a:schemeClr val="bg1"/>
                </a:solidFill>
                <a:latin typeface="Times New Roman" panose="02020603050405020304" pitchFamily="18" charset="0"/>
              </a:defRPr>
            </a:lvl7pPr>
            <a:lvl8pPr marL="3429000" indent="-228600" eaLnBrk="0" fontAlgn="base" hangingPunct="0">
              <a:spcBef>
                <a:spcPct val="0"/>
              </a:spcBef>
              <a:spcAft>
                <a:spcPct val="0"/>
              </a:spcAft>
              <a:tabLst>
                <a:tab pos="3208338" algn="l"/>
              </a:tabLst>
              <a:defRPr sz="2400">
                <a:solidFill>
                  <a:schemeClr val="bg1"/>
                </a:solidFill>
                <a:latin typeface="Times New Roman" panose="02020603050405020304" pitchFamily="18" charset="0"/>
              </a:defRPr>
            </a:lvl8pPr>
            <a:lvl9pPr marL="3886200" indent="-228600" eaLnBrk="0" fontAlgn="base" hangingPunct="0">
              <a:spcBef>
                <a:spcPct val="0"/>
              </a:spcBef>
              <a:spcAft>
                <a:spcPct val="0"/>
              </a:spcAft>
              <a:tabLst>
                <a:tab pos="3208338" algn="l"/>
              </a:tabLst>
              <a:defRPr sz="2400">
                <a:solidFill>
                  <a:schemeClr val="bg1"/>
                </a:solidFill>
                <a:latin typeface="Times New Roman" panose="02020603050405020304" pitchFamily="18" charset="0"/>
              </a:defRPr>
            </a:lvl9pPr>
          </a:lstStyle>
          <a:p>
            <a:r>
              <a:rPr lang="en-US" altLang="en-US" b="1">
                <a:solidFill>
                  <a:srgbClr val="FFFF5D"/>
                </a:solidFill>
                <a:latin typeface="Garamond" panose="02020404030301010803" pitchFamily="18" charset="0"/>
                <a:ea typeface="Garamond" panose="02020404030301010803" pitchFamily="18" charset="0"/>
                <a:cs typeface="Garamond" panose="02020404030301010803" pitchFamily="18" charset="0"/>
              </a:rPr>
              <a:t>Defined on the basis of	mineral assemblages that develop in </a:t>
            </a:r>
            <a:r>
              <a:rPr lang="en-US" altLang="en-US" b="1" u="sng">
                <a:solidFill>
                  <a:srgbClr val="FFFF5D"/>
                </a:solidFill>
                <a:latin typeface="Garamond" panose="02020404030301010803" pitchFamily="18" charset="0"/>
                <a:ea typeface="Garamond" panose="02020404030301010803" pitchFamily="18" charset="0"/>
                <a:cs typeface="Garamond" panose="02020404030301010803" pitchFamily="18" charset="0"/>
              </a:rPr>
              <a:t>mafic rocks</a:t>
            </a:r>
            <a:endParaRPr lang="en-US" altLang="en-US">
              <a:latin typeface="Garamond" panose="02020404030301010803" pitchFamily="18" charset="0"/>
              <a:ea typeface="Garamond" panose="02020404030301010803" pitchFamily="18" charset="0"/>
              <a:cs typeface="Garamond" panose="02020404030301010803" pitchFamily="18" charset="0"/>
            </a:endParaRPr>
          </a:p>
        </p:txBody>
      </p:sp>
      <p:sp>
        <p:nvSpPr>
          <p:cNvPr id="5" name="object 5"/>
          <p:cNvSpPr/>
          <p:nvPr/>
        </p:nvSpPr>
        <p:spPr>
          <a:xfrm>
            <a:off x="538163" y="1882775"/>
            <a:ext cx="5310187" cy="249238"/>
          </a:xfrm>
          <a:prstGeom prst="rect">
            <a:avLst/>
          </a:prstGeom>
          <a:blipFill>
            <a:blip r:embed="rId3" cstate="print"/>
            <a:stretch>
              <a:fillRect/>
            </a:stretch>
          </a:blipFill>
        </p:spPr>
        <p:txBody>
          <a:bodyPr lIns="0" tIns="0" rIns="0" bIns="0"/>
          <a:lstStyle/>
          <a:p>
            <a:pPr>
              <a:defRPr/>
            </a:pPr>
            <a:endParaRPr sz="2118"/>
          </a:p>
        </p:txBody>
      </p:sp>
      <p:sp>
        <p:nvSpPr>
          <p:cNvPr id="6" name="object 6"/>
          <p:cNvSpPr/>
          <p:nvPr/>
        </p:nvSpPr>
        <p:spPr>
          <a:xfrm>
            <a:off x="538163" y="2132013"/>
            <a:ext cx="8067675" cy="863600"/>
          </a:xfrm>
          <a:prstGeom prst="rect">
            <a:avLst/>
          </a:prstGeom>
          <a:blipFill>
            <a:blip r:embed="rId4" cstate="print"/>
            <a:stretch>
              <a:fillRect/>
            </a:stretch>
          </a:blipFill>
        </p:spPr>
        <p:txBody>
          <a:bodyPr lIns="0" tIns="0" rIns="0" bIns="0"/>
          <a:lstStyle/>
          <a:p>
            <a:pPr>
              <a:defRPr/>
            </a:pPr>
            <a:endParaRPr sz="2118"/>
          </a:p>
        </p:txBody>
      </p:sp>
      <p:sp>
        <p:nvSpPr>
          <p:cNvPr id="7" name="object 7"/>
          <p:cNvSpPr/>
          <p:nvPr/>
        </p:nvSpPr>
        <p:spPr>
          <a:xfrm>
            <a:off x="538163" y="2132013"/>
            <a:ext cx="5310187" cy="863600"/>
          </a:xfrm>
          <a:prstGeom prst="rect">
            <a:avLst/>
          </a:prstGeom>
          <a:blipFill>
            <a:blip r:embed="rId5" cstate="print"/>
            <a:stretch>
              <a:fillRect/>
            </a:stretch>
          </a:blipFill>
        </p:spPr>
        <p:txBody>
          <a:bodyPr lIns="0" tIns="0" rIns="0" bIns="0"/>
          <a:lstStyle/>
          <a:p>
            <a:pPr>
              <a:defRPr/>
            </a:pPr>
            <a:endParaRPr sz="2118"/>
          </a:p>
        </p:txBody>
      </p:sp>
      <p:sp>
        <p:nvSpPr>
          <p:cNvPr id="8" name="object 8"/>
          <p:cNvSpPr/>
          <p:nvPr/>
        </p:nvSpPr>
        <p:spPr>
          <a:xfrm>
            <a:off x="538163" y="2995613"/>
            <a:ext cx="8067675" cy="863600"/>
          </a:xfrm>
          <a:prstGeom prst="rect">
            <a:avLst/>
          </a:prstGeom>
          <a:blipFill>
            <a:blip r:embed="rId6" cstate="print"/>
            <a:stretch>
              <a:fillRect/>
            </a:stretch>
          </a:blipFill>
        </p:spPr>
        <p:txBody>
          <a:bodyPr lIns="0" tIns="0" rIns="0" bIns="0"/>
          <a:lstStyle/>
          <a:p>
            <a:pPr>
              <a:defRPr/>
            </a:pPr>
            <a:endParaRPr sz="2118"/>
          </a:p>
        </p:txBody>
      </p:sp>
      <p:sp>
        <p:nvSpPr>
          <p:cNvPr id="9" name="object 9"/>
          <p:cNvSpPr/>
          <p:nvPr/>
        </p:nvSpPr>
        <p:spPr>
          <a:xfrm>
            <a:off x="538163" y="2995613"/>
            <a:ext cx="5310187" cy="863600"/>
          </a:xfrm>
          <a:prstGeom prst="rect">
            <a:avLst/>
          </a:prstGeom>
          <a:blipFill>
            <a:blip r:embed="rId7" cstate="print"/>
            <a:stretch>
              <a:fillRect/>
            </a:stretch>
          </a:blipFill>
        </p:spPr>
        <p:txBody>
          <a:bodyPr lIns="0" tIns="0" rIns="0" bIns="0"/>
          <a:lstStyle/>
          <a:p>
            <a:pPr>
              <a:defRPr/>
            </a:pPr>
            <a:endParaRPr sz="2118"/>
          </a:p>
        </p:txBody>
      </p:sp>
      <p:sp>
        <p:nvSpPr>
          <p:cNvPr id="10" name="object 10"/>
          <p:cNvSpPr/>
          <p:nvPr/>
        </p:nvSpPr>
        <p:spPr>
          <a:xfrm>
            <a:off x="538163" y="3859213"/>
            <a:ext cx="8067675" cy="863600"/>
          </a:xfrm>
          <a:prstGeom prst="rect">
            <a:avLst/>
          </a:prstGeom>
          <a:blipFill>
            <a:blip r:embed="rId8" cstate="print"/>
            <a:stretch>
              <a:fillRect/>
            </a:stretch>
          </a:blipFill>
        </p:spPr>
        <p:txBody>
          <a:bodyPr lIns="0" tIns="0" rIns="0" bIns="0"/>
          <a:lstStyle/>
          <a:p>
            <a:pPr>
              <a:defRPr/>
            </a:pPr>
            <a:endParaRPr sz="2118"/>
          </a:p>
        </p:txBody>
      </p:sp>
      <p:sp>
        <p:nvSpPr>
          <p:cNvPr id="11" name="object 11"/>
          <p:cNvSpPr/>
          <p:nvPr/>
        </p:nvSpPr>
        <p:spPr>
          <a:xfrm>
            <a:off x="538163" y="3859213"/>
            <a:ext cx="5310187" cy="863600"/>
          </a:xfrm>
          <a:prstGeom prst="rect">
            <a:avLst/>
          </a:prstGeom>
          <a:blipFill>
            <a:blip r:embed="rId9" cstate="print"/>
            <a:stretch>
              <a:fillRect/>
            </a:stretch>
          </a:blipFill>
        </p:spPr>
        <p:txBody>
          <a:bodyPr lIns="0" tIns="0" rIns="0" bIns="0"/>
          <a:lstStyle/>
          <a:p>
            <a:pPr>
              <a:defRPr/>
            </a:pPr>
            <a:endParaRPr sz="2118"/>
          </a:p>
        </p:txBody>
      </p:sp>
      <p:sp>
        <p:nvSpPr>
          <p:cNvPr id="12" name="object 12"/>
          <p:cNvSpPr/>
          <p:nvPr/>
        </p:nvSpPr>
        <p:spPr>
          <a:xfrm>
            <a:off x="538163" y="4722813"/>
            <a:ext cx="8067675" cy="865187"/>
          </a:xfrm>
          <a:prstGeom prst="rect">
            <a:avLst/>
          </a:prstGeom>
          <a:blipFill>
            <a:blip r:embed="rId10" cstate="print"/>
            <a:stretch>
              <a:fillRect/>
            </a:stretch>
          </a:blipFill>
        </p:spPr>
        <p:txBody>
          <a:bodyPr lIns="0" tIns="0" rIns="0" bIns="0"/>
          <a:lstStyle/>
          <a:p>
            <a:pPr>
              <a:defRPr/>
            </a:pPr>
            <a:endParaRPr sz="2118"/>
          </a:p>
        </p:txBody>
      </p:sp>
      <p:sp>
        <p:nvSpPr>
          <p:cNvPr id="13" name="object 13"/>
          <p:cNvSpPr/>
          <p:nvPr/>
        </p:nvSpPr>
        <p:spPr>
          <a:xfrm>
            <a:off x="538163" y="4722813"/>
            <a:ext cx="5310187" cy="865187"/>
          </a:xfrm>
          <a:prstGeom prst="rect">
            <a:avLst/>
          </a:prstGeom>
          <a:blipFill>
            <a:blip r:embed="rId11" cstate="print"/>
            <a:stretch>
              <a:fillRect/>
            </a:stretch>
          </a:blipFill>
        </p:spPr>
        <p:txBody>
          <a:bodyPr lIns="0" tIns="0" rIns="0" bIns="0"/>
          <a:lstStyle/>
          <a:p>
            <a:pPr>
              <a:defRPr/>
            </a:pPr>
            <a:endParaRPr sz="2118"/>
          </a:p>
        </p:txBody>
      </p:sp>
      <p:sp>
        <p:nvSpPr>
          <p:cNvPr id="14" name="object 14"/>
          <p:cNvSpPr/>
          <p:nvPr/>
        </p:nvSpPr>
        <p:spPr>
          <a:xfrm>
            <a:off x="538163" y="5588000"/>
            <a:ext cx="8067675" cy="866775"/>
          </a:xfrm>
          <a:prstGeom prst="rect">
            <a:avLst/>
          </a:prstGeom>
          <a:blipFill>
            <a:blip r:embed="rId12" cstate="print"/>
            <a:stretch>
              <a:fillRect/>
            </a:stretch>
          </a:blipFill>
        </p:spPr>
        <p:txBody>
          <a:bodyPr lIns="0" tIns="0" rIns="0" bIns="0"/>
          <a:lstStyle/>
          <a:p>
            <a:pPr>
              <a:defRPr/>
            </a:pPr>
            <a:endParaRPr sz="2118"/>
          </a:p>
        </p:txBody>
      </p:sp>
      <p:sp>
        <p:nvSpPr>
          <p:cNvPr id="15" name="object 15"/>
          <p:cNvSpPr/>
          <p:nvPr/>
        </p:nvSpPr>
        <p:spPr>
          <a:xfrm>
            <a:off x="538163" y="5588000"/>
            <a:ext cx="5310187" cy="630238"/>
          </a:xfrm>
          <a:prstGeom prst="rect">
            <a:avLst/>
          </a:prstGeom>
          <a:blipFill>
            <a:blip r:embed="rId13" cstate="print"/>
            <a:stretch>
              <a:fillRect/>
            </a:stretch>
          </a:blipFill>
        </p:spPr>
        <p:txBody>
          <a:bodyPr lIns="0" tIns="0" rIns="0" bIns="0"/>
          <a:lstStyle/>
          <a:p>
            <a:pPr>
              <a:defRPr/>
            </a:pPr>
            <a:endParaRPr sz="2118"/>
          </a:p>
        </p:txBody>
      </p:sp>
      <p:sp>
        <p:nvSpPr>
          <p:cNvPr id="16" name="object 16"/>
          <p:cNvSpPr txBox="1"/>
          <p:nvPr/>
        </p:nvSpPr>
        <p:spPr>
          <a:xfrm>
            <a:off x="5986463" y="1703388"/>
            <a:ext cx="2471737" cy="4711700"/>
          </a:xfrm>
          <a:prstGeom prst="rect">
            <a:avLst/>
          </a:prstGeom>
        </p:spPr>
        <p:txBody>
          <a:bodyPr lIns="0" tIns="0" rIns="0" bIns="0"/>
          <a:lstStyle>
            <a:lvl1pPr marL="11113">
              <a:defRPr sz="2400">
                <a:solidFill>
                  <a:schemeClr val="bg1"/>
                </a:solidFill>
                <a:latin typeface="Times New Roman" panose="02020603050405020304" pitchFamily="18" charset="0"/>
              </a:defRPr>
            </a:lvl1pPr>
            <a:lvl2pPr marL="742950" indent="-285750">
              <a:defRPr sz="2400">
                <a:solidFill>
                  <a:schemeClr val="bg1"/>
                </a:solidFill>
                <a:latin typeface="Times New Roman" panose="02020603050405020304" pitchFamily="18" charset="0"/>
              </a:defRPr>
            </a:lvl2pPr>
            <a:lvl3pPr marL="1143000" indent="-228600">
              <a:defRPr sz="2400">
                <a:solidFill>
                  <a:schemeClr val="bg1"/>
                </a:solidFill>
                <a:latin typeface="Times New Roman" panose="02020603050405020304" pitchFamily="18" charset="0"/>
              </a:defRPr>
            </a:lvl3pPr>
            <a:lvl4pPr marL="1600200" indent="-228600">
              <a:defRPr sz="2400">
                <a:solidFill>
                  <a:schemeClr val="bg1"/>
                </a:solidFill>
                <a:latin typeface="Times New Roman" panose="02020603050405020304" pitchFamily="18" charset="0"/>
              </a:defRPr>
            </a:lvl4pPr>
            <a:lvl5pPr marL="2057400" indent="-228600">
              <a:defRPr sz="2400">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defRPr>
            </a:lvl9pPr>
          </a:lstStyle>
          <a:p>
            <a:r>
              <a:rPr lang="en-US" altLang="en-US" sz="1700" b="1">
                <a:solidFill>
                  <a:srgbClr val="FFFFFF"/>
                </a:solidFill>
                <a:latin typeface="Garamond" panose="02020404030301010803" pitchFamily="18" charset="0"/>
                <a:ea typeface="Garamond" panose="02020404030301010803" pitchFamily="18" charset="0"/>
                <a:cs typeface="Garamond" panose="02020404030301010803" pitchFamily="18" charset="0"/>
              </a:rPr>
              <a:t>Eskola (1920) proposed 5 original facies:</a:t>
            </a:r>
            <a:endParaRPr lang="en-US" altLang="en-US" sz="1700">
              <a:latin typeface="Garamond" panose="02020404030301010803" pitchFamily="18" charset="0"/>
              <a:ea typeface="Garamond" panose="02020404030301010803" pitchFamily="18" charset="0"/>
              <a:cs typeface="Garamond" panose="02020404030301010803" pitchFamily="18" charset="0"/>
            </a:endParaRPr>
          </a:p>
          <a:p>
            <a:pPr>
              <a:buClr>
                <a:srgbClr val="6AFCFC"/>
              </a:buClr>
              <a:buFont typeface="Garamond" panose="02020404030301010803" pitchFamily="18" charset="0"/>
              <a:buChar char="•"/>
            </a:pPr>
            <a:r>
              <a:rPr lang="en-US" altLang="en-US" sz="1700" b="1">
                <a:solidFill>
                  <a:srgbClr val="6AFCFC"/>
                </a:solidFill>
                <a:latin typeface="Garamond" panose="02020404030301010803" pitchFamily="18" charset="0"/>
                <a:ea typeface="Garamond" panose="02020404030301010803" pitchFamily="18" charset="0"/>
                <a:cs typeface="Garamond" panose="02020404030301010803" pitchFamily="18" charset="0"/>
              </a:rPr>
              <a:t>Greenschist</a:t>
            </a:r>
            <a:endParaRPr lang="en-US" altLang="en-US" sz="1700">
              <a:latin typeface="Garamond" panose="02020404030301010803" pitchFamily="18" charset="0"/>
              <a:ea typeface="Garamond" panose="02020404030301010803" pitchFamily="18" charset="0"/>
              <a:cs typeface="Garamond" panose="02020404030301010803" pitchFamily="18" charset="0"/>
            </a:endParaRPr>
          </a:p>
          <a:p>
            <a:pPr>
              <a:buClr>
                <a:srgbClr val="6AFCFC"/>
              </a:buClr>
              <a:buFont typeface="Garamond" panose="02020404030301010803" pitchFamily="18" charset="0"/>
              <a:buChar char="•"/>
            </a:pPr>
            <a:r>
              <a:rPr lang="en-US" altLang="en-US" sz="1700" b="1">
                <a:solidFill>
                  <a:srgbClr val="6AFCFC"/>
                </a:solidFill>
                <a:latin typeface="Garamond" panose="02020404030301010803" pitchFamily="18" charset="0"/>
                <a:ea typeface="Garamond" panose="02020404030301010803" pitchFamily="18" charset="0"/>
                <a:cs typeface="Garamond" panose="02020404030301010803" pitchFamily="18" charset="0"/>
              </a:rPr>
              <a:t>Amphibolite</a:t>
            </a:r>
            <a:endParaRPr lang="en-US" altLang="en-US" sz="1700">
              <a:latin typeface="Garamond" panose="02020404030301010803" pitchFamily="18" charset="0"/>
              <a:ea typeface="Garamond" panose="02020404030301010803" pitchFamily="18" charset="0"/>
              <a:cs typeface="Garamond" panose="02020404030301010803" pitchFamily="18" charset="0"/>
            </a:endParaRPr>
          </a:p>
          <a:p>
            <a:pPr>
              <a:buClr>
                <a:srgbClr val="6AFCFC"/>
              </a:buClr>
              <a:buFont typeface="Garamond" panose="02020404030301010803" pitchFamily="18" charset="0"/>
              <a:buChar char="•"/>
            </a:pPr>
            <a:r>
              <a:rPr lang="en-US" altLang="en-US" sz="1700" b="1">
                <a:solidFill>
                  <a:srgbClr val="6AFCFC"/>
                </a:solidFill>
                <a:latin typeface="Garamond" panose="02020404030301010803" pitchFamily="18" charset="0"/>
                <a:ea typeface="Garamond" panose="02020404030301010803" pitchFamily="18" charset="0"/>
                <a:cs typeface="Garamond" panose="02020404030301010803" pitchFamily="18" charset="0"/>
              </a:rPr>
              <a:t>Hornfels</a:t>
            </a:r>
            <a:endParaRPr lang="en-US" altLang="en-US" sz="1700">
              <a:latin typeface="Garamond" panose="02020404030301010803" pitchFamily="18" charset="0"/>
              <a:ea typeface="Garamond" panose="02020404030301010803" pitchFamily="18" charset="0"/>
              <a:cs typeface="Garamond" panose="02020404030301010803" pitchFamily="18" charset="0"/>
            </a:endParaRPr>
          </a:p>
          <a:p>
            <a:pPr>
              <a:buClr>
                <a:srgbClr val="6AFCFC"/>
              </a:buClr>
              <a:buFont typeface="Garamond" panose="02020404030301010803" pitchFamily="18" charset="0"/>
              <a:buChar char="•"/>
            </a:pPr>
            <a:r>
              <a:rPr lang="en-US" altLang="en-US" sz="1700" b="1">
                <a:solidFill>
                  <a:srgbClr val="6AFCFC"/>
                </a:solidFill>
                <a:latin typeface="Garamond" panose="02020404030301010803" pitchFamily="18" charset="0"/>
                <a:ea typeface="Garamond" panose="02020404030301010803" pitchFamily="18" charset="0"/>
                <a:cs typeface="Garamond" panose="02020404030301010803" pitchFamily="18" charset="0"/>
              </a:rPr>
              <a:t>Sanidinite</a:t>
            </a:r>
            <a:endParaRPr lang="en-US" altLang="en-US" sz="1700">
              <a:latin typeface="Garamond" panose="02020404030301010803" pitchFamily="18" charset="0"/>
              <a:ea typeface="Garamond" panose="02020404030301010803" pitchFamily="18" charset="0"/>
              <a:cs typeface="Garamond" panose="02020404030301010803" pitchFamily="18" charset="0"/>
            </a:endParaRPr>
          </a:p>
          <a:p>
            <a:pPr>
              <a:buClr>
                <a:srgbClr val="6AFCFC"/>
              </a:buClr>
              <a:buFont typeface="Garamond" panose="02020404030301010803" pitchFamily="18" charset="0"/>
              <a:buChar char="•"/>
            </a:pPr>
            <a:r>
              <a:rPr lang="en-US" altLang="en-US" sz="1700" b="1">
                <a:solidFill>
                  <a:srgbClr val="6AFCFC"/>
                </a:solidFill>
                <a:latin typeface="Garamond" panose="02020404030301010803" pitchFamily="18" charset="0"/>
                <a:ea typeface="Garamond" panose="02020404030301010803" pitchFamily="18" charset="0"/>
                <a:cs typeface="Garamond" panose="02020404030301010803" pitchFamily="18" charset="0"/>
              </a:rPr>
              <a:t>Eclogite</a:t>
            </a:r>
            <a:endParaRPr lang="en-US" altLang="en-US" sz="1700">
              <a:latin typeface="Garamond" panose="02020404030301010803" pitchFamily="18" charset="0"/>
              <a:ea typeface="Garamond" panose="02020404030301010803" pitchFamily="18" charset="0"/>
              <a:cs typeface="Garamond" panose="02020404030301010803" pitchFamily="18" charset="0"/>
            </a:endParaRPr>
          </a:p>
          <a:p>
            <a:pPr>
              <a:lnSpc>
                <a:spcPts val="525"/>
              </a:lnSpc>
              <a:buClr>
                <a:srgbClr val="6AFCFC"/>
              </a:buClr>
              <a:buFont typeface="Garamond" panose="02020404030301010803" pitchFamily="18" charset="0"/>
              <a:buChar char="•"/>
            </a:pPr>
            <a:endParaRPr lang="en-US" altLang="en-US" sz="500"/>
          </a:p>
          <a:p>
            <a:r>
              <a:rPr lang="en-US" altLang="en-US" sz="1700" b="1">
                <a:solidFill>
                  <a:srgbClr val="FFFFFF"/>
                </a:solidFill>
                <a:latin typeface="Garamond" panose="02020404030301010803" pitchFamily="18" charset="0"/>
                <a:ea typeface="Garamond" panose="02020404030301010803" pitchFamily="18" charset="0"/>
                <a:cs typeface="Garamond" panose="02020404030301010803" pitchFamily="18" charset="0"/>
              </a:rPr>
              <a:t>Eskola (1939) added</a:t>
            </a:r>
            <a:endParaRPr lang="en-US" altLang="en-US" sz="1700">
              <a:latin typeface="Garamond" panose="02020404030301010803" pitchFamily="18" charset="0"/>
              <a:ea typeface="Garamond" panose="02020404030301010803" pitchFamily="18" charset="0"/>
              <a:cs typeface="Garamond" panose="02020404030301010803" pitchFamily="18" charset="0"/>
            </a:endParaRPr>
          </a:p>
          <a:p>
            <a:pPr>
              <a:lnSpc>
                <a:spcPts val="488"/>
              </a:lnSpc>
              <a:spcBef>
                <a:spcPts val="38"/>
              </a:spcBef>
            </a:pPr>
            <a:endParaRPr lang="en-US" altLang="en-US" sz="400"/>
          </a:p>
          <a:p>
            <a:pPr>
              <a:buClr>
                <a:srgbClr val="6AFCFC"/>
              </a:buClr>
              <a:buFont typeface="Garamond" panose="02020404030301010803" pitchFamily="18" charset="0"/>
              <a:buChar char="•"/>
            </a:pPr>
            <a:r>
              <a:rPr lang="en-US" altLang="en-US" sz="1700" b="1">
                <a:solidFill>
                  <a:srgbClr val="6AFCFC"/>
                </a:solidFill>
                <a:latin typeface="Garamond" panose="02020404030301010803" pitchFamily="18" charset="0"/>
                <a:ea typeface="Garamond" panose="02020404030301010803" pitchFamily="18" charset="0"/>
                <a:cs typeface="Garamond" panose="02020404030301010803" pitchFamily="18" charset="0"/>
              </a:rPr>
              <a:t>Granulite</a:t>
            </a:r>
            <a:endParaRPr lang="en-US" altLang="en-US" sz="1700">
              <a:latin typeface="Garamond" panose="02020404030301010803" pitchFamily="18" charset="0"/>
              <a:ea typeface="Garamond" panose="02020404030301010803" pitchFamily="18" charset="0"/>
              <a:cs typeface="Garamond" panose="02020404030301010803" pitchFamily="18" charset="0"/>
            </a:endParaRPr>
          </a:p>
          <a:p>
            <a:pPr>
              <a:buClr>
                <a:srgbClr val="6AFCFC"/>
              </a:buClr>
              <a:buFont typeface="Garamond" panose="02020404030301010803" pitchFamily="18" charset="0"/>
              <a:buChar char="•"/>
            </a:pPr>
            <a:r>
              <a:rPr lang="en-US" altLang="en-US" sz="1700" b="1">
                <a:solidFill>
                  <a:srgbClr val="6AFCFC"/>
                </a:solidFill>
                <a:latin typeface="Garamond" panose="02020404030301010803" pitchFamily="18" charset="0"/>
                <a:ea typeface="Garamond" panose="02020404030301010803" pitchFamily="18" charset="0"/>
                <a:cs typeface="Garamond" panose="02020404030301010803" pitchFamily="18" charset="0"/>
              </a:rPr>
              <a:t>Epidote-amphibolite</a:t>
            </a:r>
            <a:endParaRPr lang="en-US" altLang="en-US" sz="1700">
              <a:latin typeface="Garamond" panose="02020404030301010803" pitchFamily="18" charset="0"/>
              <a:ea typeface="Garamond" panose="02020404030301010803" pitchFamily="18" charset="0"/>
              <a:cs typeface="Garamond" panose="02020404030301010803" pitchFamily="18" charset="0"/>
            </a:endParaRPr>
          </a:p>
          <a:p>
            <a:pPr>
              <a:buClr>
                <a:srgbClr val="6AFCFC"/>
              </a:buClr>
              <a:buFont typeface="Garamond" panose="02020404030301010803" pitchFamily="18" charset="0"/>
              <a:buChar char="•"/>
            </a:pPr>
            <a:r>
              <a:rPr lang="en-US" altLang="en-US" sz="1700" b="1">
                <a:solidFill>
                  <a:srgbClr val="6AFCFC"/>
                </a:solidFill>
                <a:latin typeface="Garamond" panose="02020404030301010803" pitchFamily="18" charset="0"/>
                <a:ea typeface="Garamond" panose="02020404030301010803" pitchFamily="18" charset="0"/>
                <a:cs typeface="Garamond" panose="02020404030301010803" pitchFamily="18" charset="0"/>
              </a:rPr>
              <a:t>Blueschist</a:t>
            </a:r>
            <a:endParaRPr lang="en-US" altLang="en-US" sz="1700">
              <a:latin typeface="Garamond" panose="02020404030301010803" pitchFamily="18" charset="0"/>
              <a:ea typeface="Garamond" panose="02020404030301010803" pitchFamily="18" charset="0"/>
              <a:cs typeface="Garamond" panose="02020404030301010803" pitchFamily="18" charset="0"/>
            </a:endParaRPr>
          </a:p>
          <a:p>
            <a:pPr>
              <a:lnSpc>
                <a:spcPts val="1063"/>
              </a:lnSpc>
              <a:buClr>
                <a:srgbClr val="6AFCFC"/>
              </a:buClr>
              <a:buFont typeface="Garamond" panose="02020404030301010803" pitchFamily="18" charset="0"/>
              <a:buChar char="•"/>
            </a:pPr>
            <a:endParaRPr lang="en-US" altLang="en-US" sz="1000"/>
          </a:p>
          <a:p>
            <a:r>
              <a:rPr lang="en-US" altLang="en-US" sz="1700" b="1">
                <a:solidFill>
                  <a:srgbClr val="FFFFFF"/>
                </a:solidFill>
                <a:latin typeface="Garamond" panose="02020404030301010803" pitchFamily="18" charset="0"/>
                <a:ea typeface="Garamond" panose="02020404030301010803" pitchFamily="18" charset="0"/>
                <a:cs typeface="Garamond" panose="02020404030301010803" pitchFamily="18" charset="0"/>
              </a:rPr>
              <a:t>Later additions</a:t>
            </a:r>
            <a:endParaRPr lang="en-US" altLang="en-US" sz="1700">
              <a:latin typeface="Garamond" panose="02020404030301010803" pitchFamily="18" charset="0"/>
              <a:ea typeface="Garamond" panose="02020404030301010803" pitchFamily="18" charset="0"/>
              <a:cs typeface="Garamond" panose="02020404030301010803" pitchFamily="18" charset="0"/>
            </a:endParaRPr>
          </a:p>
          <a:p>
            <a:pPr>
              <a:lnSpc>
                <a:spcPts val="888"/>
              </a:lnSpc>
              <a:spcBef>
                <a:spcPts val="75"/>
              </a:spcBef>
            </a:pPr>
            <a:endParaRPr lang="en-US" altLang="en-US" sz="800"/>
          </a:p>
          <a:p>
            <a:pPr>
              <a:buClr>
                <a:srgbClr val="6AFCFC"/>
              </a:buClr>
              <a:buFont typeface="Garamond" panose="02020404030301010803" pitchFamily="18" charset="0"/>
              <a:buChar char="•"/>
            </a:pPr>
            <a:r>
              <a:rPr lang="en-US" altLang="en-US" sz="1700" b="1">
                <a:solidFill>
                  <a:srgbClr val="6AFCFC"/>
                </a:solidFill>
                <a:latin typeface="Garamond" panose="02020404030301010803" pitchFamily="18" charset="0"/>
                <a:ea typeface="Garamond" panose="02020404030301010803" pitchFamily="18" charset="0"/>
                <a:cs typeface="Garamond" panose="02020404030301010803" pitchFamily="18" charset="0"/>
              </a:rPr>
              <a:t>Zeolite</a:t>
            </a:r>
            <a:endParaRPr lang="en-US" altLang="en-US" sz="1700">
              <a:latin typeface="Garamond" panose="02020404030301010803" pitchFamily="18" charset="0"/>
              <a:ea typeface="Garamond" panose="02020404030301010803" pitchFamily="18" charset="0"/>
              <a:cs typeface="Garamond" panose="02020404030301010803" pitchFamily="18" charset="0"/>
            </a:endParaRPr>
          </a:p>
          <a:p>
            <a:pPr>
              <a:buClr>
                <a:srgbClr val="6AFCFC"/>
              </a:buClr>
              <a:buFont typeface="Garamond" panose="02020404030301010803" pitchFamily="18" charset="0"/>
              <a:buChar char="•"/>
            </a:pPr>
            <a:r>
              <a:rPr lang="en-US" altLang="en-US" sz="1700" b="1">
                <a:solidFill>
                  <a:srgbClr val="6AFCFC"/>
                </a:solidFill>
                <a:latin typeface="Garamond" panose="02020404030301010803" pitchFamily="18" charset="0"/>
                <a:ea typeface="Garamond" panose="02020404030301010803" pitchFamily="18" charset="0"/>
                <a:cs typeface="Garamond" panose="02020404030301010803" pitchFamily="18" charset="0"/>
              </a:rPr>
              <a:t>Prehnite-pumpellyite</a:t>
            </a:r>
            <a:endParaRPr lang="en-US" altLang="en-US" sz="1700">
              <a:latin typeface="Garamond" panose="02020404030301010803" pitchFamily="18" charset="0"/>
              <a:ea typeface="Garamond" panose="02020404030301010803" pitchFamily="18" charset="0"/>
              <a:cs typeface="Garamond" panose="02020404030301010803" pitchFamily="18" charset="0"/>
            </a:endParaRPr>
          </a:p>
          <a:p>
            <a:pPr>
              <a:buClr>
                <a:srgbClr val="6AFCFC"/>
              </a:buClr>
              <a:buFont typeface="Garamond" panose="02020404030301010803" pitchFamily="18" charset="0"/>
              <a:buChar char="•"/>
            </a:pPr>
            <a:r>
              <a:rPr lang="en-US" altLang="en-US" sz="1700" b="1">
                <a:solidFill>
                  <a:srgbClr val="6AFCFC"/>
                </a:solidFill>
                <a:latin typeface="Garamond" panose="02020404030301010803" pitchFamily="18" charset="0"/>
                <a:ea typeface="Garamond" panose="02020404030301010803" pitchFamily="18" charset="0"/>
                <a:cs typeface="Garamond" panose="02020404030301010803" pitchFamily="18" charset="0"/>
              </a:rPr>
              <a:t>Albite-epidote hornfels</a:t>
            </a:r>
            <a:endParaRPr lang="en-US" altLang="en-US" sz="1700">
              <a:latin typeface="Garamond" panose="02020404030301010803" pitchFamily="18" charset="0"/>
              <a:ea typeface="Garamond" panose="02020404030301010803" pitchFamily="18" charset="0"/>
              <a:cs typeface="Garamond" panose="02020404030301010803" pitchFamily="18" charset="0"/>
            </a:endParaRPr>
          </a:p>
          <a:p>
            <a:pPr>
              <a:buClr>
                <a:srgbClr val="6AFCFC"/>
              </a:buClr>
              <a:buFont typeface="Garamond" panose="02020404030301010803" pitchFamily="18" charset="0"/>
              <a:buChar char="•"/>
            </a:pPr>
            <a:r>
              <a:rPr lang="en-US" altLang="en-US" sz="1700" b="1">
                <a:solidFill>
                  <a:srgbClr val="6AFCFC"/>
                </a:solidFill>
                <a:latin typeface="Garamond" panose="02020404030301010803" pitchFamily="18" charset="0"/>
                <a:ea typeface="Garamond" panose="02020404030301010803" pitchFamily="18" charset="0"/>
                <a:cs typeface="Garamond" panose="02020404030301010803" pitchFamily="18" charset="0"/>
              </a:rPr>
              <a:t>Hornblende hornfels</a:t>
            </a:r>
            <a:endParaRPr lang="en-US" altLang="en-US" sz="1700">
              <a:latin typeface="Garamond" panose="02020404030301010803" pitchFamily="18" charset="0"/>
              <a:ea typeface="Garamond" panose="02020404030301010803" pitchFamily="18" charset="0"/>
              <a:cs typeface="Garamond" panose="02020404030301010803" pitchFamily="18" charset="0"/>
            </a:endParaRPr>
          </a:p>
        </p:txBody>
      </p:sp>
      <p:sp>
        <p:nvSpPr>
          <p:cNvPr id="17" name="object 17"/>
          <p:cNvSpPr txBox="1"/>
          <p:nvPr/>
        </p:nvSpPr>
        <p:spPr>
          <a:xfrm>
            <a:off x="3162300" y="6213475"/>
            <a:ext cx="1322388" cy="204788"/>
          </a:xfrm>
          <a:prstGeom prst="rect">
            <a:avLst/>
          </a:prstGeom>
        </p:spPr>
        <p:txBody>
          <a:bodyPr lIns="0" tIns="0" rIns="0" bIns="0"/>
          <a:lstStyle/>
          <a:p>
            <a:pPr marL="11206">
              <a:defRPr/>
            </a:pPr>
            <a:r>
              <a:rPr sz="1235" spc="-9" dirty="0">
                <a:solidFill>
                  <a:srgbClr val="FFFF00"/>
                </a:solidFill>
                <a:latin typeface="Garamond"/>
                <a:cs typeface="Garamond"/>
              </a:rPr>
              <a:t>Ima</a:t>
            </a:r>
            <a:r>
              <a:rPr sz="1235" spc="9" dirty="0">
                <a:solidFill>
                  <a:srgbClr val="FFFF00"/>
                </a:solidFill>
                <a:latin typeface="Garamond"/>
                <a:cs typeface="Garamond"/>
              </a:rPr>
              <a:t>g</a:t>
            </a:r>
            <a:r>
              <a:rPr sz="1235" spc="-4" dirty="0">
                <a:solidFill>
                  <a:srgbClr val="FFFF00"/>
                </a:solidFill>
                <a:latin typeface="Garamond"/>
                <a:cs typeface="Garamond"/>
              </a:rPr>
              <a:t>e:</a:t>
            </a:r>
            <a:r>
              <a:rPr sz="1235" spc="13" dirty="0">
                <a:solidFill>
                  <a:srgbClr val="FFFF00"/>
                </a:solidFill>
                <a:latin typeface="Garamond"/>
                <a:cs typeface="Garamond"/>
              </a:rPr>
              <a:t> </a:t>
            </a:r>
            <a:r>
              <a:rPr sz="1235" spc="-9" dirty="0">
                <a:solidFill>
                  <a:srgbClr val="FFFF00"/>
                </a:solidFill>
                <a:latin typeface="Garamond"/>
                <a:cs typeface="Garamond"/>
              </a:rPr>
              <a:t>Winter</a:t>
            </a:r>
            <a:r>
              <a:rPr sz="1235" spc="9" dirty="0">
                <a:solidFill>
                  <a:srgbClr val="FFFF00"/>
                </a:solidFill>
                <a:latin typeface="Garamond"/>
                <a:cs typeface="Garamond"/>
              </a:rPr>
              <a:t> </a:t>
            </a:r>
            <a:r>
              <a:rPr sz="1235" spc="-9" dirty="0">
                <a:solidFill>
                  <a:srgbClr val="FFFF00"/>
                </a:solidFill>
                <a:latin typeface="Garamond"/>
                <a:cs typeface="Garamond"/>
              </a:rPr>
              <a:t>(2001)</a:t>
            </a:r>
            <a:endParaRPr sz="1235">
              <a:latin typeface="Garamond"/>
              <a:cs typeface="Garamond"/>
            </a:endParaRPr>
          </a:p>
        </p:txBody>
      </p:sp>
    </p:spTree>
    <p:extLst>
      <p:ext uri="{BB962C8B-B14F-4D97-AF65-F5344CB8AC3E}">
        <p14:creationId xmlns:p14="http://schemas.microsoft.com/office/powerpoint/2010/main" val="479507814"/>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lIns="0" tIns="0" rIns="0" bIns="0" rtlCol="0">
            <a:noAutofit/>
          </a:bodyPr>
          <a:lstStyle/>
          <a:p>
            <a:pPr marL="174821">
              <a:defRPr/>
            </a:pPr>
            <a:r>
              <a:rPr sz="3883" b="1" spc="-22" dirty="0">
                <a:solidFill>
                  <a:srgbClr val="E5E5FF"/>
                </a:solidFill>
                <a:latin typeface="Garamond"/>
                <a:cs typeface="Garamond"/>
              </a:rPr>
              <a:t>Metamorphic</a:t>
            </a:r>
            <a:r>
              <a:rPr sz="3883" b="1" spc="4" dirty="0">
                <a:solidFill>
                  <a:srgbClr val="E5E5FF"/>
                </a:solidFill>
                <a:latin typeface="Garamond"/>
                <a:cs typeface="Garamond"/>
              </a:rPr>
              <a:t> </a:t>
            </a:r>
            <a:r>
              <a:rPr sz="3883" b="1" spc="-18" dirty="0">
                <a:solidFill>
                  <a:srgbClr val="E5E5FF"/>
                </a:solidFill>
                <a:latin typeface="Garamond"/>
                <a:cs typeface="Garamond"/>
              </a:rPr>
              <a:t>Facies</a:t>
            </a:r>
            <a:r>
              <a:rPr sz="3883" b="1" spc="4" dirty="0">
                <a:solidFill>
                  <a:srgbClr val="E5E5FF"/>
                </a:solidFill>
                <a:latin typeface="Garamond"/>
                <a:cs typeface="Garamond"/>
              </a:rPr>
              <a:t> </a:t>
            </a:r>
            <a:r>
              <a:rPr sz="3883" b="1" spc="-22" dirty="0">
                <a:solidFill>
                  <a:srgbClr val="E5E5FF"/>
                </a:solidFill>
                <a:latin typeface="Garamond"/>
                <a:cs typeface="Garamond"/>
              </a:rPr>
              <a:t>Concept</a:t>
            </a:r>
            <a:endParaRPr sz="3883">
              <a:latin typeface="Garamond"/>
              <a:cs typeface="Garamond"/>
            </a:endParaRPr>
          </a:p>
        </p:txBody>
      </p:sp>
      <p:sp>
        <p:nvSpPr>
          <p:cNvPr id="3" name="object 3"/>
          <p:cNvSpPr/>
          <p:nvPr/>
        </p:nvSpPr>
        <p:spPr>
          <a:xfrm>
            <a:off x="538163" y="403225"/>
            <a:ext cx="8067675" cy="1728788"/>
          </a:xfrm>
          <a:prstGeom prst="rect">
            <a:avLst/>
          </a:prstGeom>
          <a:blipFill>
            <a:blip r:embed="rId2" cstate="print"/>
            <a:stretch>
              <a:fillRect/>
            </a:stretch>
          </a:blipFill>
        </p:spPr>
        <p:txBody>
          <a:bodyPr lIns="0" tIns="0" rIns="0" bIns="0"/>
          <a:lstStyle/>
          <a:p>
            <a:pPr>
              <a:defRPr/>
            </a:pPr>
            <a:endParaRPr sz="2118"/>
          </a:p>
        </p:txBody>
      </p:sp>
      <p:sp>
        <p:nvSpPr>
          <p:cNvPr id="4" name="object 4"/>
          <p:cNvSpPr/>
          <p:nvPr/>
        </p:nvSpPr>
        <p:spPr>
          <a:xfrm>
            <a:off x="1008063" y="1949450"/>
            <a:ext cx="4695825" cy="182563"/>
          </a:xfrm>
          <a:prstGeom prst="rect">
            <a:avLst/>
          </a:prstGeom>
          <a:blipFill>
            <a:blip r:embed="rId3" cstate="print"/>
            <a:stretch>
              <a:fillRect/>
            </a:stretch>
          </a:blipFill>
        </p:spPr>
        <p:txBody>
          <a:bodyPr lIns="0" tIns="0" rIns="0" bIns="0"/>
          <a:lstStyle/>
          <a:p>
            <a:pPr>
              <a:defRPr/>
            </a:pPr>
            <a:endParaRPr sz="2118"/>
          </a:p>
        </p:txBody>
      </p:sp>
      <p:sp>
        <p:nvSpPr>
          <p:cNvPr id="5" name="object 5"/>
          <p:cNvSpPr/>
          <p:nvPr/>
        </p:nvSpPr>
        <p:spPr>
          <a:xfrm>
            <a:off x="538163" y="2132013"/>
            <a:ext cx="8067675" cy="863600"/>
          </a:xfrm>
          <a:prstGeom prst="rect">
            <a:avLst/>
          </a:prstGeom>
          <a:blipFill>
            <a:blip r:embed="rId4" cstate="print"/>
            <a:stretch>
              <a:fillRect/>
            </a:stretch>
          </a:blipFill>
        </p:spPr>
        <p:txBody>
          <a:bodyPr lIns="0" tIns="0" rIns="0" bIns="0"/>
          <a:lstStyle/>
          <a:p>
            <a:pPr>
              <a:defRPr/>
            </a:pPr>
            <a:endParaRPr sz="2118"/>
          </a:p>
        </p:txBody>
      </p:sp>
      <p:sp>
        <p:nvSpPr>
          <p:cNvPr id="6" name="object 6"/>
          <p:cNvSpPr/>
          <p:nvPr/>
        </p:nvSpPr>
        <p:spPr>
          <a:xfrm>
            <a:off x="1008063" y="2132013"/>
            <a:ext cx="4695825" cy="863600"/>
          </a:xfrm>
          <a:prstGeom prst="rect">
            <a:avLst/>
          </a:prstGeom>
          <a:blipFill>
            <a:blip r:embed="rId5" cstate="print"/>
            <a:stretch>
              <a:fillRect/>
            </a:stretch>
          </a:blipFill>
        </p:spPr>
        <p:txBody>
          <a:bodyPr lIns="0" tIns="0" rIns="0" bIns="0"/>
          <a:lstStyle/>
          <a:p>
            <a:pPr>
              <a:defRPr/>
            </a:pPr>
            <a:endParaRPr sz="2118"/>
          </a:p>
        </p:txBody>
      </p:sp>
      <p:sp>
        <p:nvSpPr>
          <p:cNvPr id="7" name="object 7"/>
          <p:cNvSpPr txBox="1"/>
          <p:nvPr/>
        </p:nvSpPr>
        <p:spPr>
          <a:xfrm>
            <a:off x="725488" y="955675"/>
            <a:ext cx="7693025" cy="1562100"/>
          </a:xfrm>
          <a:prstGeom prst="rect">
            <a:avLst/>
          </a:prstGeom>
        </p:spPr>
        <p:txBody>
          <a:bodyPr lIns="0" tIns="0" rIns="0" bIns="0"/>
          <a:lstStyle>
            <a:lvl1pPr marL="2903538" indent="-2894013">
              <a:tabLst>
                <a:tab pos="3208338" algn="l"/>
              </a:tabLst>
              <a:defRPr sz="2400">
                <a:solidFill>
                  <a:schemeClr val="bg1"/>
                </a:solidFill>
                <a:latin typeface="Times New Roman" panose="02020603050405020304" pitchFamily="18" charset="0"/>
              </a:defRPr>
            </a:lvl1pPr>
            <a:lvl2pPr marL="742950" indent="-285750">
              <a:tabLst>
                <a:tab pos="3208338" algn="l"/>
              </a:tabLst>
              <a:defRPr sz="2400">
                <a:solidFill>
                  <a:schemeClr val="bg1"/>
                </a:solidFill>
                <a:latin typeface="Times New Roman" panose="02020603050405020304" pitchFamily="18" charset="0"/>
              </a:defRPr>
            </a:lvl2pPr>
            <a:lvl3pPr marL="1143000" indent="-228600">
              <a:tabLst>
                <a:tab pos="3208338" algn="l"/>
              </a:tabLst>
              <a:defRPr sz="2400">
                <a:solidFill>
                  <a:schemeClr val="bg1"/>
                </a:solidFill>
                <a:latin typeface="Times New Roman" panose="02020603050405020304" pitchFamily="18" charset="0"/>
              </a:defRPr>
            </a:lvl3pPr>
            <a:lvl4pPr marL="1600200" indent="-228600">
              <a:tabLst>
                <a:tab pos="3208338" algn="l"/>
              </a:tabLst>
              <a:defRPr sz="2400">
                <a:solidFill>
                  <a:schemeClr val="bg1"/>
                </a:solidFill>
                <a:latin typeface="Times New Roman" panose="02020603050405020304" pitchFamily="18" charset="0"/>
              </a:defRPr>
            </a:lvl4pPr>
            <a:lvl5pPr marL="2057400" indent="-228600">
              <a:tabLst>
                <a:tab pos="3208338" algn="l"/>
              </a:tabLst>
              <a:defRPr sz="2400">
                <a:solidFill>
                  <a:schemeClr val="bg1"/>
                </a:solidFill>
                <a:latin typeface="Times New Roman" panose="02020603050405020304" pitchFamily="18" charset="0"/>
              </a:defRPr>
            </a:lvl5pPr>
            <a:lvl6pPr marL="2514600" indent="-228600" eaLnBrk="0" fontAlgn="base" hangingPunct="0">
              <a:spcBef>
                <a:spcPct val="0"/>
              </a:spcBef>
              <a:spcAft>
                <a:spcPct val="0"/>
              </a:spcAft>
              <a:tabLst>
                <a:tab pos="3208338" algn="l"/>
              </a:tabLst>
              <a:defRPr sz="2400">
                <a:solidFill>
                  <a:schemeClr val="bg1"/>
                </a:solidFill>
                <a:latin typeface="Times New Roman" panose="02020603050405020304" pitchFamily="18" charset="0"/>
              </a:defRPr>
            </a:lvl6pPr>
            <a:lvl7pPr marL="2971800" indent="-228600" eaLnBrk="0" fontAlgn="base" hangingPunct="0">
              <a:spcBef>
                <a:spcPct val="0"/>
              </a:spcBef>
              <a:spcAft>
                <a:spcPct val="0"/>
              </a:spcAft>
              <a:tabLst>
                <a:tab pos="3208338" algn="l"/>
              </a:tabLst>
              <a:defRPr sz="2400">
                <a:solidFill>
                  <a:schemeClr val="bg1"/>
                </a:solidFill>
                <a:latin typeface="Times New Roman" panose="02020603050405020304" pitchFamily="18" charset="0"/>
              </a:defRPr>
            </a:lvl7pPr>
            <a:lvl8pPr marL="3429000" indent="-228600" eaLnBrk="0" fontAlgn="base" hangingPunct="0">
              <a:spcBef>
                <a:spcPct val="0"/>
              </a:spcBef>
              <a:spcAft>
                <a:spcPct val="0"/>
              </a:spcAft>
              <a:tabLst>
                <a:tab pos="3208338" algn="l"/>
              </a:tabLst>
              <a:defRPr sz="2400">
                <a:solidFill>
                  <a:schemeClr val="bg1"/>
                </a:solidFill>
                <a:latin typeface="Times New Roman" panose="02020603050405020304" pitchFamily="18" charset="0"/>
              </a:defRPr>
            </a:lvl8pPr>
            <a:lvl9pPr marL="3886200" indent="-228600" eaLnBrk="0" fontAlgn="base" hangingPunct="0">
              <a:spcBef>
                <a:spcPct val="0"/>
              </a:spcBef>
              <a:spcAft>
                <a:spcPct val="0"/>
              </a:spcAft>
              <a:tabLst>
                <a:tab pos="3208338" algn="l"/>
              </a:tabLst>
              <a:defRPr sz="2400">
                <a:solidFill>
                  <a:schemeClr val="bg1"/>
                </a:solidFill>
                <a:latin typeface="Times New Roman" panose="02020603050405020304" pitchFamily="18" charset="0"/>
              </a:defRPr>
            </a:lvl9pPr>
          </a:lstStyle>
          <a:p>
            <a:r>
              <a:rPr lang="en-US" altLang="en-US" b="1">
                <a:solidFill>
                  <a:srgbClr val="FFFF5D"/>
                </a:solidFill>
                <a:latin typeface="Garamond" panose="02020404030301010803" pitchFamily="18" charset="0"/>
                <a:ea typeface="Garamond" panose="02020404030301010803" pitchFamily="18" charset="0"/>
                <a:cs typeface="Garamond" panose="02020404030301010803" pitchFamily="18" charset="0"/>
              </a:rPr>
              <a:t>Defined on the basis of	mineral assemblages that develop in </a:t>
            </a:r>
            <a:r>
              <a:rPr lang="en-US" altLang="en-US" b="1" u="sng">
                <a:solidFill>
                  <a:srgbClr val="FFFF5D"/>
                </a:solidFill>
                <a:latin typeface="Garamond" panose="02020404030301010803" pitchFamily="18" charset="0"/>
                <a:ea typeface="Garamond" panose="02020404030301010803" pitchFamily="18" charset="0"/>
                <a:cs typeface="Garamond" panose="02020404030301010803" pitchFamily="18" charset="0"/>
              </a:rPr>
              <a:t>mafic rocks</a:t>
            </a:r>
            <a:endParaRPr lang="en-US" altLang="en-US">
              <a:latin typeface="Garamond" panose="02020404030301010803" pitchFamily="18" charset="0"/>
              <a:ea typeface="Garamond" panose="02020404030301010803" pitchFamily="18" charset="0"/>
              <a:cs typeface="Garamond" panose="02020404030301010803" pitchFamily="18" charset="0"/>
            </a:endParaRPr>
          </a:p>
          <a:p>
            <a:pPr>
              <a:lnSpc>
                <a:spcPts val="888"/>
              </a:lnSpc>
            </a:pPr>
            <a:endParaRPr lang="en-US" altLang="en-US" sz="800"/>
          </a:p>
          <a:p>
            <a:pPr>
              <a:lnSpc>
                <a:spcPts val="1150"/>
              </a:lnSpc>
              <a:spcBef>
                <a:spcPts val="38"/>
              </a:spcBef>
            </a:pPr>
            <a:endParaRPr lang="en-US" altLang="en-US" sz="1100"/>
          </a:p>
          <a:p>
            <a:r>
              <a:rPr lang="en-US" altLang="en-US" sz="1700" b="1">
                <a:solidFill>
                  <a:srgbClr val="FFFFFF"/>
                </a:solidFill>
                <a:latin typeface="Garamond" panose="02020404030301010803" pitchFamily="18" charset="0"/>
                <a:ea typeface="Garamond" panose="02020404030301010803" pitchFamily="18" charset="0"/>
                <a:cs typeface="Garamond" panose="02020404030301010803" pitchFamily="18" charset="0"/>
              </a:rPr>
              <a:t>IUGS-SCMR version of facies diagram</a:t>
            </a:r>
            <a:endParaRPr lang="en-US" altLang="en-US" sz="1700">
              <a:latin typeface="Garamond" panose="02020404030301010803" pitchFamily="18" charset="0"/>
              <a:ea typeface="Garamond" panose="02020404030301010803" pitchFamily="18" charset="0"/>
              <a:cs typeface="Garamond" panose="02020404030301010803" pitchFamily="18" charset="0"/>
            </a:endParaRPr>
          </a:p>
        </p:txBody>
      </p:sp>
      <p:sp>
        <p:nvSpPr>
          <p:cNvPr id="8" name="object 8"/>
          <p:cNvSpPr/>
          <p:nvPr/>
        </p:nvSpPr>
        <p:spPr>
          <a:xfrm>
            <a:off x="538163" y="2995613"/>
            <a:ext cx="8067675" cy="863600"/>
          </a:xfrm>
          <a:prstGeom prst="rect">
            <a:avLst/>
          </a:prstGeom>
          <a:blipFill>
            <a:blip r:embed="rId6" cstate="print"/>
            <a:stretch>
              <a:fillRect/>
            </a:stretch>
          </a:blipFill>
        </p:spPr>
        <p:txBody>
          <a:bodyPr lIns="0" tIns="0" rIns="0" bIns="0"/>
          <a:lstStyle/>
          <a:p>
            <a:pPr>
              <a:defRPr/>
            </a:pPr>
            <a:endParaRPr sz="2118"/>
          </a:p>
        </p:txBody>
      </p:sp>
      <p:sp>
        <p:nvSpPr>
          <p:cNvPr id="9" name="object 9"/>
          <p:cNvSpPr/>
          <p:nvPr/>
        </p:nvSpPr>
        <p:spPr>
          <a:xfrm>
            <a:off x="1008063" y="2995613"/>
            <a:ext cx="4695825" cy="863600"/>
          </a:xfrm>
          <a:prstGeom prst="rect">
            <a:avLst/>
          </a:prstGeom>
          <a:blipFill>
            <a:blip r:embed="rId7" cstate="print"/>
            <a:stretch>
              <a:fillRect/>
            </a:stretch>
          </a:blipFill>
        </p:spPr>
        <p:txBody>
          <a:bodyPr lIns="0" tIns="0" rIns="0" bIns="0"/>
          <a:lstStyle/>
          <a:p>
            <a:pPr>
              <a:defRPr/>
            </a:pPr>
            <a:endParaRPr sz="2118"/>
          </a:p>
        </p:txBody>
      </p:sp>
      <p:sp>
        <p:nvSpPr>
          <p:cNvPr id="10" name="object 10"/>
          <p:cNvSpPr/>
          <p:nvPr/>
        </p:nvSpPr>
        <p:spPr>
          <a:xfrm>
            <a:off x="538163" y="3859213"/>
            <a:ext cx="8067675" cy="863600"/>
          </a:xfrm>
          <a:prstGeom prst="rect">
            <a:avLst/>
          </a:prstGeom>
          <a:blipFill>
            <a:blip r:embed="rId8" cstate="print"/>
            <a:stretch>
              <a:fillRect/>
            </a:stretch>
          </a:blipFill>
        </p:spPr>
        <p:txBody>
          <a:bodyPr lIns="0" tIns="0" rIns="0" bIns="0"/>
          <a:lstStyle/>
          <a:p>
            <a:pPr>
              <a:defRPr/>
            </a:pPr>
            <a:endParaRPr sz="2118"/>
          </a:p>
        </p:txBody>
      </p:sp>
      <p:sp>
        <p:nvSpPr>
          <p:cNvPr id="11" name="object 11"/>
          <p:cNvSpPr/>
          <p:nvPr/>
        </p:nvSpPr>
        <p:spPr>
          <a:xfrm>
            <a:off x="1008063" y="3859213"/>
            <a:ext cx="4695825" cy="863600"/>
          </a:xfrm>
          <a:prstGeom prst="rect">
            <a:avLst/>
          </a:prstGeom>
          <a:blipFill>
            <a:blip r:embed="rId9" cstate="print"/>
            <a:stretch>
              <a:fillRect/>
            </a:stretch>
          </a:blipFill>
        </p:spPr>
        <p:txBody>
          <a:bodyPr lIns="0" tIns="0" rIns="0" bIns="0"/>
          <a:lstStyle/>
          <a:p>
            <a:pPr>
              <a:defRPr/>
            </a:pPr>
            <a:endParaRPr sz="2118"/>
          </a:p>
        </p:txBody>
      </p:sp>
      <p:sp>
        <p:nvSpPr>
          <p:cNvPr id="12" name="object 12"/>
          <p:cNvSpPr/>
          <p:nvPr/>
        </p:nvSpPr>
        <p:spPr>
          <a:xfrm>
            <a:off x="538163" y="4722813"/>
            <a:ext cx="8067675" cy="865187"/>
          </a:xfrm>
          <a:prstGeom prst="rect">
            <a:avLst/>
          </a:prstGeom>
          <a:blipFill>
            <a:blip r:embed="rId10" cstate="print"/>
            <a:stretch>
              <a:fillRect/>
            </a:stretch>
          </a:blipFill>
        </p:spPr>
        <p:txBody>
          <a:bodyPr lIns="0" tIns="0" rIns="0" bIns="0"/>
          <a:lstStyle/>
          <a:p>
            <a:pPr>
              <a:defRPr/>
            </a:pPr>
            <a:endParaRPr sz="2118"/>
          </a:p>
        </p:txBody>
      </p:sp>
      <p:sp>
        <p:nvSpPr>
          <p:cNvPr id="13" name="object 13"/>
          <p:cNvSpPr/>
          <p:nvPr/>
        </p:nvSpPr>
        <p:spPr>
          <a:xfrm>
            <a:off x="1008063" y="4722813"/>
            <a:ext cx="4695825" cy="865187"/>
          </a:xfrm>
          <a:prstGeom prst="rect">
            <a:avLst/>
          </a:prstGeom>
          <a:blipFill>
            <a:blip r:embed="rId11" cstate="print"/>
            <a:stretch>
              <a:fillRect/>
            </a:stretch>
          </a:blipFill>
        </p:spPr>
        <p:txBody>
          <a:bodyPr lIns="0" tIns="0" rIns="0" bIns="0"/>
          <a:lstStyle/>
          <a:p>
            <a:pPr>
              <a:defRPr/>
            </a:pPr>
            <a:endParaRPr sz="2118"/>
          </a:p>
        </p:txBody>
      </p:sp>
      <p:sp>
        <p:nvSpPr>
          <p:cNvPr id="14" name="object 14"/>
          <p:cNvSpPr/>
          <p:nvPr/>
        </p:nvSpPr>
        <p:spPr>
          <a:xfrm>
            <a:off x="538163" y="5588000"/>
            <a:ext cx="8067675" cy="866775"/>
          </a:xfrm>
          <a:prstGeom prst="rect">
            <a:avLst/>
          </a:prstGeom>
          <a:blipFill>
            <a:blip r:embed="rId12" cstate="print"/>
            <a:stretch>
              <a:fillRect/>
            </a:stretch>
          </a:blipFill>
        </p:spPr>
        <p:txBody>
          <a:bodyPr lIns="0" tIns="0" rIns="0" bIns="0"/>
          <a:lstStyle/>
          <a:p>
            <a:pPr>
              <a:defRPr/>
            </a:pPr>
            <a:endParaRPr sz="2118"/>
          </a:p>
        </p:txBody>
      </p:sp>
      <p:sp>
        <p:nvSpPr>
          <p:cNvPr id="15" name="object 15"/>
          <p:cNvSpPr txBox="1"/>
          <p:nvPr/>
        </p:nvSpPr>
        <p:spPr>
          <a:xfrm>
            <a:off x="6254750" y="6011863"/>
            <a:ext cx="1697038" cy="204787"/>
          </a:xfrm>
          <a:prstGeom prst="rect">
            <a:avLst/>
          </a:prstGeom>
        </p:spPr>
        <p:txBody>
          <a:bodyPr lIns="0" tIns="0" rIns="0" bIns="0"/>
          <a:lstStyle/>
          <a:p>
            <a:pPr marL="11206">
              <a:defRPr/>
            </a:pPr>
            <a:r>
              <a:rPr sz="1235" spc="-9" dirty="0">
                <a:solidFill>
                  <a:srgbClr val="FFFF00"/>
                </a:solidFill>
                <a:latin typeface="Garamond"/>
                <a:cs typeface="Garamond"/>
              </a:rPr>
              <a:t>Ima</a:t>
            </a:r>
            <a:r>
              <a:rPr sz="1235" spc="9" dirty="0">
                <a:solidFill>
                  <a:srgbClr val="FFFF00"/>
                </a:solidFill>
                <a:latin typeface="Garamond"/>
                <a:cs typeface="Garamond"/>
              </a:rPr>
              <a:t>g</a:t>
            </a:r>
            <a:r>
              <a:rPr sz="1235" spc="-4" dirty="0">
                <a:solidFill>
                  <a:srgbClr val="FFFF00"/>
                </a:solidFill>
                <a:latin typeface="Garamond"/>
                <a:cs typeface="Garamond"/>
              </a:rPr>
              <a:t>e:</a:t>
            </a:r>
            <a:r>
              <a:rPr sz="1235" spc="9" dirty="0">
                <a:solidFill>
                  <a:srgbClr val="FFFF00"/>
                </a:solidFill>
                <a:latin typeface="Garamond"/>
                <a:cs typeface="Garamond"/>
              </a:rPr>
              <a:t> </a:t>
            </a:r>
            <a:r>
              <a:rPr sz="1235" spc="-9" dirty="0">
                <a:solidFill>
                  <a:srgbClr val="FFFF00"/>
                </a:solidFill>
                <a:latin typeface="Garamond"/>
                <a:cs typeface="Garamond"/>
              </a:rPr>
              <a:t>I</a:t>
            </a:r>
            <a:r>
              <a:rPr sz="1235" spc="-13" dirty="0">
                <a:solidFill>
                  <a:srgbClr val="FFFF00"/>
                </a:solidFill>
                <a:latin typeface="Garamond"/>
                <a:cs typeface="Garamond"/>
              </a:rPr>
              <a:t>U</a:t>
            </a:r>
            <a:r>
              <a:rPr sz="1235" spc="-9" dirty="0">
                <a:solidFill>
                  <a:srgbClr val="FFFF00"/>
                </a:solidFill>
                <a:latin typeface="Garamond"/>
                <a:cs typeface="Garamond"/>
              </a:rPr>
              <a:t>CS-SCMR</a:t>
            </a:r>
            <a:r>
              <a:rPr sz="1235" spc="9" dirty="0">
                <a:solidFill>
                  <a:srgbClr val="FFFF00"/>
                </a:solidFill>
                <a:latin typeface="Garamond"/>
                <a:cs typeface="Garamond"/>
              </a:rPr>
              <a:t> </a:t>
            </a:r>
            <a:r>
              <a:rPr sz="1235" spc="-9" dirty="0">
                <a:solidFill>
                  <a:srgbClr val="FFFF00"/>
                </a:solidFill>
                <a:latin typeface="Garamond"/>
                <a:cs typeface="Garamond"/>
              </a:rPr>
              <a:t>(2007)</a:t>
            </a:r>
            <a:endParaRPr sz="1235">
              <a:latin typeface="Garamond"/>
              <a:cs typeface="Garamond"/>
            </a:endParaRPr>
          </a:p>
        </p:txBody>
      </p:sp>
      <p:sp>
        <p:nvSpPr>
          <p:cNvPr id="16" name="object 16"/>
          <p:cNvSpPr/>
          <p:nvPr/>
        </p:nvSpPr>
        <p:spPr>
          <a:xfrm>
            <a:off x="1008063" y="5588000"/>
            <a:ext cx="4695825" cy="474663"/>
          </a:xfrm>
          <a:prstGeom prst="rect">
            <a:avLst/>
          </a:prstGeom>
          <a:blipFill>
            <a:blip r:embed="rId13" cstate="print"/>
            <a:stretch>
              <a:fillRect/>
            </a:stretch>
          </a:blipFill>
        </p:spPr>
        <p:txBody>
          <a:bodyPr lIns="0" tIns="0" rIns="0" bIns="0"/>
          <a:lstStyle/>
          <a:p>
            <a:pPr>
              <a:defRPr/>
            </a:pPr>
            <a:endParaRPr sz="2118"/>
          </a:p>
        </p:txBody>
      </p:sp>
    </p:spTree>
    <p:extLst>
      <p:ext uri="{BB962C8B-B14F-4D97-AF65-F5344CB8AC3E}">
        <p14:creationId xmlns:p14="http://schemas.microsoft.com/office/powerpoint/2010/main" val="3836414408"/>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616" y="404664"/>
            <a:ext cx="7560840" cy="1200329"/>
          </a:xfrm>
          <a:prstGeom prst="rect">
            <a:avLst/>
          </a:prstGeom>
          <a:noFill/>
        </p:spPr>
        <p:txBody>
          <a:bodyPr wrap="square" rtlCol="0">
            <a:spAutoFit/>
          </a:bodyPr>
          <a:lstStyle/>
          <a:p>
            <a:pPr algn="ctr"/>
            <a:r>
              <a:rPr lang="en-US" dirty="0" smtClean="0">
                <a:solidFill>
                  <a:schemeClr val="tx1"/>
                </a:solidFill>
              </a:rPr>
              <a:t>Facies of low pressure </a:t>
            </a:r>
          </a:p>
          <a:p>
            <a:pPr algn="ctr"/>
            <a:r>
              <a:rPr lang="en-US" dirty="0" smtClean="0">
                <a:solidFill>
                  <a:schemeClr val="tx1"/>
                </a:solidFill>
              </a:rPr>
              <a:t>(facies of contact metamorphism)</a:t>
            </a:r>
          </a:p>
          <a:p>
            <a:pPr algn="ctr"/>
            <a:r>
              <a:rPr lang="en-US" dirty="0" smtClean="0">
                <a:solidFill>
                  <a:schemeClr val="tx1"/>
                </a:solidFill>
              </a:rPr>
              <a:t>Epidote </a:t>
            </a:r>
            <a:r>
              <a:rPr lang="en-US" dirty="0" err="1" smtClean="0">
                <a:solidFill>
                  <a:schemeClr val="tx1"/>
                </a:solidFill>
              </a:rPr>
              <a:t>Hornfels</a:t>
            </a:r>
            <a:r>
              <a:rPr lang="en-US" dirty="0" smtClean="0">
                <a:solidFill>
                  <a:schemeClr val="tx1"/>
                </a:solidFill>
              </a:rPr>
              <a:t> Facies</a:t>
            </a:r>
            <a:endParaRPr lang="en-US" dirty="0">
              <a:solidFill>
                <a:schemeClr val="tx1"/>
              </a:solidFill>
            </a:endParaRPr>
          </a:p>
        </p:txBody>
      </p:sp>
      <p:sp>
        <p:nvSpPr>
          <p:cNvPr id="3" name="TextBox 2"/>
          <p:cNvSpPr txBox="1"/>
          <p:nvPr/>
        </p:nvSpPr>
        <p:spPr>
          <a:xfrm>
            <a:off x="467544" y="1713301"/>
            <a:ext cx="8208912" cy="1938992"/>
          </a:xfrm>
          <a:prstGeom prst="rect">
            <a:avLst/>
          </a:prstGeom>
          <a:noFill/>
        </p:spPr>
        <p:txBody>
          <a:bodyPr wrap="square" rtlCol="0">
            <a:spAutoFit/>
          </a:bodyPr>
          <a:lstStyle/>
          <a:p>
            <a:pPr marL="457200" indent="-457200">
              <a:buFont typeface="+mj-lt"/>
              <a:buAutoNum type="arabicPeriod"/>
            </a:pPr>
            <a:r>
              <a:rPr lang="en-US" dirty="0" smtClean="0">
                <a:solidFill>
                  <a:schemeClr val="tx1"/>
                </a:solidFill>
              </a:rPr>
              <a:t>The rocks is away from the igneous intrusions</a:t>
            </a:r>
          </a:p>
          <a:p>
            <a:pPr marL="457200" indent="-457200">
              <a:buFont typeface="+mj-lt"/>
              <a:buAutoNum type="arabicPeriod"/>
            </a:pPr>
            <a:r>
              <a:rPr lang="en-US" dirty="0" smtClean="0">
                <a:solidFill>
                  <a:schemeClr val="tx1"/>
                </a:solidFill>
              </a:rPr>
              <a:t>The condition is not enough for the growth of plagioclase and amphibole minerals in the mafic rocks</a:t>
            </a:r>
          </a:p>
          <a:p>
            <a:r>
              <a:rPr lang="en-US" dirty="0" smtClean="0">
                <a:solidFill>
                  <a:schemeClr val="tx1"/>
                </a:solidFill>
              </a:rPr>
              <a:t> </a:t>
            </a:r>
          </a:p>
          <a:p>
            <a:pPr marL="457200" indent="-457200">
              <a:buFont typeface="+mj-lt"/>
              <a:buAutoNum type="arabicPeriod"/>
            </a:pPr>
            <a:endParaRPr lang="en-US" dirty="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854682598"/>
              </p:ext>
            </p:extLst>
          </p:nvPr>
        </p:nvGraphicFramePr>
        <p:xfrm>
          <a:off x="683569" y="3284984"/>
          <a:ext cx="7667556" cy="2448273"/>
        </p:xfrm>
        <a:graphic>
          <a:graphicData uri="http://schemas.openxmlformats.org/drawingml/2006/table">
            <a:tbl>
              <a:tblPr firstRow="1" bandRow="1">
                <a:tableStyleId>{5C22544A-7EE6-4342-B048-85BDC9FD1C3A}</a:tableStyleId>
              </a:tblPr>
              <a:tblGrid>
                <a:gridCol w="4764307"/>
                <a:gridCol w="2903249"/>
              </a:tblGrid>
              <a:tr h="816091">
                <a:tc>
                  <a:txBody>
                    <a:bodyPr/>
                    <a:lstStyle/>
                    <a:p>
                      <a:pPr algn="ctr"/>
                      <a:r>
                        <a:rPr lang="en-US" dirty="0" smtClean="0"/>
                        <a:t>Albite + epidote + actinolite + </a:t>
                      </a:r>
                      <a:r>
                        <a:rPr lang="en-US" b="1" u="sng" dirty="0" smtClean="0">
                          <a:solidFill>
                            <a:srgbClr val="FF0000"/>
                          </a:solidFill>
                        </a:rPr>
                        <a:t>chlorite</a:t>
                      </a:r>
                      <a:r>
                        <a:rPr lang="en-US" dirty="0" smtClean="0">
                          <a:solidFill>
                            <a:srgbClr val="FF0000"/>
                          </a:solidFill>
                        </a:rPr>
                        <a:t> </a:t>
                      </a:r>
                      <a:r>
                        <a:rPr lang="en-US" dirty="0" smtClean="0"/>
                        <a:t>+</a:t>
                      </a:r>
                      <a:r>
                        <a:rPr lang="en-US" b="1" u="sng" dirty="0" smtClean="0">
                          <a:solidFill>
                            <a:srgbClr val="FF0000"/>
                          </a:solidFill>
                        </a:rPr>
                        <a:t>quartz</a:t>
                      </a:r>
                      <a:endParaRPr lang="en-US" b="1" u="sng" dirty="0">
                        <a:solidFill>
                          <a:srgbClr val="FF0000"/>
                        </a:solidFill>
                      </a:endParaRPr>
                    </a:p>
                  </a:txBody>
                  <a:tcPr/>
                </a:tc>
                <a:tc>
                  <a:txBody>
                    <a:bodyPr/>
                    <a:lstStyle/>
                    <a:p>
                      <a:pPr algn="ctr"/>
                      <a:r>
                        <a:rPr lang="en-US" dirty="0" smtClean="0"/>
                        <a:t>Metamorphic basic rocks</a:t>
                      </a:r>
                      <a:endParaRPr lang="en-US" dirty="0"/>
                    </a:p>
                  </a:txBody>
                  <a:tcPr/>
                </a:tc>
              </a:tr>
              <a:tr h="816091">
                <a:tc>
                  <a:txBody>
                    <a:bodyPr/>
                    <a:lstStyle/>
                    <a:p>
                      <a:pPr algn="ctr"/>
                      <a:r>
                        <a:rPr lang="en-US" dirty="0" smtClean="0"/>
                        <a:t>Muscovite + biotite + </a:t>
                      </a:r>
                      <a:r>
                        <a:rPr lang="en-US" b="1" u="sng" dirty="0" smtClean="0">
                          <a:solidFill>
                            <a:srgbClr val="FF0000"/>
                          </a:solidFill>
                        </a:rPr>
                        <a:t>chlorite + quartz</a:t>
                      </a:r>
                      <a:endParaRPr lang="en-US" b="1" u="sng" dirty="0">
                        <a:solidFill>
                          <a:srgbClr val="FF0000"/>
                        </a:solidFill>
                      </a:endParaRPr>
                    </a:p>
                  </a:txBody>
                  <a:tcPr/>
                </a:tc>
                <a:tc>
                  <a:txBody>
                    <a:bodyPr/>
                    <a:lstStyle/>
                    <a:p>
                      <a:pPr algn="ctr"/>
                      <a:r>
                        <a:rPr lang="en-US" dirty="0" err="1" smtClean="0"/>
                        <a:t>metapelites</a:t>
                      </a:r>
                      <a:endParaRPr lang="en-US" dirty="0"/>
                    </a:p>
                  </a:txBody>
                  <a:tcPr/>
                </a:tc>
              </a:tr>
              <a:tr h="816091">
                <a:tc>
                  <a:txBody>
                    <a:bodyPr/>
                    <a:lstStyle/>
                    <a:p>
                      <a:pPr algn="ctr"/>
                      <a:r>
                        <a:rPr lang="en-US" dirty="0" smtClean="0"/>
                        <a:t>Calcite + dolomite + </a:t>
                      </a:r>
                      <a:r>
                        <a:rPr lang="en-US" b="1" u="sng" dirty="0" smtClean="0">
                          <a:solidFill>
                            <a:srgbClr val="FF0000"/>
                          </a:solidFill>
                        </a:rPr>
                        <a:t>talc + quartz + epidote</a:t>
                      </a:r>
                      <a:endParaRPr lang="en-US" b="1" u="sng" dirty="0">
                        <a:solidFill>
                          <a:srgbClr val="FF0000"/>
                        </a:solidFill>
                      </a:endParaRPr>
                    </a:p>
                  </a:txBody>
                  <a:tcPr/>
                </a:tc>
                <a:tc>
                  <a:txBody>
                    <a:bodyPr/>
                    <a:lstStyle/>
                    <a:p>
                      <a:pPr algn="ctr"/>
                      <a:r>
                        <a:rPr lang="en-US" dirty="0" smtClean="0"/>
                        <a:t>Meta calcareous</a:t>
                      </a:r>
                      <a:r>
                        <a:rPr lang="en-US" baseline="0" dirty="0" smtClean="0"/>
                        <a:t> rocks</a:t>
                      </a:r>
                      <a:endParaRPr lang="en-US" dirty="0"/>
                    </a:p>
                  </a:txBody>
                  <a:tcPr/>
                </a:tc>
              </a:tr>
            </a:tbl>
          </a:graphicData>
        </a:graphic>
      </p:graphicFrame>
    </p:spTree>
    <p:extLst>
      <p:ext uri="{BB962C8B-B14F-4D97-AF65-F5344CB8AC3E}">
        <p14:creationId xmlns:p14="http://schemas.microsoft.com/office/powerpoint/2010/main" val="3172697896"/>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ctr" eaLnBrk="1" hangingPunct="1"/>
            <a:r>
              <a:rPr lang="en-GB" altLang="en-US" b="1" smtClean="0"/>
              <a:t>Controlling Factors - Contact</a:t>
            </a:r>
          </a:p>
        </p:txBody>
      </p:sp>
      <p:sp>
        <p:nvSpPr>
          <p:cNvPr id="9219" name="Rectangle 3"/>
          <p:cNvSpPr>
            <a:spLocks noGrp="1" noChangeArrowheads="1"/>
          </p:cNvSpPr>
          <p:nvPr>
            <p:ph type="body" idx="1"/>
          </p:nvPr>
        </p:nvSpPr>
        <p:spPr/>
        <p:txBody>
          <a:bodyPr/>
          <a:lstStyle/>
          <a:p>
            <a:pPr eaLnBrk="1" hangingPunct="1"/>
            <a:r>
              <a:rPr lang="en-GB" altLang="en-US" smtClean="0"/>
              <a:t>Size and shape of the igneous body</a:t>
            </a:r>
          </a:p>
          <a:p>
            <a:pPr eaLnBrk="1" hangingPunct="1"/>
            <a:r>
              <a:rPr lang="en-GB" altLang="en-US" smtClean="0"/>
              <a:t>Composition – Acid magma 800 degrees centigrade, basic magma 1200 degrees</a:t>
            </a:r>
          </a:p>
          <a:p>
            <a:pPr eaLnBrk="1" hangingPunct="1"/>
            <a:r>
              <a:rPr lang="en-GB" altLang="en-US" smtClean="0"/>
              <a:t>Thermal conductivity of the country rocks</a:t>
            </a:r>
          </a:p>
          <a:p>
            <a:pPr eaLnBrk="1" hangingPunct="1"/>
            <a:r>
              <a:rPr lang="en-GB" altLang="en-US" smtClean="0"/>
              <a:t>Volatile content of the magma</a:t>
            </a:r>
          </a:p>
          <a:p>
            <a:pPr eaLnBrk="1" hangingPunct="1"/>
            <a:r>
              <a:rPr lang="en-GB" altLang="en-US" smtClean="0"/>
              <a:t>Distance from edge of igneous body of any location in the country rocks</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2000"/>
                                        <p:tgtEl>
                                          <p:spTgt spid="92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219">
                                            <p:txEl>
                                              <p:pRg st="0" end="0"/>
                                            </p:txEl>
                                          </p:spTgt>
                                        </p:tgtEl>
                                        <p:attrNameLst>
                                          <p:attrName>style.visibility</p:attrName>
                                        </p:attrNameLst>
                                      </p:cBhvr>
                                      <p:to>
                                        <p:strVal val="visible"/>
                                      </p:to>
                                    </p:set>
                                    <p:animEffect transition="in" filter="fade">
                                      <p:cBhvr>
                                        <p:cTn id="10" dur="2000"/>
                                        <p:tgtEl>
                                          <p:spTgt spid="9219">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animEffect transition="in" filter="fade">
                                      <p:cBhvr>
                                        <p:cTn id="13" dur="2000"/>
                                        <p:tgtEl>
                                          <p:spTgt spid="9219">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219">
                                            <p:txEl>
                                              <p:pRg st="2" end="2"/>
                                            </p:txEl>
                                          </p:spTgt>
                                        </p:tgtEl>
                                        <p:attrNameLst>
                                          <p:attrName>style.visibility</p:attrName>
                                        </p:attrNameLst>
                                      </p:cBhvr>
                                      <p:to>
                                        <p:strVal val="visible"/>
                                      </p:to>
                                    </p:set>
                                    <p:animEffect transition="in" filter="fade">
                                      <p:cBhvr>
                                        <p:cTn id="16" dur="2000"/>
                                        <p:tgtEl>
                                          <p:spTgt spid="9219">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animEffect transition="in" filter="fade">
                                      <p:cBhvr>
                                        <p:cTn id="19" dur="2000"/>
                                        <p:tgtEl>
                                          <p:spTgt spid="9219">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219">
                                            <p:txEl>
                                              <p:pRg st="4" end="4"/>
                                            </p:txEl>
                                          </p:spTgt>
                                        </p:tgtEl>
                                        <p:attrNameLst>
                                          <p:attrName>style.visibility</p:attrName>
                                        </p:attrNameLst>
                                      </p:cBhvr>
                                      <p:to>
                                        <p:strVal val="visible"/>
                                      </p:to>
                                    </p:set>
                                    <p:animEffect transition="in" filter="fade">
                                      <p:cBhvr>
                                        <p:cTn id="22" dur="2000"/>
                                        <p:tgtEl>
                                          <p:spTgt spid="92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219" grpId="0" build="p"/>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3251" y="279686"/>
            <a:ext cx="7560840" cy="923330"/>
          </a:xfrm>
          <a:prstGeom prst="rect">
            <a:avLst/>
          </a:prstGeom>
          <a:noFill/>
        </p:spPr>
        <p:txBody>
          <a:bodyPr wrap="square" rtlCol="0">
            <a:spAutoFit/>
          </a:bodyPr>
          <a:lstStyle/>
          <a:p>
            <a:pPr algn="ctr"/>
            <a:r>
              <a:rPr lang="en-US" sz="1800" dirty="0">
                <a:solidFill>
                  <a:schemeClr val="tx1"/>
                </a:solidFill>
              </a:rPr>
              <a:t>Facies of low pressure </a:t>
            </a:r>
          </a:p>
          <a:p>
            <a:pPr algn="ctr"/>
            <a:r>
              <a:rPr lang="en-US" sz="1800" dirty="0">
                <a:solidFill>
                  <a:schemeClr val="tx1"/>
                </a:solidFill>
              </a:rPr>
              <a:t>(facies of contact metamorphism)</a:t>
            </a:r>
          </a:p>
          <a:p>
            <a:pPr algn="ctr"/>
            <a:r>
              <a:rPr lang="en-US" sz="1800" dirty="0" smtClean="0">
                <a:solidFill>
                  <a:schemeClr val="tx1"/>
                </a:solidFill>
              </a:rPr>
              <a:t>Hornblende </a:t>
            </a:r>
            <a:r>
              <a:rPr lang="en-US" sz="1800" dirty="0" err="1" smtClean="0">
                <a:solidFill>
                  <a:schemeClr val="tx1"/>
                </a:solidFill>
              </a:rPr>
              <a:t>Hornfels</a:t>
            </a:r>
            <a:r>
              <a:rPr lang="en-US" sz="1800" dirty="0" smtClean="0">
                <a:solidFill>
                  <a:schemeClr val="tx1"/>
                </a:solidFill>
              </a:rPr>
              <a:t> </a:t>
            </a:r>
            <a:r>
              <a:rPr lang="en-US" sz="1800" dirty="0">
                <a:solidFill>
                  <a:schemeClr val="tx1"/>
                </a:solidFill>
              </a:rPr>
              <a:t>Facies</a:t>
            </a:r>
          </a:p>
        </p:txBody>
      </p:sp>
      <p:sp>
        <p:nvSpPr>
          <p:cNvPr id="3" name="TextBox 2"/>
          <p:cNvSpPr txBox="1"/>
          <p:nvPr/>
        </p:nvSpPr>
        <p:spPr>
          <a:xfrm>
            <a:off x="107504" y="1203016"/>
            <a:ext cx="8856984" cy="5632311"/>
          </a:xfrm>
          <a:prstGeom prst="rect">
            <a:avLst/>
          </a:prstGeom>
          <a:noFill/>
        </p:spPr>
        <p:txBody>
          <a:bodyPr wrap="square" rtlCol="0">
            <a:spAutoFit/>
          </a:bodyPr>
          <a:lstStyle/>
          <a:p>
            <a:pPr algn="just">
              <a:lnSpc>
                <a:spcPct val="150000"/>
              </a:lnSpc>
            </a:pPr>
            <a:r>
              <a:rPr lang="en-US" dirty="0" smtClean="0">
                <a:solidFill>
                  <a:schemeClr val="tx1"/>
                </a:solidFill>
              </a:rPr>
              <a:t>Mineral assemblages of this facies resemble of that minerals that found in the </a:t>
            </a:r>
            <a:r>
              <a:rPr lang="en-US" b="1" i="1" u="sng" dirty="0" smtClean="0">
                <a:solidFill>
                  <a:schemeClr val="tx1"/>
                </a:solidFill>
              </a:rPr>
              <a:t>amphibolite</a:t>
            </a:r>
            <a:r>
              <a:rPr lang="en-US" dirty="0" smtClean="0">
                <a:solidFill>
                  <a:schemeClr val="tx1"/>
                </a:solidFill>
              </a:rPr>
              <a:t> facies but it formed under conditions of relatively </a:t>
            </a:r>
            <a:r>
              <a:rPr lang="en-US" b="1" i="1" u="sng" dirty="0" smtClean="0">
                <a:solidFill>
                  <a:schemeClr val="tx1"/>
                </a:solidFill>
              </a:rPr>
              <a:t>low pressure </a:t>
            </a:r>
            <a:r>
              <a:rPr lang="en-US" dirty="0" smtClean="0">
                <a:solidFill>
                  <a:schemeClr val="tx1"/>
                </a:solidFill>
              </a:rPr>
              <a:t>( about 4 </a:t>
            </a:r>
            <a:r>
              <a:rPr lang="en-US" dirty="0" err="1" smtClean="0">
                <a:solidFill>
                  <a:schemeClr val="tx1"/>
                </a:solidFill>
              </a:rPr>
              <a:t>Kbar</a:t>
            </a:r>
            <a:r>
              <a:rPr lang="en-US" dirty="0" smtClean="0">
                <a:solidFill>
                  <a:schemeClr val="tx1"/>
                </a:solidFill>
              </a:rPr>
              <a:t>), this facies is characterized by:</a:t>
            </a:r>
          </a:p>
          <a:p>
            <a:pPr marL="457200" indent="-457200" algn="just">
              <a:lnSpc>
                <a:spcPct val="150000"/>
              </a:lnSpc>
              <a:buFont typeface="+mj-lt"/>
              <a:buAutoNum type="arabicPeriod"/>
            </a:pPr>
            <a:r>
              <a:rPr lang="en-US" dirty="0" smtClean="0">
                <a:solidFill>
                  <a:schemeClr val="tx1"/>
                </a:solidFill>
              </a:rPr>
              <a:t>First appearance of hornblende and calcic plagioclase (An</a:t>
            </a:r>
            <a:r>
              <a:rPr lang="en-US" baseline="-25000" dirty="0" smtClean="0">
                <a:solidFill>
                  <a:schemeClr val="tx1"/>
                </a:solidFill>
              </a:rPr>
              <a:t>25-40</a:t>
            </a:r>
            <a:r>
              <a:rPr lang="en-US" dirty="0" smtClean="0">
                <a:solidFill>
                  <a:schemeClr val="tx1"/>
                </a:solidFill>
              </a:rPr>
              <a:t>) for basic rocks.</a:t>
            </a:r>
          </a:p>
          <a:p>
            <a:pPr marL="457200" indent="-457200" algn="just">
              <a:lnSpc>
                <a:spcPct val="150000"/>
              </a:lnSpc>
              <a:buFont typeface="+mj-lt"/>
              <a:buAutoNum type="arabicPeriod"/>
            </a:pPr>
            <a:r>
              <a:rPr lang="en-US" dirty="0" smtClean="0">
                <a:solidFill>
                  <a:schemeClr val="tx1"/>
                </a:solidFill>
              </a:rPr>
              <a:t>In </a:t>
            </a:r>
            <a:r>
              <a:rPr lang="en-US" dirty="0" err="1" smtClean="0">
                <a:solidFill>
                  <a:schemeClr val="tx1"/>
                </a:solidFill>
              </a:rPr>
              <a:t>metapelitic</a:t>
            </a:r>
            <a:r>
              <a:rPr lang="en-US" dirty="0" smtClean="0">
                <a:solidFill>
                  <a:schemeClr val="tx1"/>
                </a:solidFill>
              </a:rPr>
              <a:t> rocks chlorite is always absent but it may be found only if retrograde metamorphism occur. Also </a:t>
            </a:r>
            <a:r>
              <a:rPr lang="en-US" b="1" i="1" u="sng" dirty="0" err="1" smtClean="0">
                <a:solidFill>
                  <a:schemeClr val="tx1"/>
                </a:solidFill>
              </a:rPr>
              <a:t>andalusite</a:t>
            </a:r>
            <a:r>
              <a:rPr lang="en-US" dirty="0" smtClean="0">
                <a:solidFill>
                  <a:schemeClr val="tx1"/>
                </a:solidFill>
              </a:rPr>
              <a:t> and </a:t>
            </a:r>
            <a:r>
              <a:rPr lang="en-US" b="1" i="1" u="sng" dirty="0" err="1" smtClean="0">
                <a:solidFill>
                  <a:schemeClr val="tx1"/>
                </a:solidFill>
              </a:rPr>
              <a:t>corderite</a:t>
            </a:r>
            <a:r>
              <a:rPr lang="en-US" dirty="0" smtClean="0">
                <a:solidFill>
                  <a:schemeClr val="tx1"/>
                </a:solidFill>
              </a:rPr>
              <a:t> are found.</a:t>
            </a:r>
          </a:p>
          <a:p>
            <a:pPr marL="457200" indent="-457200" algn="just">
              <a:lnSpc>
                <a:spcPct val="150000"/>
              </a:lnSpc>
              <a:buFont typeface="+mj-lt"/>
              <a:buAutoNum type="arabicPeriod"/>
            </a:pPr>
            <a:r>
              <a:rPr lang="en-US" dirty="0" err="1" smtClean="0">
                <a:solidFill>
                  <a:schemeClr val="tx1"/>
                </a:solidFill>
              </a:rPr>
              <a:t>Anthophyllite</a:t>
            </a:r>
            <a:r>
              <a:rPr lang="en-US" dirty="0" smtClean="0">
                <a:solidFill>
                  <a:schemeClr val="tx1"/>
                </a:solidFill>
              </a:rPr>
              <a:t> mineral is the characterize mineral of this facies although this mineral is absent in the pyroxene  </a:t>
            </a:r>
            <a:r>
              <a:rPr lang="en-US" dirty="0" err="1" smtClean="0">
                <a:solidFill>
                  <a:schemeClr val="tx1"/>
                </a:solidFill>
              </a:rPr>
              <a:t>hornfels</a:t>
            </a:r>
            <a:r>
              <a:rPr lang="en-US" dirty="0" smtClean="0">
                <a:solidFill>
                  <a:schemeClr val="tx1"/>
                </a:solidFill>
              </a:rPr>
              <a:t> facies.</a:t>
            </a:r>
            <a:endParaRPr lang="en-US" dirty="0">
              <a:solidFill>
                <a:schemeClr val="tx1"/>
              </a:solidFill>
            </a:endParaRPr>
          </a:p>
        </p:txBody>
      </p:sp>
    </p:spTree>
    <p:extLst>
      <p:ext uri="{BB962C8B-B14F-4D97-AF65-F5344CB8AC3E}">
        <p14:creationId xmlns:p14="http://schemas.microsoft.com/office/powerpoint/2010/main" val="2615290745"/>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46264183"/>
              </p:ext>
            </p:extLst>
          </p:nvPr>
        </p:nvGraphicFramePr>
        <p:xfrm>
          <a:off x="323528" y="1988839"/>
          <a:ext cx="8424936" cy="4680522"/>
        </p:xfrm>
        <a:graphic>
          <a:graphicData uri="http://schemas.openxmlformats.org/drawingml/2006/table">
            <a:tbl>
              <a:tblPr firstRow="1" bandRow="1">
                <a:tableStyleId>{5C22544A-7EE6-4342-B048-85BDC9FD1C3A}</a:tableStyleId>
              </a:tblPr>
              <a:tblGrid>
                <a:gridCol w="5234912"/>
                <a:gridCol w="3190024"/>
              </a:tblGrid>
              <a:tr h="1560174">
                <a:tc>
                  <a:txBody>
                    <a:bodyPr/>
                    <a:lstStyle/>
                    <a:p>
                      <a:pPr algn="ctr"/>
                      <a:r>
                        <a:rPr lang="en-US" b="1" dirty="0" smtClean="0">
                          <a:solidFill>
                            <a:schemeClr val="bg1"/>
                          </a:solidFill>
                        </a:rPr>
                        <a:t>Hornblende + Plagioclase ± </a:t>
                      </a:r>
                      <a:r>
                        <a:rPr lang="en-US" b="1" dirty="0" err="1" smtClean="0">
                          <a:solidFill>
                            <a:schemeClr val="bg1"/>
                          </a:solidFill>
                        </a:rPr>
                        <a:t>Diopside</a:t>
                      </a:r>
                      <a:r>
                        <a:rPr lang="en-US" b="1" dirty="0" smtClean="0">
                          <a:solidFill>
                            <a:schemeClr val="bg1"/>
                          </a:solidFill>
                        </a:rPr>
                        <a:t>, </a:t>
                      </a:r>
                      <a:r>
                        <a:rPr lang="en-US" b="1" dirty="0" err="1" smtClean="0">
                          <a:solidFill>
                            <a:schemeClr val="bg1"/>
                          </a:solidFill>
                        </a:rPr>
                        <a:t>Anthophyllite</a:t>
                      </a:r>
                      <a:r>
                        <a:rPr lang="en-US" b="1" dirty="0" smtClean="0">
                          <a:solidFill>
                            <a:schemeClr val="bg1"/>
                          </a:solidFill>
                        </a:rPr>
                        <a:t>/</a:t>
                      </a:r>
                      <a:r>
                        <a:rPr lang="en-US" b="1" dirty="0" err="1" smtClean="0">
                          <a:solidFill>
                            <a:schemeClr val="bg1"/>
                          </a:solidFill>
                        </a:rPr>
                        <a:t>Cummongotnite,quartz</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b="1" dirty="0" smtClean="0">
                          <a:solidFill>
                            <a:schemeClr val="bg1"/>
                          </a:solidFill>
                        </a:rPr>
                        <a:t>Metamorphic Basic Rocks</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r>
              <a:tr h="1560174">
                <a:tc>
                  <a:txBody>
                    <a:bodyPr/>
                    <a:lstStyle/>
                    <a:p>
                      <a:pPr algn="ctr"/>
                      <a:r>
                        <a:rPr lang="en-US" b="1" dirty="0" smtClean="0">
                          <a:solidFill>
                            <a:schemeClr val="bg1"/>
                          </a:solidFill>
                        </a:rPr>
                        <a:t>Muscovite + Biotite + </a:t>
                      </a:r>
                      <a:r>
                        <a:rPr lang="en-US" b="1" dirty="0" err="1" smtClean="0">
                          <a:solidFill>
                            <a:schemeClr val="bg1"/>
                          </a:solidFill>
                        </a:rPr>
                        <a:t>Andalusite</a:t>
                      </a:r>
                      <a:r>
                        <a:rPr lang="en-US" b="1" dirty="0" smtClean="0">
                          <a:solidFill>
                            <a:schemeClr val="bg1"/>
                          </a:solidFill>
                        </a:rPr>
                        <a:t> + </a:t>
                      </a:r>
                      <a:r>
                        <a:rPr lang="en-US" b="1" dirty="0" err="1" smtClean="0">
                          <a:solidFill>
                            <a:schemeClr val="bg1"/>
                          </a:solidFill>
                        </a:rPr>
                        <a:t>Corderite</a:t>
                      </a:r>
                      <a:r>
                        <a:rPr lang="en-US" b="1" dirty="0" smtClean="0">
                          <a:solidFill>
                            <a:schemeClr val="bg1"/>
                          </a:solidFill>
                        </a:rPr>
                        <a:t> +  Quartz + Plagioclase </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b="1" dirty="0" err="1" smtClean="0">
                          <a:solidFill>
                            <a:schemeClr val="bg1"/>
                          </a:solidFill>
                        </a:rPr>
                        <a:t>Metapelites</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r>
              <a:tr h="1560174">
                <a:tc>
                  <a:txBody>
                    <a:bodyPr/>
                    <a:lstStyle/>
                    <a:p>
                      <a:pPr algn="ctr"/>
                      <a:r>
                        <a:rPr lang="en-US" b="1" dirty="0" smtClean="0">
                          <a:solidFill>
                            <a:schemeClr val="bg1"/>
                          </a:solidFill>
                        </a:rPr>
                        <a:t>Dolomite + Calcite + </a:t>
                      </a:r>
                      <a:r>
                        <a:rPr lang="en-US" b="1" dirty="0" err="1" smtClean="0">
                          <a:solidFill>
                            <a:schemeClr val="bg1"/>
                          </a:solidFill>
                        </a:rPr>
                        <a:t>Tremolite</a:t>
                      </a:r>
                      <a:r>
                        <a:rPr lang="en-US" b="1" dirty="0" smtClean="0">
                          <a:solidFill>
                            <a:schemeClr val="bg1"/>
                          </a:solidFill>
                        </a:rPr>
                        <a:t> ± Talc + Quartz</a:t>
                      </a:r>
                    </a:p>
                    <a:p>
                      <a:pPr algn="ct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b="1" dirty="0" smtClean="0">
                          <a:solidFill>
                            <a:schemeClr val="bg1"/>
                          </a:solidFill>
                        </a:rPr>
                        <a:t>Meta Calcareous</a:t>
                      </a:r>
                      <a:r>
                        <a:rPr lang="en-US" b="1" baseline="0" dirty="0" smtClean="0">
                          <a:solidFill>
                            <a:schemeClr val="bg1"/>
                          </a:solidFill>
                        </a:rPr>
                        <a:t> Rocks</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r>
            </a:tbl>
          </a:graphicData>
        </a:graphic>
      </p:graphicFrame>
      <p:sp>
        <p:nvSpPr>
          <p:cNvPr id="3" name="TextBox 2"/>
          <p:cNvSpPr txBox="1"/>
          <p:nvPr/>
        </p:nvSpPr>
        <p:spPr>
          <a:xfrm>
            <a:off x="843251" y="279686"/>
            <a:ext cx="7560840" cy="923330"/>
          </a:xfrm>
          <a:prstGeom prst="rect">
            <a:avLst/>
          </a:prstGeom>
          <a:noFill/>
        </p:spPr>
        <p:txBody>
          <a:bodyPr wrap="square" rtlCol="0">
            <a:spAutoFit/>
          </a:bodyPr>
          <a:lstStyle/>
          <a:p>
            <a:pPr algn="ctr"/>
            <a:r>
              <a:rPr lang="en-US" sz="1800" dirty="0">
                <a:solidFill>
                  <a:schemeClr val="tx1"/>
                </a:solidFill>
              </a:rPr>
              <a:t>Facies of low pressure </a:t>
            </a:r>
          </a:p>
          <a:p>
            <a:pPr algn="ctr"/>
            <a:r>
              <a:rPr lang="en-US" sz="1800" dirty="0">
                <a:solidFill>
                  <a:schemeClr val="tx1"/>
                </a:solidFill>
              </a:rPr>
              <a:t>(facies of contact metamorphism)</a:t>
            </a:r>
          </a:p>
          <a:p>
            <a:pPr algn="ctr"/>
            <a:r>
              <a:rPr lang="en-US" sz="1800" dirty="0" smtClean="0">
                <a:solidFill>
                  <a:schemeClr val="tx1"/>
                </a:solidFill>
              </a:rPr>
              <a:t>Hornblende </a:t>
            </a:r>
            <a:r>
              <a:rPr lang="en-US" sz="1800" dirty="0" err="1" smtClean="0">
                <a:solidFill>
                  <a:schemeClr val="tx1"/>
                </a:solidFill>
              </a:rPr>
              <a:t>Hornfels</a:t>
            </a:r>
            <a:r>
              <a:rPr lang="en-US" sz="1800" dirty="0" smtClean="0">
                <a:solidFill>
                  <a:schemeClr val="tx1"/>
                </a:solidFill>
              </a:rPr>
              <a:t> </a:t>
            </a:r>
            <a:r>
              <a:rPr lang="en-US" sz="1800" dirty="0">
                <a:solidFill>
                  <a:schemeClr val="tx1"/>
                </a:solidFill>
              </a:rPr>
              <a:t>Facies</a:t>
            </a:r>
          </a:p>
        </p:txBody>
      </p:sp>
    </p:spTree>
    <p:extLst>
      <p:ext uri="{BB962C8B-B14F-4D97-AF65-F5344CB8AC3E}">
        <p14:creationId xmlns:p14="http://schemas.microsoft.com/office/powerpoint/2010/main" val="4146487114"/>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3251" y="279686"/>
            <a:ext cx="7560840" cy="923330"/>
          </a:xfrm>
          <a:prstGeom prst="rect">
            <a:avLst/>
          </a:prstGeom>
          <a:noFill/>
        </p:spPr>
        <p:txBody>
          <a:bodyPr wrap="square" rtlCol="0">
            <a:spAutoFit/>
          </a:bodyPr>
          <a:lstStyle/>
          <a:p>
            <a:pPr algn="ctr"/>
            <a:r>
              <a:rPr lang="en-US" sz="1800" dirty="0">
                <a:solidFill>
                  <a:schemeClr val="tx1"/>
                </a:solidFill>
              </a:rPr>
              <a:t>Facies of low pressure </a:t>
            </a:r>
          </a:p>
          <a:p>
            <a:pPr algn="ctr"/>
            <a:r>
              <a:rPr lang="en-US" sz="1800" dirty="0">
                <a:solidFill>
                  <a:schemeClr val="tx1"/>
                </a:solidFill>
              </a:rPr>
              <a:t>(facies of contact metamorphism)</a:t>
            </a:r>
          </a:p>
          <a:p>
            <a:pPr algn="ctr"/>
            <a:r>
              <a:rPr lang="en-US" sz="1800" dirty="0" smtClean="0">
                <a:solidFill>
                  <a:schemeClr val="tx1"/>
                </a:solidFill>
              </a:rPr>
              <a:t>Pyroxene </a:t>
            </a:r>
            <a:r>
              <a:rPr lang="en-US" sz="1800" dirty="0" err="1" smtClean="0">
                <a:solidFill>
                  <a:schemeClr val="tx1"/>
                </a:solidFill>
              </a:rPr>
              <a:t>Hornfels</a:t>
            </a:r>
            <a:r>
              <a:rPr lang="en-US" sz="1800" dirty="0" smtClean="0">
                <a:solidFill>
                  <a:schemeClr val="tx1"/>
                </a:solidFill>
              </a:rPr>
              <a:t> </a:t>
            </a:r>
            <a:r>
              <a:rPr lang="en-US" sz="1800" dirty="0">
                <a:solidFill>
                  <a:schemeClr val="tx1"/>
                </a:solidFill>
              </a:rPr>
              <a:t>Facies</a:t>
            </a:r>
          </a:p>
        </p:txBody>
      </p:sp>
      <p:sp>
        <p:nvSpPr>
          <p:cNvPr id="3" name="TextBox 2"/>
          <p:cNvSpPr txBox="1"/>
          <p:nvPr/>
        </p:nvSpPr>
        <p:spPr>
          <a:xfrm>
            <a:off x="323528" y="1203617"/>
            <a:ext cx="8280920" cy="2246769"/>
          </a:xfrm>
          <a:prstGeom prst="rect">
            <a:avLst/>
          </a:prstGeom>
          <a:noFill/>
        </p:spPr>
        <p:txBody>
          <a:bodyPr wrap="square" rtlCol="0">
            <a:spAutoFit/>
          </a:bodyPr>
          <a:lstStyle/>
          <a:p>
            <a:pPr algn="just"/>
            <a:r>
              <a:rPr lang="en-US" sz="2000" dirty="0" smtClean="0">
                <a:solidFill>
                  <a:schemeClr val="tx1"/>
                </a:solidFill>
              </a:rPr>
              <a:t>This facies in originate at the inner zones of the magmatic intrusions during the contact metamorphism. Mineral assemblages of this facies resemble those of the granulite facies. This facies is characterized by:</a:t>
            </a:r>
          </a:p>
          <a:p>
            <a:pPr marL="457200" indent="-457200" algn="just">
              <a:buFont typeface="+mj-lt"/>
              <a:buAutoNum type="arabicPeriod"/>
            </a:pPr>
            <a:r>
              <a:rPr lang="en-US" sz="2000" dirty="0" smtClean="0">
                <a:solidFill>
                  <a:schemeClr val="tx1"/>
                </a:solidFill>
              </a:rPr>
              <a:t>First appearance of orthopyroxenes in  basic rocks.</a:t>
            </a:r>
          </a:p>
          <a:p>
            <a:pPr marL="457200" indent="-457200" algn="just">
              <a:buFont typeface="+mj-lt"/>
              <a:buAutoNum type="arabicPeriod"/>
            </a:pPr>
            <a:r>
              <a:rPr lang="en-US" sz="2000" dirty="0" smtClean="0">
                <a:solidFill>
                  <a:schemeClr val="tx1"/>
                </a:solidFill>
              </a:rPr>
              <a:t>The presence of </a:t>
            </a:r>
            <a:r>
              <a:rPr lang="en-US" sz="2000" dirty="0" err="1" smtClean="0">
                <a:solidFill>
                  <a:schemeClr val="tx1"/>
                </a:solidFill>
              </a:rPr>
              <a:t>silliminite</a:t>
            </a:r>
            <a:r>
              <a:rPr lang="en-US" sz="2000" dirty="0" smtClean="0">
                <a:solidFill>
                  <a:schemeClr val="tx1"/>
                </a:solidFill>
              </a:rPr>
              <a:t> and orthoclase and absence of muscovite although biotite is still occur.</a:t>
            </a:r>
          </a:p>
          <a:p>
            <a:pPr marL="457200" indent="-457200" algn="just">
              <a:buFont typeface="+mj-lt"/>
              <a:buAutoNum type="arabicPeriod"/>
            </a:pPr>
            <a:r>
              <a:rPr lang="en-US" sz="2000" dirty="0" smtClean="0">
                <a:solidFill>
                  <a:schemeClr val="tx1"/>
                </a:solidFill>
              </a:rPr>
              <a:t>Hornblende is not stable.</a:t>
            </a:r>
            <a:endParaRPr lang="en-US" sz="2000" dirty="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546814962"/>
              </p:ext>
            </p:extLst>
          </p:nvPr>
        </p:nvGraphicFramePr>
        <p:xfrm>
          <a:off x="323528" y="3645025"/>
          <a:ext cx="8424936" cy="3122645"/>
        </p:xfrm>
        <a:graphic>
          <a:graphicData uri="http://schemas.openxmlformats.org/drawingml/2006/table">
            <a:tbl>
              <a:tblPr firstRow="1" bandRow="1">
                <a:tableStyleId>{5C22544A-7EE6-4342-B048-85BDC9FD1C3A}</a:tableStyleId>
              </a:tblPr>
              <a:tblGrid>
                <a:gridCol w="5234912"/>
                <a:gridCol w="3190024"/>
              </a:tblGrid>
              <a:tr h="1000699">
                <a:tc>
                  <a:txBody>
                    <a:bodyPr/>
                    <a:lstStyle/>
                    <a:p>
                      <a:pPr algn="ctr"/>
                      <a:r>
                        <a:rPr lang="en-US" b="1" dirty="0" smtClean="0">
                          <a:solidFill>
                            <a:schemeClr val="bg1"/>
                          </a:solidFill>
                        </a:rPr>
                        <a:t>Ortho- And </a:t>
                      </a:r>
                      <a:r>
                        <a:rPr lang="en-US" b="1" dirty="0" err="1" smtClean="0">
                          <a:solidFill>
                            <a:schemeClr val="bg1"/>
                          </a:solidFill>
                        </a:rPr>
                        <a:t>Clino</a:t>
                      </a:r>
                      <a:r>
                        <a:rPr lang="en-US" b="1" dirty="0" smtClean="0">
                          <a:solidFill>
                            <a:schemeClr val="bg1"/>
                          </a:solidFill>
                        </a:rPr>
                        <a:t> Pyroxene + Plagioclase ± Olivine </a:t>
                      </a:r>
                      <a:r>
                        <a:rPr lang="en-US" b="1" dirty="0" err="1" smtClean="0">
                          <a:solidFill>
                            <a:schemeClr val="bg1"/>
                          </a:solidFill>
                        </a:rPr>
                        <a:t>And/Or</a:t>
                      </a:r>
                      <a:r>
                        <a:rPr lang="en-US" b="1" dirty="0" smtClean="0">
                          <a:solidFill>
                            <a:schemeClr val="bg1"/>
                          </a:solidFill>
                        </a:rPr>
                        <a:t> Quartz</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b="1" dirty="0" smtClean="0">
                          <a:solidFill>
                            <a:schemeClr val="bg1"/>
                          </a:solidFill>
                        </a:rPr>
                        <a:t>Metamorphic Basic Rocks</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r>
              <a:tr h="1000699">
                <a:tc>
                  <a:txBody>
                    <a:bodyPr/>
                    <a:lstStyle/>
                    <a:p>
                      <a:pPr algn="ctr"/>
                      <a:r>
                        <a:rPr lang="en-US" b="1" dirty="0" err="1" smtClean="0">
                          <a:solidFill>
                            <a:schemeClr val="bg1"/>
                          </a:solidFill>
                        </a:rPr>
                        <a:t>Corderite</a:t>
                      </a:r>
                      <a:r>
                        <a:rPr lang="en-US" b="1" dirty="0" smtClean="0">
                          <a:solidFill>
                            <a:schemeClr val="bg1"/>
                          </a:solidFill>
                        </a:rPr>
                        <a:t> +  Quartz + </a:t>
                      </a:r>
                      <a:r>
                        <a:rPr lang="en-US" b="1" dirty="0" err="1" smtClean="0">
                          <a:solidFill>
                            <a:schemeClr val="bg1"/>
                          </a:solidFill>
                        </a:rPr>
                        <a:t>Silliminite</a:t>
                      </a:r>
                      <a:r>
                        <a:rPr lang="en-US" b="1" dirty="0" smtClean="0">
                          <a:solidFill>
                            <a:schemeClr val="bg1"/>
                          </a:solidFill>
                        </a:rPr>
                        <a:t> + Orthoclase</a:t>
                      </a:r>
                      <a:r>
                        <a:rPr lang="en-US" b="1" baseline="0" dirty="0" smtClean="0">
                          <a:solidFill>
                            <a:schemeClr val="bg1"/>
                          </a:solidFill>
                        </a:rPr>
                        <a:t> ± Biotite</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b="1" dirty="0" err="1" smtClean="0">
                          <a:solidFill>
                            <a:schemeClr val="bg1"/>
                          </a:solidFill>
                        </a:rPr>
                        <a:t>Metapelites</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r>
              <a:tr h="1121247">
                <a:tc>
                  <a:txBody>
                    <a:bodyPr/>
                    <a:lstStyle/>
                    <a:p>
                      <a:pPr algn="ctr"/>
                      <a:r>
                        <a:rPr lang="en-US" b="1" dirty="0" smtClean="0">
                          <a:solidFill>
                            <a:schemeClr val="bg1"/>
                          </a:solidFill>
                        </a:rPr>
                        <a:t> Calcite + </a:t>
                      </a:r>
                      <a:r>
                        <a:rPr lang="en-US" b="1" dirty="0" err="1" smtClean="0">
                          <a:solidFill>
                            <a:schemeClr val="bg1"/>
                          </a:solidFill>
                        </a:rPr>
                        <a:t>Forsterite</a:t>
                      </a:r>
                      <a:r>
                        <a:rPr lang="en-US" b="1" dirty="0" smtClean="0">
                          <a:solidFill>
                            <a:schemeClr val="bg1"/>
                          </a:solidFill>
                        </a:rPr>
                        <a:t> ± </a:t>
                      </a:r>
                      <a:r>
                        <a:rPr lang="en-US" b="1" dirty="0" err="1" smtClean="0">
                          <a:solidFill>
                            <a:schemeClr val="bg1"/>
                          </a:solidFill>
                        </a:rPr>
                        <a:t>Diopside</a:t>
                      </a:r>
                      <a:r>
                        <a:rPr lang="en-US" b="1" dirty="0" smtClean="0">
                          <a:solidFill>
                            <a:schemeClr val="bg1"/>
                          </a:solidFill>
                        </a:rPr>
                        <a:t>,</a:t>
                      </a:r>
                      <a:r>
                        <a:rPr lang="en-US" b="1" baseline="0" dirty="0" smtClean="0">
                          <a:solidFill>
                            <a:schemeClr val="bg1"/>
                          </a:solidFill>
                        </a:rPr>
                        <a:t> </a:t>
                      </a:r>
                      <a:r>
                        <a:rPr lang="en-US" b="1" baseline="0" dirty="0" err="1" smtClean="0">
                          <a:solidFill>
                            <a:schemeClr val="bg1"/>
                          </a:solidFill>
                        </a:rPr>
                        <a:t>Periclase</a:t>
                      </a:r>
                      <a:endParaRPr lang="en-US" b="1" baseline="0" dirty="0" smtClean="0">
                        <a:solidFill>
                          <a:schemeClr val="bg1"/>
                        </a:solidFill>
                      </a:endParaRPr>
                    </a:p>
                    <a:p>
                      <a:pPr algn="ctr"/>
                      <a:r>
                        <a:rPr lang="en-US" b="1" baseline="0" dirty="0" err="1" smtClean="0">
                          <a:solidFill>
                            <a:schemeClr val="bg1"/>
                          </a:solidFill>
                        </a:rPr>
                        <a:t>Diopside</a:t>
                      </a:r>
                      <a:r>
                        <a:rPr lang="en-US" b="1" baseline="0" dirty="0" smtClean="0">
                          <a:solidFill>
                            <a:schemeClr val="bg1"/>
                          </a:solidFill>
                        </a:rPr>
                        <a:t> + Grossularite + </a:t>
                      </a:r>
                      <a:r>
                        <a:rPr lang="en-US" b="1" baseline="0" dirty="0" err="1" smtClean="0">
                          <a:solidFill>
                            <a:schemeClr val="bg1"/>
                          </a:solidFill>
                        </a:rPr>
                        <a:t>Wollastonite</a:t>
                      </a:r>
                      <a:r>
                        <a:rPr lang="en-US" b="1" baseline="0" dirty="0" smtClean="0">
                          <a:solidFill>
                            <a:schemeClr val="bg1"/>
                          </a:solidFill>
                        </a:rPr>
                        <a:t> + </a:t>
                      </a:r>
                      <a:r>
                        <a:rPr lang="en-US" b="1" baseline="0" dirty="0" err="1" smtClean="0">
                          <a:solidFill>
                            <a:schemeClr val="bg1"/>
                          </a:solidFill>
                        </a:rPr>
                        <a:t>Vesuvianite</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b="1" dirty="0" smtClean="0">
                          <a:solidFill>
                            <a:schemeClr val="bg1"/>
                          </a:solidFill>
                        </a:rPr>
                        <a:t>Meta Calcareous</a:t>
                      </a:r>
                      <a:r>
                        <a:rPr lang="en-US" b="1" baseline="0" dirty="0" smtClean="0">
                          <a:solidFill>
                            <a:schemeClr val="bg1"/>
                          </a:solidFill>
                        </a:rPr>
                        <a:t> Rocks</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r>
            </a:tbl>
          </a:graphicData>
        </a:graphic>
      </p:graphicFrame>
    </p:spTree>
    <p:extLst>
      <p:ext uri="{BB962C8B-B14F-4D97-AF65-F5344CB8AC3E}">
        <p14:creationId xmlns:p14="http://schemas.microsoft.com/office/powerpoint/2010/main" val="3417632440"/>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3251" y="279686"/>
            <a:ext cx="7560840" cy="923330"/>
          </a:xfrm>
          <a:prstGeom prst="rect">
            <a:avLst/>
          </a:prstGeom>
          <a:noFill/>
        </p:spPr>
        <p:txBody>
          <a:bodyPr wrap="square" rtlCol="0">
            <a:spAutoFit/>
          </a:bodyPr>
          <a:lstStyle/>
          <a:p>
            <a:pPr algn="ctr"/>
            <a:r>
              <a:rPr lang="en-US" sz="1800" dirty="0">
                <a:solidFill>
                  <a:schemeClr val="tx1"/>
                </a:solidFill>
              </a:rPr>
              <a:t>Facies of low pressure </a:t>
            </a:r>
          </a:p>
          <a:p>
            <a:pPr algn="ctr"/>
            <a:r>
              <a:rPr lang="en-US" sz="1800" dirty="0">
                <a:solidFill>
                  <a:schemeClr val="tx1"/>
                </a:solidFill>
              </a:rPr>
              <a:t>(facies of contact metamorphism)</a:t>
            </a:r>
          </a:p>
          <a:p>
            <a:pPr algn="ctr"/>
            <a:r>
              <a:rPr lang="en-US" sz="1800" dirty="0" err="1" smtClean="0">
                <a:solidFill>
                  <a:schemeClr val="tx1"/>
                </a:solidFill>
              </a:rPr>
              <a:t>Sanidinite</a:t>
            </a:r>
            <a:r>
              <a:rPr lang="en-US" sz="1800" dirty="0" smtClean="0">
                <a:solidFill>
                  <a:schemeClr val="tx1"/>
                </a:solidFill>
              </a:rPr>
              <a:t> Facies</a:t>
            </a:r>
            <a:endParaRPr lang="en-US" sz="1800" dirty="0">
              <a:solidFill>
                <a:schemeClr val="tx1"/>
              </a:solidFill>
            </a:endParaRPr>
          </a:p>
        </p:txBody>
      </p:sp>
      <p:sp>
        <p:nvSpPr>
          <p:cNvPr id="3" name="TextBox 2"/>
          <p:cNvSpPr txBox="1"/>
          <p:nvPr/>
        </p:nvSpPr>
        <p:spPr>
          <a:xfrm>
            <a:off x="323528" y="1203617"/>
            <a:ext cx="8280920" cy="1883657"/>
          </a:xfrm>
          <a:prstGeom prst="rect">
            <a:avLst/>
          </a:prstGeom>
          <a:noFill/>
        </p:spPr>
        <p:txBody>
          <a:bodyPr wrap="square" rtlCol="0">
            <a:spAutoFit/>
          </a:bodyPr>
          <a:lstStyle/>
          <a:p>
            <a:pPr algn="just">
              <a:lnSpc>
                <a:spcPct val="150000"/>
              </a:lnSpc>
            </a:pPr>
            <a:r>
              <a:rPr lang="en-US" sz="2000" dirty="0" smtClean="0">
                <a:solidFill>
                  <a:schemeClr val="tx1"/>
                </a:solidFill>
              </a:rPr>
              <a:t>This facies is rarely found and occur under conditions of very high temperature and in direct contact with basic lavas or occur as xenoliths in Baltic lava. This facies is characterized by the presence of </a:t>
            </a:r>
            <a:r>
              <a:rPr lang="en-US" sz="2000" dirty="0" err="1" smtClean="0">
                <a:solidFill>
                  <a:schemeClr val="tx1"/>
                </a:solidFill>
              </a:rPr>
              <a:t>sanidine</a:t>
            </a:r>
            <a:r>
              <a:rPr lang="en-US" sz="2000" dirty="0" smtClean="0">
                <a:solidFill>
                  <a:schemeClr val="tx1"/>
                </a:solidFill>
              </a:rPr>
              <a:t> and relative enrichment of </a:t>
            </a:r>
            <a:r>
              <a:rPr lang="en-US" sz="2000" dirty="0" err="1" smtClean="0">
                <a:solidFill>
                  <a:schemeClr val="tx1"/>
                </a:solidFill>
              </a:rPr>
              <a:t>anorthite</a:t>
            </a:r>
            <a:r>
              <a:rPr lang="en-US" sz="2000" dirty="0" smtClean="0">
                <a:solidFill>
                  <a:schemeClr val="tx1"/>
                </a:solidFill>
              </a:rPr>
              <a:t> and </a:t>
            </a:r>
            <a:r>
              <a:rPr lang="en-US" sz="2000" dirty="0" err="1" smtClean="0">
                <a:solidFill>
                  <a:schemeClr val="tx1"/>
                </a:solidFill>
              </a:rPr>
              <a:t>wallastonite</a:t>
            </a:r>
            <a:endParaRPr lang="en-US" sz="2000" dirty="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763489332"/>
              </p:ext>
            </p:extLst>
          </p:nvPr>
        </p:nvGraphicFramePr>
        <p:xfrm>
          <a:off x="323528" y="3645025"/>
          <a:ext cx="8424936" cy="2121946"/>
        </p:xfrm>
        <a:graphic>
          <a:graphicData uri="http://schemas.openxmlformats.org/drawingml/2006/table">
            <a:tbl>
              <a:tblPr firstRow="1" bandRow="1">
                <a:tableStyleId>{5C22544A-7EE6-4342-B048-85BDC9FD1C3A}</a:tableStyleId>
              </a:tblPr>
              <a:tblGrid>
                <a:gridCol w="5234912"/>
                <a:gridCol w="3190024"/>
              </a:tblGrid>
              <a:tr h="1000699">
                <a:tc>
                  <a:txBody>
                    <a:bodyPr/>
                    <a:lstStyle/>
                    <a:p>
                      <a:pPr algn="ctr"/>
                      <a:r>
                        <a:rPr lang="en-US" b="1" dirty="0" err="1" smtClean="0">
                          <a:solidFill>
                            <a:schemeClr val="bg1"/>
                          </a:solidFill>
                        </a:rPr>
                        <a:t>Corderite</a:t>
                      </a:r>
                      <a:r>
                        <a:rPr lang="en-US" b="1" dirty="0" smtClean="0">
                          <a:solidFill>
                            <a:schemeClr val="bg1"/>
                          </a:solidFill>
                        </a:rPr>
                        <a:t> +  </a:t>
                      </a:r>
                      <a:r>
                        <a:rPr lang="en-US" b="1" dirty="0" err="1" smtClean="0">
                          <a:solidFill>
                            <a:schemeClr val="bg1"/>
                          </a:solidFill>
                        </a:rPr>
                        <a:t>sanidine</a:t>
                      </a:r>
                      <a:r>
                        <a:rPr lang="en-US" b="1" dirty="0" smtClean="0">
                          <a:solidFill>
                            <a:schemeClr val="bg1"/>
                          </a:solidFill>
                        </a:rPr>
                        <a:t> + </a:t>
                      </a:r>
                      <a:r>
                        <a:rPr lang="en-US" b="1" dirty="0" err="1" smtClean="0">
                          <a:solidFill>
                            <a:schemeClr val="bg1"/>
                          </a:solidFill>
                        </a:rPr>
                        <a:t>tridymite</a:t>
                      </a:r>
                      <a:endParaRPr lang="en-US" b="1" dirty="0" smtClean="0">
                        <a:solidFill>
                          <a:schemeClr val="bg1"/>
                        </a:solidFill>
                      </a:endParaRPr>
                    </a:p>
                    <a:p>
                      <a:pPr algn="ctr"/>
                      <a:r>
                        <a:rPr lang="en-US" b="1" dirty="0" err="1" smtClean="0">
                          <a:solidFill>
                            <a:schemeClr val="bg1"/>
                          </a:solidFill>
                        </a:rPr>
                        <a:t>Wallastonite</a:t>
                      </a:r>
                      <a:r>
                        <a:rPr lang="en-US" b="1" dirty="0" smtClean="0">
                          <a:solidFill>
                            <a:schemeClr val="bg1"/>
                          </a:solidFill>
                        </a:rPr>
                        <a:t> + </a:t>
                      </a:r>
                      <a:r>
                        <a:rPr lang="en-US" b="1" dirty="0" err="1" smtClean="0">
                          <a:solidFill>
                            <a:schemeClr val="bg1"/>
                          </a:solidFill>
                        </a:rPr>
                        <a:t>anorthite</a:t>
                      </a:r>
                      <a:r>
                        <a:rPr lang="en-US" b="1" dirty="0" smtClean="0">
                          <a:solidFill>
                            <a:schemeClr val="bg1"/>
                          </a:solidFill>
                        </a:rPr>
                        <a:t> + </a:t>
                      </a:r>
                      <a:r>
                        <a:rPr lang="en-US" b="1" dirty="0" err="1" smtClean="0">
                          <a:solidFill>
                            <a:schemeClr val="bg1"/>
                          </a:solidFill>
                        </a:rPr>
                        <a:t>diopside</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b="1" dirty="0" err="1" smtClean="0">
                          <a:solidFill>
                            <a:schemeClr val="bg1"/>
                          </a:solidFill>
                        </a:rPr>
                        <a:t>Metapelites</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r>
              <a:tr h="1121247">
                <a:tc>
                  <a:txBody>
                    <a:bodyPr/>
                    <a:lstStyle/>
                    <a:p>
                      <a:pPr algn="ctr"/>
                      <a:r>
                        <a:rPr lang="en-US" b="1" dirty="0" err="1" smtClean="0">
                          <a:solidFill>
                            <a:schemeClr val="bg1"/>
                          </a:solidFill>
                        </a:rPr>
                        <a:t>Monticellite</a:t>
                      </a:r>
                      <a:r>
                        <a:rPr lang="en-US" b="1" dirty="0" smtClean="0">
                          <a:solidFill>
                            <a:schemeClr val="bg1"/>
                          </a:solidFill>
                        </a:rPr>
                        <a:t> ± Calcite  ± Diopside</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b="1" dirty="0" smtClean="0">
                          <a:solidFill>
                            <a:schemeClr val="bg1"/>
                          </a:solidFill>
                        </a:rPr>
                        <a:t>Meta Calcareous</a:t>
                      </a:r>
                      <a:r>
                        <a:rPr lang="en-US" b="1" baseline="0" dirty="0" smtClean="0">
                          <a:solidFill>
                            <a:schemeClr val="bg1"/>
                          </a:solidFill>
                        </a:rPr>
                        <a:t> Rocks</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r>
            </a:tbl>
          </a:graphicData>
        </a:graphic>
      </p:graphicFrame>
    </p:spTree>
    <p:extLst>
      <p:ext uri="{BB962C8B-B14F-4D97-AF65-F5344CB8AC3E}">
        <p14:creationId xmlns:p14="http://schemas.microsoft.com/office/powerpoint/2010/main" val="3073876569"/>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3251" y="279686"/>
            <a:ext cx="7560840" cy="646331"/>
          </a:xfrm>
          <a:prstGeom prst="rect">
            <a:avLst/>
          </a:prstGeom>
          <a:noFill/>
        </p:spPr>
        <p:txBody>
          <a:bodyPr wrap="square" rtlCol="0">
            <a:spAutoFit/>
          </a:bodyPr>
          <a:lstStyle/>
          <a:p>
            <a:pPr algn="ctr"/>
            <a:r>
              <a:rPr lang="en-US" sz="1800" dirty="0">
                <a:solidFill>
                  <a:schemeClr val="tx1"/>
                </a:solidFill>
              </a:rPr>
              <a:t>Facies of </a:t>
            </a:r>
            <a:r>
              <a:rPr lang="en-US" sz="1800" dirty="0" smtClean="0">
                <a:solidFill>
                  <a:schemeClr val="tx1"/>
                </a:solidFill>
              </a:rPr>
              <a:t> intermediate  </a:t>
            </a:r>
            <a:r>
              <a:rPr lang="en-US" sz="1800" dirty="0">
                <a:solidFill>
                  <a:schemeClr val="tx1"/>
                </a:solidFill>
              </a:rPr>
              <a:t>pressure </a:t>
            </a:r>
          </a:p>
          <a:p>
            <a:pPr algn="ctr"/>
            <a:r>
              <a:rPr lang="en-US" sz="1800" dirty="0" smtClean="0">
                <a:solidFill>
                  <a:schemeClr val="tx1"/>
                </a:solidFill>
              </a:rPr>
              <a:t>Zeolite and </a:t>
            </a:r>
            <a:r>
              <a:rPr lang="en-US" sz="1800" dirty="0" err="1" smtClean="0">
                <a:solidFill>
                  <a:schemeClr val="tx1"/>
                </a:solidFill>
              </a:rPr>
              <a:t>prehnite-Pumpellite</a:t>
            </a:r>
            <a:r>
              <a:rPr lang="en-US" sz="1800" dirty="0" smtClean="0">
                <a:solidFill>
                  <a:schemeClr val="tx1"/>
                </a:solidFill>
              </a:rPr>
              <a:t>  Facies</a:t>
            </a:r>
            <a:endParaRPr lang="en-US" sz="1800" dirty="0">
              <a:solidFill>
                <a:schemeClr val="tx1"/>
              </a:solidFill>
            </a:endParaRPr>
          </a:p>
        </p:txBody>
      </p:sp>
      <p:sp>
        <p:nvSpPr>
          <p:cNvPr id="3" name="TextBox 2"/>
          <p:cNvSpPr txBox="1"/>
          <p:nvPr/>
        </p:nvSpPr>
        <p:spPr>
          <a:xfrm>
            <a:off x="323528" y="1203617"/>
            <a:ext cx="8280920" cy="1785104"/>
          </a:xfrm>
          <a:prstGeom prst="rect">
            <a:avLst/>
          </a:prstGeom>
          <a:noFill/>
        </p:spPr>
        <p:txBody>
          <a:bodyPr wrap="square" rtlCol="0">
            <a:spAutoFit/>
          </a:bodyPr>
          <a:lstStyle/>
          <a:p>
            <a:pPr algn="just">
              <a:lnSpc>
                <a:spcPct val="150000"/>
              </a:lnSpc>
            </a:pPr>
            <a:r>
              <a:rPr lang="en-US" sz="2000" dirty="0" smtClean="0">
                <a:solidFill>
                  <a:schemeClr val="tx1"/>
                </a:solidFill>
              </a:rPr>
              <a:t>This facies occur in fine grained rocks such as basalts and greywackes.</a:t>
            </a:r>
          </a:p>
          <a:p>
            <a:pPr algn="just">
              <a:lnSpc>
                <a:spcPct val="150000"/>
              </a:lnSpc>
            </a:pPr>
            <a:r>
              <a:rPr lang="en-US" sz="2000" dirty="0" smtClean="0">
                <a:solidFill>
                  <a:schemeClr val="tx1"/>
                </a:solidFill>
              </a:rPr>
              <a:t>Include zeolite minerals </a:t>
            </a:r>
          </a:p>
          <a:p>
            <a:pPr algn="just">
              <a:lnSpc>
                <a:spcPct val="150000"/>
              </a:lnSpc>
            </a:pPr>
            <a:r>
              <a:rPr lang="en-US" sz="2000" dirty="0" err="1" smtClean="0">
                <a:solidFill>
                  <a:schemeClr val="tx1"/>
                </a:solidFill>
              </a:rPr>
              <a:t>Perhenite</a:t>
            </a:r>
            <a:r>
              <a:rPr lang="en-US" sz="2000" dirty="0" smtClean="0">
                <a:solidFill>
                  <a:schemeClr val="tx1"/>
                </a:solidFill>
              </a:rPr>
              <a:t> + chlorite ± quartz = </a:t>
            </a:r>
            <a:r>
              <a:rPr lang="en-US" sz="2000" dirty="0" err="1" smtClean="0">
                <a:solidFill>
                  <a:schemeClr val="tx1"/>
                </a:solidFill>
              </a:rPr>
              <a:t>pumpellite</a:t>
            </a:r>
            <a:r>
              <a:rPr lang="en-US" sz="2000" dirty="0" smtClean="0">
                <a:solidFill>
                  <a:schemeClr val="tx1"/>
                </a:solidFill>
              </a:rPr>
              <a:t> + </a:t>
            </a:r>
            <a:r>
              <a:rPr lang="en-US" sz="2000" dirty="0" err="1" smtClean="0">
                <a:solidFill>
                  <a:schemeClr val="tx1"/>
                </a:solidFill>
              </a:rPr>
              <a:t>actinolite</a:t>
            </a:r>
            <a:r>
              <a:rPr lang="en-US" sz="2000" dirty="0" smtClean="0">
                <a:solidFill>
                  <a:schemeClr val="tx1"/>
                </a:solidFill>
              </a:rPr>
              <a:t> ± quartz</a:t>
            </a:r>
          </a:p>
          <a:p>
            <a:pPr algn="just"/>
            <a:endParaRPr lang="en-US" sz="2000" dirty="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642986054"/>
              </p:ext>
            </p:extLst>
          </p:nvPr>
        </p:nvGraphicFramePr>
        <p:xfrm>
          <a:off x="323528" y="3645025"/>
          <a:ext cx="8424936" cy="2121946"/>
        </p:xfrm>
        <a:graphic>
          <a:graphicData uri="http://schemas.openxmlformats.org/drawingml/2006/table">
            <a:tbl>
              <a:tblPr firstRow="1" bandRow="1">
                <a:tableStyleId>{5C22544A-7EE6-4342-B048-85BDC9FD1C3A}</a:tableStyleId>
              </a:tblPr>
              <a:tblGrid>
                <a:gridCol w="5234912"/>
                <a:gridCol w="3190024"/>
              </a:tblGrid>
              <a:tr h="1000699">
                <a:tc>
                  <a:txBody>
                    <a:bodyPr/>
                    <a:lstStyle/>
                    <a:p>
                      <a:pPr algn="ctr"/>
                      <a:r>
                        <a:rPr lang="en-US" b="1" dirty="0" smtClean="0">
                          <a:solidFill>
                            <a:schemeClr val="bg1"/>
                          </a:solidFill>
                        </a:rPr>
                        <a:t>Heulandite</a:t>
                      </a:r>
                      <a:r>
                        <a:rPr lang="en-US" b="1" baseline="0" dirty="0" smtClean="0">
                          <a:solidFill>
                            <a:schemeClr val="bg1"/>
                          </a:solidFill>
                        </a:rPr>
                        <a:t> + </a:t>
                      </a:r>
                      <a:r>
                        <a:rPr lang="en-US" b="1" baseline="0" dirty="0" err="1" smtClean="0">
                          <a:solidFill>
                            <a:schemeClr val="bg1"/>
                          </a:solidFill>
                        </a:rPr>
                        <a:t>Anlcite</a:t>
                      </a:r>
                      <a:r>
                        <a:rPr lang="en-US" b="1" baseline="0" dirty="0" smtClean="0">
                          <a:solidFill>
                            <a:schemeClr val="bg1"/>
                          </a:solidFill>
                        </a:rPr>
                        <a:t> + Quartz </a:t>
                      </a:r>
                      <a:r>
                        <a:rPr lang="en-US" b="1" dirty="0" smtClean="0">
                          <a:solidFill>
                            <a:schemeClr val="bg1"/>
                          </a:solidFill>
                        </a:rPr>
                        <a:t>± </a:t>
                      </a:r>
                      <a:r>
                        <a:rPr lang="en-US" b="1" baseline="0" dirty="0" smtClean="0">
                          <a:solidFill>
                            <a:schemeClr val="bg1"/>
                          </a:solidFill>
                        </a:rPr>
                        <a:t>Clay Minerals</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b="1" dirty="0" err="1" smtClean="0">
                          <a:solidFill>
                            <a:schemeClr val="bg1"/>
                          </a:solidFill>
                        </a:rPr>
                        <a:t>Metavolcanics</a:t>
                      </a:r>
                      <a:r>
                        <a:rPr lang="en-US" b="1" dirty="0" smtClean="0">
                          <a:solidFill>
                            <a:schemeClr val="bg1"/>
                          </a:solidFill>
                        </a:rPr>
                        <a:t> And Greywackes</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r>
              <a:tr h="1121247">
                <a:tc>
                  <a:txBody>
                    <a:bodyPr/>
                    <a:lstStyle/>
                    <a:p>
                      <a:pPr algn="ctr"/>
                      <a:r>
                        <a:rPr lang="en-US" b="1" dirty="0" smtClean="0">
                          <a:solidFill>
                            <a:schemeClr val="bg1"/>
                          </a:solidFill>
                        </a:rPr>
                        <a:t>Muscovite + Chlorite+ Albite + </a:t>
                      </a:r>
                      <a:r>
                        <a:rPr lang="en-US" b="1" dirty="0" err="1" smtClean="0">
                          <a:solidFill>
                            <a:schemeClr val="bg1"/>
                          </a:solidFill>
                        </a:rPr>
                        <a:t>Quatrz</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b="1" dirty="0" smtClean="0">
                          <a:solidFill>
                            <a:schemeClr val="bg1"/>
                          </a:solidFill>
                        </a:rPr>
                        <a:t>Meta </a:t>
                      </a:r>
                      <a:r>
                        <a:rPr lang="en-US" b="1" dirty="0" err="1" smtClean="0">
                          <a:solidFill>
                            <a:schemeClr val="bg1"/>
                          </a:solidFill>
                        </a:rPr>
                        <a:t>Pellitic</a:t>
                      </a:r>
                      <a:r>
                        <a:rPr lang="en-US" b="1" dirty="0" smtClean="0">
                          <a:solidFill>
                            <a:schemeClr val="bg1"/>
                          </a:solidFill>
                        </a:rPr>
                        <a:t> Rocks</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r>
            </a:tbl>
          </a:graphicData>
        </a:graphic>
      </p:graphicFrame>
    </p:spTree>
    <p:extLst>
      <p:ext uri="{BB962C8B-B14F-4D97-AF65-F5344CB8AC3E}">
        <p14:creationId xmlns:p14="http://schemas.microsoft.com/office/powerpoint/2010/main" val="2528859481"/>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3251" y="279686"/>
            <a:ext cx="7560840" cy="646331"/>
          </a:xfrm>
          <a:prstGeom prst="rect">
            <a:avLst/>
          </a:prstGeom>
          <a:noFill/>
        </p:spPr>
        <p:txBody>
          <a:bodyPr wrap="square" rtlCol="0">
            <a:spAutoFit/>
          </a:bodyPr>
          <a:lstStyle/>
          <a:p>
            <a:pPr algn="ctr"/>
            <a:r>
              <a:rPr lang="en-US" sz="1800" dirty="0">
                <a:solidFill>
                  <a:schemeClr val="tx1"/>
                </a:solidFill>
              </a:rPr>
              <a:t>Facies of </a:t>
            </a:r>
            <a:r>
              <a:rPr lang="en-US" sz="1800" dirty="0" smtClean="0">
                <a:solidFill>
                  <a:schemeClr val="tx1"/>
                </a:solidFill>
              </a:rPr>
              <a:t> intermediate  </a:t>
            </a:r>
            <a:r>
              <a:rPr lang="en-US" sz="1800" dirty="0">
                <a:solidFill>
                  <a:schemeClr val="tx1"/>
                </a:solidFill>
              </a:rPr>
              <a:t>pressure </a:t>
            </a:r>
          </a:p>
          <a:p>
            <a:pPr algn="ctr"/>
            <a:r>
              <a:rPr lang="en-US" sz="1800" dirty="0" err="1" smtClean="0">
                <a:solidFill>
                  <a:schemeClr val="tx1"/>
                </a:solidFill>
              </a:rPr>
              <a:t>Greenschist</a:t>
            </a:r>
            <a:r>
              <a:rPr lang="en-US" sz="1800" dirty="0" smtClean="0">
                <a:solidFill>
                  <a:schemeClr val="tx1"/>
                </a:solidFill>
              </a:rPr>
              <a:t> Facies</a:t>
            </a:r>
            <a:endParaRPr lang="en-US" sz="1800" dirty="0">
              <a:solidFill>
                <a:schemeClr val="tx1"/>
              </a:solidFill>
            </a:endParaRPr>
          </a:p>
        </p:txBody>
      </p:sp>
      <p:sp>
        <p:nvSpPr>
          <p:cNvPr id="3" name="TextBox 2"/>
          <p:cNvSpPr txBox="1"/>
          <p:nvPr/>
        </p:nvSpPr>
        <p:spPr>
          <a:xfrm>
            <a:off x="323528" y="1203617"/>
            <a:ext cx="8280920" cy="1938992"/>
          </a:xfrm>
          <a:prstGeom prst="rect">
            <a:avLst/>
          </a:prstGeom>
          <a:noFill/>
        </p:spPr>
        <p:txBody>
          <a:bodyPr wrap="square" rtlCol="0">
            <a:spAutoFit/>
          </a:bodyPr>
          <a:lstStyle/>
          <a:p>
            <a:pPr algn="just"/>
            <a:r>
              <a:rPr lang="en-US" sz="2000" dirty="0" smtClean="0">
                <a:solidFill>
                  <a:schemeClr val="tx1"/>
                </a:solidFill>
              </a:rPr>
              <a:t>This facies is the most common facies in the regional metamorphic rocks which is characterized by the presence of several granitic intrusions.</a:t>
            </a:r>
          </a:p>
          <a:p>
            <a:pPr algn="just"/>
            <a:r>
              <a:rPr lang="en-US" sz="2000" dirty="0" smtClean="0">
                <a:solidFill>
                  <a:schemeClr val="tx1"/>
                </a:solidFill>
              </a:rPr>
              <a:t>This facies named </a:t>
            </a:r>
            <a:r>
              <a:rPr lang="en-US" sz="2000" dirty="0">
                <a:solidFill>
                  <a:schemeClr val="tx1"/>
                </a:solidFill>
              </a:rPr>
              <a:t>g</a:t>
            </a:r>
            <a:r>
              <a:rPr lang="en-US" sz="2000" dirty="0" smtClean="0">
                <a:solidFill>
                  <a:schemeClr val="tx1"/>
                </a:solidFill>
              </a:rPr>
              <a:t>reen according to the presence chlorite and muscovite and biotite.</a:t>
            </a:r>
          </a:p>
          <a:p>
            <a:pPr algn="just"/>
            <a:r>
              <a:rPr lang="en-US" sz="2000" dirty="0" smtClean="0">
                <a:solidFill>
                  <a:schemeClr val="tx1"/>
                </a:solidFill>
              </a:rPr>
              <a:t>The upper boundary of this facies is marked by the presence of hornblende instead of </a:t>
            </a:r>
            <a:r>
              <a:rPr lang="en-US" sz="2000" dirty="0" err="1" smtClean="0">
                <a:solidFill>
                  <a:schemeClr val="tx1"/>
                </a:solidFill>
              </a:rPr>
              <a:t>actinolite</a:t>
            </a:r>
            <a:r>
              <a:rPr lang="en-US" sz="2000" dirty="0" smtClean="0">
                <a:solidFill>
                  <a:schemeClr val="tx1"/>
                </a:solidFill>
              </a:rPr>
              <a:t> </a:t>
            </a:r>
            <a:endParaRPr lang="en-US" sz="2000" dirty="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460696357"/>
              </p:ext>
            </p:extLst>
          </p:nvPr>
        </p:nvGraphicFramePr>
        <p:xfrm>
          <a:off x="323528" y="3420209"/>
          <a:ext cx="8424936" cy="3002097"/>
        </p:xfrm>
        <a:graphic>
          <a:graphicData uri="http://schemas.openxmlformats.org/drawingml/2006/table">
            <a:tbl>
              <a:tblPr firstRow="1" bandRow="1">
                <a:tableStyleId>{5C22544A-7EE6-4342-B048-85BDC9FD1C3A}</a:tableStyleId>
              </a:tblPr>
              <a:tblGrid>
                <a:gridCol w="5234912"/>
                <a:gridCol w="3190024"/>
              </a:tblGrid>
              <a:tr h="1000699">
                <a:tc>
                  <a:txBody>
                    <a:bodyPr/>
                    <a:lstStyle/>
                    <a:p>
                      <a:pPr algn="ctr"/>
                      <a:r>
                        <a:rPr lang="en-US" b="1" dirty="0" smtClean="0">
                          <a:solidFill>
                            <a:schemeClr val="bg1"/>
                          </a:solidFill>
                        </a:rPr>
                        <a:t>Chlorite + albite +epidote ± </a:t>
                      </a:r>
                      <a:r>
                        <a:rPr lang="en-US" b="1" dirty="0" err="1" smtClean="0">
                          <a:solidFill>
                            <a:schemeClr val="bg1"/>
                          </a:solidFill>
                        </a:rPr>
                        <a:t>actinolite</a:t>
                      </a:r>
                      <a:r>
                        <a:rPr lang="en-US" b="1" dirty="0" smtClean="0">
                          <a:solidFill>
                            <a:schemeClr val="bg1"/>
                          </a:solidFill>
                        </a:rPr>
                        <a:t> ± quartz</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b="1" dirty="0" smtClean="0">
                          <a:solidFill>
                            <a:schemeClr val="bg1"/>
                          </a:solidFill>
                        </a:rPr>
                        <a:t>Basic </a:t>
                      </a:r>
                      <a:r>
                        <a:rPr lang="en-US" b="1" dirty="0" err="1" smtClean="0">
                          <a:solidFill>
                            <a:schemeClr val="bg1"/>
                          </a:solidFill>
                        </a:rPr>
                        <a:t>metavolcanics</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r>
              <a:tr h="1000699">
                <a:tc>
                  <a:txBody>
                    <a:bodyPr/>
                    <a:lstStyle/>
                    <a:p>
                      <a:pPr algn="ctr"/>
                      <a:r>
                        <a:rPr lang="en-US" b="1" dirty="0" smtClean="0">
                          <a:solidFill>
                            <a:schemeClr val="bg1"/>
                          </a:solidFill>
                        </a:rPr>
                        <a:t>Albite + quartz</a:t>
                      </a:r>
                      <a:r>
                        <a:rPr lang="en-US" b="1" baseline="0" dirty="0" smtClean="0">
                          <a:solidFill>
                            <a:schemeClr val="bg1"/>
                          </a:solidFill>
                        </a:rPr>
                        <a:t> + epidote + Muscovite</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b="1" dirty="0" err="1" smtClean="0">
                          <a:solidFill>
                            <a:schemeClr val="bg1"/>
                          </a:solidFill>
                        </a:rPr>
                        <a:t>Metagreywackes</a:t>
                      </a:r>
                      <a:r>
                        <a:rPr lang="en-US" b="1" dirty="0" smtClean="0">
                          <a:solidFill>
                            <a:schemeClr val="bg1"/>
                          </a:solidFill>
                        </a:rPr>
                        <a:t> </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r>
              <a:tr h="1000699">
                <a:tc>
                  <a:txBody>
                    <a:bodyPr/>
                    <a:lstStyle/>
                    <a:p>
                      <a:pPr algn="ctr"/>
                      <a:r>
                        <a:rPr lang="en-US" b="1" dirty="0" smtClean="0">
                          <a:solidFill>
                            <a:schemeClr val="bg1"/>
                          </a:solidFill>
                        </a:rPr>
                        <a:t>Muscovite + chlorite + Albite + </a:t>
                      </a:r>
                      <a:r>
                        <a:rPr lang="en-US" b="1" baseline="0" dirty="0" smtClean="0">
                          <a:solidFill>
                            <a:schemeClr val="bg1"/>
                          </a:solidFill>
                        </a:rPr>
                        <a:t>quartz </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b="1" dirty="0" smtClean="0">
                          <a:solidFill>
                            <a:schemeClr val="bg1"/>
                          </a:solidFill>
                        </a:rPr>
                        <a:t>Meta </a:t>
                      </a:r>
                      <a:r>
                        <a:rPr lang="en-US" b="1" dirty="0" err="1" smtClean="0">
                          <a:solidFill>
                            <a:schemeClr val="bg1"/>
                          </a:solidFill>
                        </a:rPr>
                        <a:t>pellitic</a:t>
                      </a:r>
                      <a:r>
                        <a:rPr lang="en-US" b="1" dirty="0" smtClean="0">
                          <a:solidFill>
                            <a:schemeClr val="bg1"/>
                          </a:solidFill>
                        </a:rPr>
                        <a:t> rocks</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r>
            </a:tbl>
          </a:graphicData>
        </a:graphic>
      </p:graphicFrame>
    </p:spTree>
    <p:extLst>
      <p:ext uri="{BB962C8B-B14F-4D97-AF65-F5344CB8AC3E}">
        <p14:creationId xmlns:p14="http://schemas.microsoft.com/office/powerpoint/2010/main" val="3596069531"/>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3251" y="279686"/>
            <a:ext cx="7560840" cy="646331"/>
          </a:xfrm>
          <a:prstGeom prst="rect">
            <a:avLst/>
          </a:prstGeom>
          <a:noFill/>
        </p:spPr>
        <p:txBody>
          <a:bodyPr wrap="square" rtlCol="0">
            <a:spAutoFit/>
          </a:bodyPr>
          <a:lstStyle/>
          <a:p>
            <a:pPr algn="ctr"/>
            <a:r>
              <a:rPr lang="en-US" sz="1800" dirty="0">
                <a:solidFill>
                  <a:schemeClr val="tx1"/>
                </a:solidFill>
              </a:rPr>
              <a:t>Facies of </a:t>
            </a:r>
            <a:r>
              <a:rPr lang="en-US" sz="1800" dirty="0" smtClean="0">
                <a:solidFill>
                  <a:schemeClr val="tx1"/>
                </a:solidFill>
              </a:rPr>
              <a:t> intermediate  </a:t>
            </a:r>
            <a:r>
              <a:rPr lang="en-US" sz="1800" dirty="0">
                <a:solidFill>
                  <a:schemeClr val="tx1"/>
                </a:solidFill>
              </a:rPr>
              <a:t>pressure </a:t>
            </a:r>
          </a:p>
          <a:p>
            <a:pPr algn="ctr"/>
            <a:r>
              <a:rPr lang="en-US" sz="1800" dirty="0" smtClean="0">
                <a:solidFill>
                  <a:schemeClr val="tx1"/>
                </a:solidFill>
              </a:rPr>
              <a:t>Amphibolite Facies</a:t>
            </a:r>
            <a:endParaRPr lang="en-US" sz="1800" dirty="0">
              <a:solidFill>
                <a:schemeClr val="tx1"/>
              </a:solidFill>
            </a:endParaRPr>
          </a:p>
        </p:txBody>
      </p:sp>
      <p:sp>
        <p:nvSpPr>
          <p:cNvPr id="3" name="TextBox 2"/>
          <p:cNvSpPr txBox="1"/>
          <p:nvPr/>
        </p:nvSpPr>
        <p:spPr>
          <a:xfrm>
            <a:off x="323528" y="1203617"/>
            <a:ext cx="8280920" cy="1323439"/>
          </a:xfrm>
          <a:prstGeom prst="rect">
            <a:avLst/>
          </a:prstGeom>
          <a:noFill/>
        </p:spPr>
        <p:txBody>
          <a:bodyPr wrap="square" rtlCol="0">
            <a:spAutoFit/>
          </a:bodyPr>
          <a:lstStyle/>
          <a:p>
            <a:pPr algn="just"/>
            <a:r>
              <a:rPr lang="en-US" sz="2000" dirty="0" smtClean="0">
                <a:solidFill>
                  <a:schemeClr val="tx1"/>
                </a:solidFill>
              </a:rPr>
              <a:t>This facies is </a:t>
            </a:r>
            <a:r>
              <a:rPr lang="en-US" sz="2000" dirty="0" err="1" smtClean="0">
                <a:solidFill>
                  <a:schemeClr val="tx1"/>
                </a:solidFill>
              </a:rPr>
              <a:t>equavelent</a:t>
            </a:r>
            <a:r>
              <a:rPr lang="en-US" sz="2000" dirty="0" smtClean="0">
                <a:solidFill>
                  <a:schemeClr val="tx1"/>
                </a:solidFill>
              </a:rPr>
              <a:t> to hornblende </a:t>
            </a:r>
            <a:r>
              <a:rPr lang="en-US" sz="2000" dirty="0" err="1" smtClean="0">
                <a:solidFill>
                  <a:schemeClr val="tx1"/>
                </a:solidFill>
              </a:rPr>
              <a:t>hornfels</a:t>
            </a:r>
            <a:r>
              <a:rPr lang="en-US" sz="2000" dirty="0" smtClean="0">
                <a:solidFill>
                  <a:schemeClr val="tx1"/>
                </a:solidFill>
              </a:rPr>
              <a:t> facies but with moderately pressure.</a:t>
            </a:r>
          </a:p>
          <a:p>
            <a:pPr algn="just"/>
            <a:r>
              <a:rPr lang="en-US" sz="2000" dirty="0" smtClean="0">
                <a:solidFill>
                  <a:schemeClr val="tx1"/>
                </a:solidFill>
              </a:rPr>
              <a:t>This facies is characterized by  the basically occurring of amphibole and plagioclase, in addition of </a:t>
            </a:r>
            <a:r>
              <a:rPr lang="en-US" sz="2000" dirty="0" err="1" smtClean="0">
                <a:solidFill>
                  <a:schemeClr val="tx1"/>
                </a:solidFill>
              </a:rPr>
              <a:t>staurollite</a:t>
            </a:r>
            <a:r>
              <a:rPr lang="en-US" sz="2000" dirty="0" smtClean="0">
                <a:solidFill>
                  <a:schemeClr val="tx1"/>
                </a:solidFill>
              </a:rPr>
              <a:t> and garnet.</a:t>
            </a:r>
          </a:p>
        </p:txBody>
      </p:sp>
      <p:graphicFrame>
        <p:nvGraphicFramePr>
          <p:cNvPr id="4" name="Table 3"/>
          <p:cNvGraphicFramePr>
            <a:graphicFrameLocks noGrp="1"/>
          </p:cNvGraphicFramePr>
          <p:nvPr>
            <p:extLst>
              <p:ext uri="{D42A27DB-BD31-4B8C-83A1-F6EECF244321}">
                <p14:modId xmlns:p14="http://schemas.microsoft.com/office/powerpoint/2010/main" val="2210010421"/>
              </p:ext>
            </p:extLst>
          </p:nvPr>
        </p:nvGraphicFramePr>
        <p:xfrm>
          <a:off x="323528" y="3420209"/>
          <a:ext cx="8424936" cy="3002097"/>
        </p:xfrm>
        <a:graphic>
          <a:graphicData uri="http://schemas.openxmlformats.org/drawingml/2006/table">
            <a:tbl>
              <a:tblPr firstRow="1" bandRow="1">
                <a:tableStyleId>{5C22544A-7EE6-4342-B048-85BDC9FD1C3A}</a:tableStyleId>
              </a:tblPr>
              <a:tblGrid>
                <a:gridCol w="5234912"/>
                <a:gridCol w="3190024"/>
              </a:tblGrid>
              <a:tr h="1000699">
                <a:tc>
                  <a:txBody>
                    <a:bodyPr/>
                    <a:lstStyle/>
                    <a:p>
                      <a:pPr algn="ctr"/>
                      <a:r>
                        <a:rPr lang="en-US" b="1" dirty="0" smtClean="0">
                          <a:solidFill>
                            <a:schemeClr val="bg1"/>
                          </a:solidFill>
                        </a:rPr>
                        <a:t>Hornblende + Plagioclase ±</a:t>
                      </a:r>
                      <a:r>
                        <a:rPr lang="en-US" b="1" baseline="0" dirty="0" smtClean="0">
                          <a:solidFill>
                            <a:schemeClr val="bg1"/>
                          </a:solidFill>
                        </a:rPr>
                        <a:t> E</a:t>
                      </a:r>
                      <a:r>
                        <a:rPr lang="en-US" b="1" dirty="0" smtClean="0">
                          <a:solidFill>
                            <a:schemeClr val="bg1"/>
                          </a:solidFill>
                        </a:rPr>
                        <a:t>pidote, Garnet,</a:t>
                      </a:r>
                      <a:r>
                        <a:rPr lang="en-US" b="1" baseline="0" dirty="0" smtClean="0">
                          <a:solidFill>
                            <a:schemeClr val="bg1"/>
                          </a:solidFill>
                        </a:rPr>
                        <a:t> Cummingtonite, </a:t>
                      </a:r>
                      <a:r>
                        <a:rPr lang="en-US" b="1" baseline="0" dirty="0" err="1" smtClean="0">
                          <a:solidFill>
                            <a:schemeClr val="bg1"/>
                          </a:solidFill>
                        </a:rPr>
                        <a:t>Diopside</a:t>
                      </a:r>
                      <a:r>
                        <a:rPr lang="en-US" b="1" baseline="0" dirty="0" smtClean="0">
                          <a:solidFill>
                            <a:schemeClr val="bg1"/>
                          </a:solidFill>
                        </a:rPr>
                        <a:t>, Biotite</a:t>
                      </a:r>
                      <a:r>
                        <a:rPr lang="en-US" b="1" dirty="0" smtClean="0">
                          <a:solidFill>
                            <a:schemeClr val="bg1"/>
                          </a:solidFill>
                        </a:rPr>
                        <a:t> ± </a:t>
                      </a:r>
                      <a:r>
                        <a:rPr lang="en-US" b="1" dirty="0" err="1" smtClean="0">
                          <a:solidFill>
                            <a:schemeClr val="bg1"/>
                          </a:solidFill>
                        </a:rPr>
                        <a:t>Actinolite</a:t>
                      </a:r>
                      <a:r>
                        <a:rPr lang="en-US" b="1" dirty="0" smtClean="0">
                          <a:solidFill>
                            <a:schemeClr val="bg1"/>
                          </a:solidFill>
                        </a:rPr>
                        <a:t> ± Quartz</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b="1" dirty="0" smtClean="0">
                          <a:solidFill>
                            <a:schemeClr val="bg1"/>
                          </a:solidFill>
                        </a:rPr>
                        <a:t>Basic Rocks</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r>
              <a:tr h="1000699">
                <a:tc>
                  <a:txBody>
                    <a:bodyPr/>
                    <a:lstStyle/>
                    <a:p>
                      <a:pPr algn="ctr"/>
                      <a:r>
                        <a:rPr lang="en-US" b="1" dirty="0" smtClean="0">
                          <a:solidFill>
                            <a:schemeClr val="bg1"/>
                          </a:solidFill>
                        </a:rPr>
                        <a:t>Dolomite + Calcite + </a:t>
                      </a:r>
                      <a:r>
                        <a:rPr lang="en-US" b="1" dirty="0" err="1" smtClean="0">
                          <a:solidFill>
                            <a:schemeClr val="bg1"/>
                          </a:solidFill>
                        </a:rPr>
                        <a:t>Tremolite</a:t>
                      </a:r>
                      <a:r>
                        <a:rPr lang="en-US" b="1" dirty="0" smtClean="0">
                          <a:solidFill>
                            <a:schemeClr val="bg1"/>
                          </a:solidFill>
                        </a:rPr>
                        <a:t> ± Talc (Very Low Amphibolite Facies)</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b="1" dirty="0" err="1" smtClean="0">
                          <a:solidFill>
                            <a:schemeClr val="bg1"/>
                          </a:solidFill>
                        </a:rPr>
                        <a:t>Calcereous</a:t>
                      </a:r>
                      <a:r>
                        <a:rPr lang="en-US" b="1" baseline="0" dirty="0" smtClean="0">
                          <a:solidFill>
                            <a:schemeClr val="bg1"/>
                          </a:solidFill>
                        </a:rPr>
                        <a:t> Rocks</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r>
              <a:tr h="1000699">
                <a:tc>
                  <a:txBody>
                    <a:bodyPr/>
                    <a:lstStyle/>
                    <a:p>
                      <a:pPr algn="ctr"/>
                      <a:r>
                        <a:rPr lang="en-US" b="1" dirty="0" smtClean="0">
                          <a:solidFill>
                            <a:schemeClr val="bg1"/>
                          </a:solidFill>
                        </a:rPr>
                        <a:t>Muscovite + Biotite + Quartz ± Garnet </a:t>
                      </a:r>
                      <a:r>
                        <a:rPr lang="en-US" b="1" dirty="0" err="1" smtClean="0">
                          <a:solidFill>
                            <a:schemeClr val="bg1"/>
                          </a:solidFill>
                        </a:rPr>
                        <a:t>Staurolite</a:t>
                      </a:r>
                      <a:r>
                        <a:rPr lang="en-US" b="1" dirty="0" smtClean="0">
                          <a:solidFill>
                            <a:schemeClr val="bg1"/>
                          </a:solidFill>
                        </a:rPr>
                        <a:t>  </a:t>
                      </a:r>
                      <a:r>
                        <a:rPr lang="en-US" b="1" dirty="0" err="1" smtClean="0">
                          <a:solidFill>
                            <a:schemeClr val="bg1"/>
                          </a:solidFill>
                        </a:rPr>
                        <a:t>Kyanite</a:t>
                      </a:r>
                      <a:r>
                        <a:rPr lang="en-US" b="1" dirty="0" smtClean="0">
                          <a:solidFill>
                            <a:schemeClr val="bg1"/>
                          </a:solidFill>
                        </a:rPr>
                        <a:t>,</a:t>
                      </a:r>
                      <a:r>
                        <a:rPr lang="en-US" b="1" baseline="0" dirty="0" smtClean="0">
                          <a:solidFill>
                            <a:schemeClr val="bg1"/>
                          </a:solidFill>
                        </a:rPr>
                        <a:t> </a:t>
                      </a:r>
                      <a:r>
                        <a:rPr lang="en-US" b="1" baseline="0" dirty="0" err="1" smtClean="0">
                          <a:solidFill>
                            <a:schemeClr val="bg1"/>
                          </a:solidFill>
                        </a:rPr>
                        <a:t>Silliinite</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b="1" dirty="0" smtClean="0">
                          <a:solidFill>
                            <a:schemeClr val="bg1"/>
                          </a:solidFill>
                        </a:rPr>
                        <a:t>Meta </a:t>
                      </a:r>
                      <a:r>
                        <a:rPr lang="en-US" b="1" dirty="0" err="1" smtClean="0">
                          <a:solidFill>
                            <a:schemeClr val="bg1"/>
                          </a:solidFill>
                        </a:rPr>
                        <a:t>Pellitic</a:t>
                      </a:r>
                      <a:r>
                        <a:rPr lang="en-US" b="1" dirty="0" smtClean="0">
                          <a:solidFill>
                            <a:schemeClr val="bg1"/>
                          </a:solidFill>
                        </a:rPr>
                        <a:t> Rocks</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r>
            </a:tbl>
          </a:graphicData>
        </a:graphic>
      </p:graphicFrame>
    </p:spTree>
    <p:extLst>
      <p:ext uri="{BB962C8B-B14F-4D97-AF65-F5344CB8AC3E}">
        <p14:creationId xmlns:p14="http://schemas.microsoft.com/office/powerpoint/2010/main" val="3500624586"/>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188640"/>
            <a:ext cx="7560840" cy="646331"/>
          </a:xfrm>
          <a:prstGeom prst="rect">
            <a:avLst/>
          </a:prstGeom>
          <a:noFill/>
        </p:spPr>
        <p:txBody>
          <a:bodyPr wrap="square" rtlCol="0">
            <a:spAutoFit/>
          </a:bodyPr>
          <a:lstStyle/>
          <a:p>
            <a:pPr algn="ctr"/>
            <a:r>
              <a:rPr lang="en-US" sz="1800" dirty="0">
                <a:solidFill>
                  <a:schemeClr val="tx1"/>
                </a:solidFill>
              </a:rPr>
              <a:t>Facies of </a:t>
            </a:r>
            <a:r>
              <a:rPr lang="en-US" sz="1800" dirty="0" smtClean="0">
                <a:solidFill>
                  <a:schemeClr val="tx1"/>
                </a:solidFill>
              </a:rPr>
              <a:t> high  </a:t>
            </a:r>
            <a:r>
              <a:rPr lang="en-US" sz="1800" dirty="0">
                <a:solidFill>
                  <a:schemeClr val="tx1"/>
                </a:solidFill>
              </a:rPr>
              <a:t>pressure </a:t>
            </a:r>
          </a:p>
          <a:p>
            <a:pPr algn="ctr"/>
            <a:r>
              <a:rPr lang="en-US" sz="1800" dirty="0" err="1" smtClean="0">
                <a:solidFill>
                  <a:schemeClr val="tx1"/>
                </a:solidFill>
              </a:rPr>
              <a:t>Blueschist</a:t>
            </a:r>
            <a:r>
              <a:rPr lang="en-US" sz="1800" dirty="0" smtClean="0">
                <a:solidFill>
                  <a:schemeClr val="tx1"/>
                </a:solidFill>
              </a:rPr>
              <a:t> facies Facies</a:t>
            </a:r>
            <a:endParaRPr lang="en-US" sz="1800" dirty="0">
              <a:solidFill>
                <a:schemeClr val="tx1"/>
              </a:solidFill>
            </a:endParaRPr>
          </a:p>
        </p:txBody>
      </p:sp>
      <p:sp>
        <p:nvSpPr>
          <p:cNvPr id="3" name="TextBox 2"/>
          <p:cNvSpPr txBox="1"/>
          <p:nvPr/>
        </p:nvSpPr>
        <p:spPr>
          <a:xfrm>
            <a:off x="251520" y="1057635"/>
            <a:ext cx="8712968" cy="2862322"/>
          </a:xfrm>
          <a:prstGeom prst="rect">
            <a:avLst/>
          </a:prstGeom>
          <a:noFill/>
        </p:spPr>
        <p:txBody>
          <a:bodyPr wrap="square" rtlCol="0">
            <a:spAutoFit/>
          </a:bodyPr>
          <a:lstStyle/>
          <a:p>
            <a:pPr algn="just"/>
            <a:r>
              <a:rPr lang="en-US" sz="2000" dirty="0" err="1">
                <a:solidFill>
                  <a:schemeClr val="tx1"/>
                </a:solidFill>
              </a:rPr>
              <a:t>Blueschist</a:t>
            </a:r>
            <a:r>
              <a:rPr lang="en-US" sz="2000" dirty="0">
                <a:solidFill>
                  <a:schemeClr val="tx1"/>
                </a:solidFill>
              </a:rPr>
              <a:t> facies is a high-grade metamorphic facies typified by high pressures and associated with </a:t>
            </a:r>
            <a:r>
              <a:rPr lang="en-US" sz="2000" dirty="0" smtClean="0">
                <a:solidFill>
                  <a:schemeClr val="tx1"/>
                </a:solidFill>
              </a:rPr>
              <a:t>subduction.</a:t>
            </a:r>
            <a:endParaRPr lang="en-US" sz="2000" dirty="0">
              <a:solidFill>
                <a:schemeClr val="tx1"/>
              </a:solidFill>
            </a:endParaRPr>
          </a:p>
          <a:p>
            <a:pPr algn="just"/>
            <a:r>
              <a:rPr lang="en-US" sz="2000" dirty="0" smtClean="0">
                <a:solidFill>
                  <a:schemeClr val="tx1"/>
                </a:solidFill>
              </a:rPr>
              <a:t>Also name </a:t>
            </a:r>
            <a:r>
              <a:rPr lang="en-US" sz="2000" dirty="0" err="1" smtClean="0">
                <a:solidFill>
                  <a:schemeClr val="tx1"/>
                </a:solidFill>
              </a:rPr>
              <a:t>glaucophane</a:t>
            </a:r>
            <a:r>
              <a:rPr lang="en-US" sz="2000" dirty="0" smtClean="0">
                <a:solidFill>
                  <a:schemeClr val="tx1"/>
                </a:solidFill>
              </a:rPr>
              <a:t> –</a:t>
            </a:r>
            <a:r>
              <a:rPr lang="en-US" sz="2000" dirty="0" err="1" smtClean="0">
                <a:solidFill>
                  <a:schemeClr val="tx1"/>
                </a:solidFill>
              </a:rPr>
              <a:t>lawsonite</a:t>
            </a:r>
            <a:r>
              <a:rPr lang="en-US" sz="2000" dirty="0" smtClean="0">
                <a:solidFill>
                  <a:schemeClr val="tx1"/>
                </a:solidFill>
              </a:rPr>
              <a:t> facies. The rocks of related to this facies occur along the </a:t>
            </a:r>
            <a:r>
              <a:rPr lang="en-US" sz="2000" dirty="0" err="1" smtClean="0">
                <a:solidFill>
                  <a:schemeClr val="tx1"/>
                </a:solidFill>
              </a:rPr>
              <a:t>platetectonic</a:t>
            </a:r>
            <a:r>
              <a:rPr lang="en-US" sz="2000" dirty="0" smtClean="0">
                <a:solidFill>
                  <a:schemeClr val="tx1"/>
                </a:solidFill>
              </a:rPr>
              <a:t> boundaries where the pressure is maximum (8-6 </a:t>
            </a:r>
            <a:r>
              <a:rPr lang="en-US" sz="2000" dirty="0" err="1" smtClean="0">
                <a:solidFill>
                  <a:schemeClr val="tx1"/>
                </a:solidFill>
              </a:rPr>
              <a:t>Kbar</a:t>
            </a:r>
            <a:r>
              <a:rPr lang="en-US" sz="2000" dirty="0" smtClean="0">
                <a:solidFill>
                  <a:schemeClr val="tx1"/>
                </a:solidFill>
              </a:rPr>
              <a:t>, e. g. pacific orogenic belt and along Himalaya and Alps). These rocks are rare in the </a:t>
            </a:r>
            <a:r>
              <a:rPr lang="en-US" sz="2000" dirty="0" err="1" smtClean="0">
                <a:solidFill>
                  <a:schemeClr val="tx1"/>
                </a:solidFill>
              </a:rPr>
              <a:t>Arabo</a:t>
            </a:r>
            <a:r>
              <a:rPr lang="en-US" sz="2000" dirty="0" smtClean="0">
                <a:solidFill>
                  <a:schemeClr val="tx1"/>
                </a:solidFill>
              </a:rPr>
              <a:t> Nubian shield. </a:t>
            </a:r>
          </a:p>
          <a:p>
            <a:pPr algn="just"/>
            <a:r>
              <a:rPr lang="en-US" sz="2000" dirty="0" smtClean="0">
                <a:solidFill>
                  <a:schemeClr val="tx1"/>
                </a:solidFill>
              </a:rPr>
              <a:t>The </a:t>
            </a:r>
            <a:r>
              <a:rPr lang="en-US" sz="2000" dirty="0" err="1" smtClean="0">
                <a:solidFill>
                  <a:schemeClr val="tx1"/>
                </a:solidFill>
              </a:rPr>
              <a:t>metabasalt</a:t>
            </a:r>
            <a:r>
              <a:rPr lang="en-US" sz="2000" dirty="0" smtClean="0">
                <a:solidFill>
                  <a:schemeClr val="tx1"/>
                </a:solidFill>
              </a:rPr>
              <a:t> of the </a:t>
            </a:r>
            <a:r>
              <a:rPr lang="en-US" sz="2000" dirty="0" err="1" smtClean="0">
                <a:solidFill>
                  <a:schemeClr val="tx1"/>
                </a:solidFill>
              </a:rPr>
              <a:t>ophiolitic</a:t>
            </a:r>
            <a:r>
              <a:rPr lang="en-US" sz="2000" dirty="0" smtClean="0">
                <a:solidFill>
                  <a:schemeClr val="tx1"/>
                </a:solidFill>
              </a:rPr>
              <a:t> complexes represents good representative of this facies.</a:t>
            </a:r>
          </a:p>
          <a:p>
            <a:pPr algn="just"/>
            <a:r>
              <a:rPr lang="en-US" sz="2000" dirty="0" smtClean="0">
                <a:solidFill>
                  <a:schemeClr val="tx1"/>
                </a:solidFill>
              </a:rPr>
              <a:t>The name blue of this facies is attribute to the blue color of the </a:t>
            </a:r>
            <a:r>
              <a:rPr lang="en-US" sz="2000" dirty="0" err="1" smtClean="0">
                <a:solidFill>
                  <a:schemeClr val="tx1"/>
                </a:solidFill>
              </a:rPr>
              <a:t>glaucophane</a:t>
            </a:r>
            <a:r>
              <a:rPr lang="en-US" sz="2000" dirty="0" smtClean="0">
                <a:solidFill>
                  <a:schemeClr val="tx1"/>
                </a:solidFill>
              </a:rPr>
              <a:t>.</a:t>
            </a:r>
          </a:p>
        </p:txBody>
      </p:sp>
      <p:graphicFrame>
        <p:nvGraphicFramePr>
          <p:cNvPr id="4" name="Table 3"/>
          <p:cNvGraphicFramePr>
            <a:graphicFrameLocks noGrp="1"/>
          </p:cNvGraphicFramePr>
          <p:nvPr>
            <p:extLst>
              <p:ext uri="{D42A27DB-BD31-4B8C-83A1-F6EECF244321}">
                <p14:modId xmlns:p14="http://schemas.microsoft.com/office/powerpoint/2010/main" val="496737586"/>
              </p:ext>
            </p:extLst>
          </p:nvPr>
        </p:nvGraphicFramePr>
        <p:xfrm>
          <a:off x="323528" y="4149080"/>
          <a:ext cx="8424936" cy="2165454"/>
        </p:xfrm>
        <a:graphic>
          <a:graphicData uri="http://schemas.openxmlformats.org/drawingml/2006/table">
            <a:tbl>
              <a:tblPr firstRow="1" bandRow="1">
                <a:tableStyleId>{5C22544A-7EE6-4342-B048-85BDC9FD1C3A}</a:tableStyleId>
              </a:tblPr>
              <a:tblGrid>
                <a:gridCol w="5234912"/>
                <a:gridCol w="3190024"/>
              </a:tblGrid>
              <a:tr h="290157">
                <a:tc>
                  <a:txBody>
                    <a:bodyPr/>
                    <a:lstStyle/>
                    <a:p>
                      <a:pPr algn="ctr"/>
                      <a:r>
                        <a:rPr lang="en-US" b="1" dirty="0" err="1" smtClean="0">
                          <a:solidFill>
                            <a:schemeClr val="bg1"/>
                          </a:solidFill>
                        </a:rPr>
                        <a:t>Glaucophane</a:t>
                      </a:r>
                      <a:r>
                        <a:rPr lang="en-US" b="1" dirty="0" smtClean="0">
                          <a:solidFill>
                            <a:schemeClr val="bg1"/>
                          </a:solidFill>
                        </a:rPr>
                        <a:t> + </a:t>
                      </a:r>
                      <a:r>
                        <a:rPr lang="en-US" b="1" dirty="0" err="1" smtClean="0">
                          <a:solidFill>
                            <a:schemeClr val="bg1"/>
                          </a:solidFill>
                        </a:rPr>
                        <a:t>Lawsonite</a:t>
                      </a:r>
                      <a:r>
                        <a:rPr lang="en-US" b="1" dirty="0" smtClean="0">
                          <a:solidFill>
                            <a:schemeClr val="bg1"/>
                          </a:solidFill>
                        </a:rPr>
                        <a:t> ± </a:t>
                      </a:r>
                      <a:r>
                        <a:rPr lang="en-US" b="1" dirty="0" err="1" smtClean="0">
                          <a:solidFill>
                            <a:schemeClr val="bg1"/>
                          </a:solidFill>
                        </a:rPr>
                        <a:t>Phengite</a:t>
                      </a:r>
                      <a:r>
                        <a:rPr lang="en-US" b="1" dirty="0" smtClean="0">
                          <a:solidFill>
                            <a:schemeClr val="bg1"/>
                          </a:solidFill>
                        </a:rPr>
                        <a:t>,</a:t>
                      </a:r>
                      <a:r>
                        <a:rPr lang="en-US" b="1" baseline="0" dirty="0" smtClean="0">
                          <a:solidFill>
                            <a:schemeClr val="bg1"/>
                          </a:solidFill>
                        </a:rPr>
                        <a:t> </a:t>
                      </a:r>
                      <a:r>
                        <a:rPr lang="en-US" b="1" baseline="0" dirty="0" err="1" smtClean="0">
                          <a:solidFill>
                            <a:schemeClr val="bg1"/>
                          </a:solidFill>
                        </a:rPr>
                        <a:t>Omphacite</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b="1" dirty="0" smtClean="0">
                          <a:solidFill>
                            <a:schemeClr val="bg1"/>
                          </a:solidFill>
                        </a:rPr>
                        <a:t>Meta Basic Rocks</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r>
              <a:tr h="507775">
                <a:tc>
                  <a:txBody>
                    <a:bodyPr/>
                    <a:lstStyle/>
                    <a:p>
                      <a:pPr algn="ctr"/>
                      <a:r>
                        <a:rPr lang="en-US" b="1" dirty="0" smtClean="0">
                          <a:solidFill>
                            <a:schemeClr val="bg1"/>
                          </a:solidFill>
                        </a:rPr>
                        <a:t>Quartz + </a:t>
                      </a:r>
                      <a:r>
                        <a:rPr lang="en-US" b="1" dirty="0" err="1" smtClean="0">
                          <a:solidFill>
                            <a:schemeClr val="bg1"/>
                          </a:solidFill>
                        </a:rPr>
                        <a:t>Jadite</a:t>
                      </a:r>
                      <a:r>
                        <a:rPr lang="en-US" b="1" dirty="0" smtClean="0">
                          <a:solidFill>
                            <a:schemeClr val="bg1"/>
                          </a:solidFill>
                        </a:rPr>
                        <a:t> + </a:t>
                      </a:r>
                      <a:r>
                        <a:rPr lang="en-US" b="1" dirty="0" err="1" smtClean="0">
                          <a:solidFill>
                            <a:schemeClr val="bg1"/>
                          </a:solidFill>
                        </a:rPr>
                        <a:t>Lawsonite</a:t>
                      </a:r>
                      <a:r>
                        <a:rPr lang="en-US" b="1" dirty="0" smtClean="0">
                          <a:solidFill>
                            <a:schemeClr val="bg1"/>
                          </a:solidFill>
                        </a:rPr>
                        <a:t> ± </a:t>
                      </a:r>
                      <a:r>
                        <a:rPr lang="en-US" b="1" dirty="0" err="1" smtClean="0">
                          <a:solidFill>
                            <a:schemeClr val="bg1"/>
                          </a:solidFill>
                        </a:rPr>
                        <a:t>Phengite</a:t>
                      </a:r>
                      <a:r>
                        <a:rPr lang="en-US" b="1" dirty="0" smtClean="0">
                          <a:solidFill>
                            <a:schemeClr val="bg1"/>
                          </a:solidFill>
                        </a:rPr>
                        <a:t>, </a:t>
                      </a:r>
                      <a:r>
                        <a:rPr lang="en-US" b="1" dirty="0" err="1" smtClean="0">
                          <a:solidFill>
                            <a:schemeClr val="bg1"/>
                          </a:solidFill>
                        </a:rPr>
                        <a:t>Galucophane</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b="1" dirty="0" err="1" smtClean="0">
                          <a:solidFill>
                            <a:schemeClr val="bg1"/>
                          </a:solidFill>
                        </a:rPr>
                        <a:t>Metagrewackes</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r>
              <a:tr h="342744">
                <a:tc>
                  <a:txBody>
                    <a:bodyPr/>
                    <a:lstStyle/>
                    <a:p>
                      <a:pPr algn="ctr"/>
                      <a:r>
                        <a:rPr lang="en-US" b="1" dirty="0" smtClean="0">
                          <a:solidFill>
                            <a:schemeClr val="bg1"/>
                          </a:solidFill>
                        </a:rPr>
                        <a:t>Aragonite)</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b="1" dirty="0" err="1" smtClean="0">
                          <a:solidFill>
                            <a:schemeClr val="bg1"/>
                          </a:solidFill>
                        </a:rPr>
                        <a:t>Calcereous</a:t>
                      </a:r>
                      <a:r>
                        <a:rPr lang="en-US" b="1" baseline="0" dirty="0" smtClean="0">
                          <a:solidFill>
                            <a:schemeClr val="bg1"/>
                          </a:solidFill>
                        </a:rPr>
                        <a:t> Rocks</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r>
              <a:tr h="793854">
                <a:tc>
                  <a:txBody>
                    <a:bodyPr/>
                    <a:lstStyle/>
                    <a:p>
                      <a:pPr algn="ctr"/>
                      <a:r>
                        <a:rPr lang="en-US" b="1" dirty="0" err="1" smtClean="0">
                          <a:solidFill>
                            <a:schemeClr val="bg1"/>
                          </a:solidFill>
                        </a:rPr>
                        <a:t>Phengite</a:t>
                      </a:r>
                      <a:r>
                        <a:rPr lang="en-US" b="1" dirty="0" smtClean="0">
                          <a:solidFill>
                            <a:schemeClr val="bg1"/>
                          </a:solidFill>
                        </a:rPr>
                        <a:t> + </a:t>
                      </a:r>
                      <a:r>
                        <a:rPr lang="en-US" b="1" dirty="0" err="1" smtClean="0">
                          <a:solidFill>
                            <a:schemeClr val="bg1"/>
                          </a:solidFill>
                        </a:rPr>
                        <a:t>Paragonite</a:t>
                      </a:r>
                      <a:r>
                        <a:rPr lang="en-US" b="1" dirty="0" smtClean="0">
                          <a:solidFill>
                            <a:schemeClr val="bg1"/>
                          </a:solidFill>
                        </a:rPr>
                        <a:t> + Quartz</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b="1" dirty="0" smtClean="0">
                          <a:solidFill>
                            <a:schemeClr val="bg1"/>
                          </a:solidFill>
                        </a:rPr>
                        <a:t>Meta </a:t>
                      </a:r>
                      <a:r>
                        <a:rPr lang="en-US" b="1" dirty="0" err="1" smtClean="0">
                          <a:solidFill>
                            <a:schemeClr val="bg1"/>
                          </a:solidFill>
                        </a:rPr>
                        <a:t>Pellitic</a:t>
                      </a:r>
                      <a:r>
                        <a:rPr lang="en-US" b="1" dirty="0" smtClean="0">
                          <a:solidFill>
                            <a:schemeClr val="bg1"/>
                          </a:solidFill>
                        </a:rPr>
                        <a:t> Rocks</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r>
            </a:tbl>
          </a:graphicData>
        </a:graphic>
      </p:graphicFrame>
    </p:spTree>
    <p:extLst>
      <p:ext uri="{BB962C8B-B14F-4D97-AF65-F5344CB8AC3E}">
        <p14:creationId xmlns:p14="http://schemas.microsoft.com/office/powerpoint/2010/main" val="1478226717"/>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0"/>
            <a:ext cx="7560840" cy="830997"/>
          </a:xfrm>
          <a:prstGeom prst="rect">
            <a:avLst/>
          </a:prstGeom>
          <a:noFill/>
        </p:spPr>
        <p:txBody>
          <a:bodyPr wrap="square" rtlCol="0">
            <a:spAutoFit/>
          </a:bodyPr>
          <a:lstStyle/>
          <a:p>
            <a:pPr algn="ctr"/>
            <a:r>
              <a:rPr lang="en-US" b="1" dirty="0">
                <a:solidFill>
                  <a:schemeClr val="tx1"/>
                </a:solidFill>
              </a:rPr>
              <a:t>Facies of </a:t>
            </a:r>
            <a:r>
              <a:rPr lang="en-US" b="1" dirty="0" smtClean="0">
                <a:solidFill>
                  <a:schemeClr val="tx1"/>
                </a:solidFill>
              </a:rPr>
              <a:t> high  </a:t>
            </a:r>
            <a:r>
              <a:rPr lang="en-US" b="1" dirty="0">
                <a:solidFill>
                  <a:schemeClr val="tx1"/>
                </a:solidFill>
              </a:rPr>
              <a:t>pressure </a:t>
            </a:r>
            <a:endParaRPr lang="en-US" b="1" dirty="0" smtClean="0">
              <a:solidFill>
                <a:schemeClr val="tx1"/>
              </a:solidFill>
            </a:endParaRPr>
          </a:p>
          <a:p>
            <a:pPr algn="ctr"/>
            <a:r>
              <a:rPr lang="en-US" b="1" dirty="0" smtClean="0">
                <a:solidFill>
                  <a:schemeClr val="tx1"/>
                </a:solidFill>
              </a:rPr>
              <a:t> </a:t>
            </a:r>
            <a:r>
              <a:rPr lang="en-US" b="1" dirty="0" err="1" smtClean="0">
                <a:solidFill>
                  <a:schemeClr val="tx1"/>
                </a:solidFill>
              </a:rPr>
              <a:t>Eclogite</a:t>
            </a:r>
            <a:r>
              <a:rPr lang="en-US" b="1" dirty="0" smtClean="0">
                <a:solidFill>
                  <a:schemeClr val="tx1"/>
                </a:solidFill>
              </a:rPr>
              <a:t> Facies</a:t>
            </a:r>
            <a:endParaRPr lang="en-US" b="1" dirty="0">
              <a:solidFill>
                <a:schemeClr val="tx1"/>
              </a:solidFill>
            </a:endParaRPr>
          </a:p>
        </p:txBody>
      </p:sp>
      <p:sp>
        <p:nvSpPr>
          <p:cNvPr id="3" name="TextBox 2"/>
          <p:cNvSpPr txBox="1"/>
          <p:nvPr/>
        </p:nvSpPr>
        <p:spPr>
          <a:xfrm>
            <a:off x="251520" y="1052736"/>
            <a:ext cx="8665187" cy="5170646"/>
          </a:xfrm>
          <a:prstGeom prst="rect">
            <a:avLst/>
          </a:prstGeom>
          <a:noFill/>
        </p:spPr>
        <p:txBody>
          <a:bodyPr wrap="square" rtlCol="0">
            <a:spAutoFit/>
          </a:bodyPr>
          <a:lstStyle/>
          <a:p>
            <a:pPr algn="just">
              <a:lnSpc>
                <a:spcPct val="150000"/>
              </a:lnSpc>
            </a:pPr>
            <a:r>
              <a:rPr lang="en-US" sz="2200" dirty="0" err="1">
                <a:solidFill>
                  <a:schemeClr val="tx1"/>
                </a:solidFill>
              </a:rPr>
              <a:t>Eclogite</a:t>
            </a:r>
            <a:r>
              <a:rPr lang="en-US" sz="2200" dirty="0">
                <a:solidFill>
                  <a:schemeClr val="tx1"/>
                </a:solidFill>
              </a:rPr>
              <a:t> is a metamorphic rock consisting of pyroxene </a:t>
            </a:r>
            <a:r>
              <a:rPr lang="en-US" sz="2200" dirty="0" err="1">
                <a:solidFill>
                  <a:schemeClr val="tx1"/>
                </a:solidFill>
              </a:rPr>
              <a:t>omphacite</a:t>
            </a:r>
            <a:r>
              <a:rPr lang="en-US" sz="2200" dirty="0">
                <a:solidFill>
                  <a:schemeClr val="tx1"/>
                </a:solidFill>
              </a:rPr>
              <a:t> and </a:t>
            </a:r>
            <a:r>
              <a:rPr lang="en-US" sz="2200" dirty="0" err="1">
                <a:solidFill>
                  <a:schemeClr val="tx1"/>
                </a:solidFill>
              </a:rPr>
              <a:t>pyrope</a:t>
            </a:r>
            <a:r>
              <a:rPr lang="en-US" sz="2200" dirty="0">
                <a:solidFill>
                  <a:schemeClr val="tx1"/>
                </a:solidFill>
              </a:rPr>
              <a:t>-rich garnet. </a:t>
            </a:r>
            <a:r>
              <a:rPr lang="en-US" sz="2200" dirty="0" err="1">
                <a:solidFill>
                  <a:schemeClr val="tx1"/>
                </a:solidFill>
              </a:rPr>
              <a:t>Eclogite</a:t>
            </a:r>
            <a:r>
              <a:rPr lang="en-US" sz="2200" dirty="0">
                <a:solidFill>
                  <a:schemeClr val="tx1"/>
                </a:solidFill>
              </a:rPr>
              <a:t> is a rare but geologically significant rock type. It is common in the upper mantle, especially in regions occupied by </a:t>
            </a:r>
            <a:r>
              <a:rPr lang="en-US" sz="2200" dirty="0" err="1">
                <a:solidFill>
                  <a:schemeClr val="tx1"/>
                </a:solidFill>
              </a:rPr>
              <a:t>subducted</a:t>
            </a:r>
            <a:r>
              <a:rPr lang="en-US" sz="2200" dirty="0">
                <a:solidFill>
                  <a:schemeClr val="tx1"/>
                </a:solidFill>
              </a:rPr>
              <a:t> oceanic </a:t>
            </a:r>
            <a:r>
              <a:rPr lang="en-US" sz="2200" dirty="0" smtClean="0">
                <a:solidFill>
                  <a:schemeClr val="tx1"/>
                </a:solidFill>
              </a:rPr>
              <a:t>plates</a:t>
            </a:r>
          </a:p>
          <a:p>
            <a:pPr algn="just">
              <a:lnSpc>
                <a:spcPct val="150000"/>
              </a:lnSpc>
            </a:pPr>
            <a:r>
              <a:rPr lang="en-US" sz="2200" dirty="0" err="1">
                <a:solidFill>
                  <a:schemeClr val="tx1"/>
                </a:solidFill>
              </a:rPr>
              <a:t>Eclogite</a:t>
            </a:r>
            <a:r>
              <a:rPr lang="en-US" sz="2200" dirty="0">
                <a:solidFill>
                  <a:schemeClr val="tx1"/>
                </a:solidFill>
              </a:rPr>
              <a:t> is chiefly composed of red (garnet) and green (</a:t>
            </a:r>
            <a:r>
              <a:rPr lang="en-US" sz="2200" dirty="0" err="1">
                <a:solidFill>
                  <a:schemeClr val="tx1"/>
                </a:solidFill>
              </a:rPr>
              <a:t>omphacite</a:t>
            </a:r>
            <a:r>
              <a:rPr lang="en-US" sz="2200" dirty="0">
                <a:solidFill>
                  <a:schemeClr val="tx1"/>
                </a:solidFill>
              </a:rPr>
              <a:t>) minerals. Garnet in </a:t>
            </a:r>
            <a:r>
              <a:rPr lang="en-US" sz="2200" dirty="0" err="1">
                <a:solidFill>
                  <a:schemeClr val="tx1"/>
                </a:solidFill>
              </a:rPr>
              <a:t>eclogite</a:t>
            </a:r>
            <a:r>
              <a:rPr lang="en-US" sz="2200" dirty="0">
                <a:solidFill>
                  <a:schemeClr val="tx1"/>
                </a:solidFill>
              </a:rPr>
              <a:t> is usually iron-rich </a:t>
            </a:r>
            <a:r>
              <a:rPr lang="en-US" sz="2200" dirty="0" err="1">
                <a:solidFill>
                  <a:schemeClr val="tx1"/>
                </a:solidFill>
              </a:rPr>
              <a:t>pyrope</a:t>
            </a:r>
            <a:r>
              <a:rPr lang="en-US" sz="2200" dirty="0">
                <a:solidFill>
                  <a:schemeClr val="tx1"/>
                </a:solidFill>
              </a:rPr>
              <a:t> (contains similar amount of Mg and Fe). </a:t>
            </a:r>
            <a:r>
              <a:rPr lang="en-US" sz="2200" dirty="0" err="1">
                <a:solidFill>
                  <a:schemeClr val="tx1"/>
                </a:solidFill>
              </a:rPr>
              <a:t>Omphacite</a:t>
            </a:r>
            <a:r>
              <a:rPr lang="en-US" sz="2200" dirty="0">
                <a:solidFill>
                  <a:schemeClr val="tx1"/>
                </a:solidFill>
              </a:rPr>
              <a:t> is a pyroxene group mineral with a composition in the middle between jadeite and </a:t>
            </a:r>
            <a:r>
              <a:rPr lang="en-US" sz="2200" dirty="0" err="1">
                <a:solidFill>
                  <a:schemeClr val="tx1"/>
                </a:solidFill>
              </a:rPr>
              <a:t>diopside</a:t>
            </a:r>
            <a:r>
              <a:rPr lang="en-US" sz="2200" dirty="0">
                <a:solidFill>
                  <a:schemeClr val="tx1"/>
                </a:solidFill>
              </a:rPr>
              <a:t>. Other minerals that may occur in </a:t>
            </a:r>
            <a:r>
              <a:rPr lang="en-US" sz="2200" dirty="0" err="1">
                <a:solidFill>
                  <a:schemeClr val="tx1"/>
                </a:solidFill>
              </a:rPr>
              <a:t>eclogite</a:t>
            </a:r>
            <a:r>
              <a:rPr lang="en-US" sz="2200" dirty="0">
                <a:solidFill>
                  <a:schemeClr val="tx1"/>
                </a:solidFill>
              </a:rPr>
              <a:t> are quartz, </a:t>
            </a:r>
            <a:r>
              <a:rPr lang="en-US" sz="2200" dirty="0" err="1">
                <a:solidFill>
                  <a:schemeClr val="tx1"/>
                </a:solidFill>
              </a:rPr>
              <a:t>kyanite</a:t>
            </a:r>
            <a:r>
              <a:rPr lang="en-US" sz="2200" dirty="0">
                <a:solidFill>
                  <a:schemeClr val="tx1"/>
                </a:solidFill>
              </a:rPr>
              <a:t>, amphiboles, orthopyroxene, olivine, mica, </a:t>
            </a:r>
            <a:r>
              <a:rPr lang="en-US" sz="2200" dirty="0" err="1">
                <a:solidFill>
                  <a:schemeClr val="tx1"/>
                </a:solidFill>
              </a:rPr>
              <a:t>zoisite</a:t>
            </a:r>
            <a:r>
              <a:rPr lang="en-US" sz="2200" dirty="0">
                <a:solidFill>
                  <a:schemeClr val="tx1"/>
                </a:solidFill>
              </a:rPr>
              <a:t>, and </a:t>
            </a:r>
            <a:r>
              <a:rPr lang="en-US" sz="2200" dirty="0" err="1">
                <a:solidFill>
                  <a:schemeClr val="tx1"/>
                </a:solidFill>
              </a:rPr>
              <a:t>rutile.lso</a:t>
            </a:r>
            <a:r>
              <a:rPr lang="en-US" sz="2200" dirty="0">
                <a:solidFill>
                  <a:schemeClr val="tx1"/>
                </a:solidFill>
              </a:rPr>
              <a:t> </a:t>
            </a:r>
            <a:r>
              <a:rPr lang="en-US" sz="2200" dirty="0" smtClean="0">
                <a:solidFill>
                  <a:schemeClr val="tx1"/>
                </a:solidFill>
              </a:rPr>
              <a:t>name </a:t>
            </a:r>
            <a:r>
              <a:rPr lang="en-US" sz="2200" dirty="0" err="1" smtClean="0">
                <a:solidFill>
                  <a:schemeClr val="tx1"/>
                </a:solidFill>
              </a:rPr>
              <a:t>glaucophane</a:t>
            </a:r>
            <a:r>
              <a:rPr lang="en-US" sz="2200" dirty="0" smtClean="0">
                <a:solidFill>
                  <a:schemeClr val="tx1"/>
                </a:solidFill>
              </a:rPr>
              <a:t> –</a:t>
            </a:r>
            <a:r>
              <a:rPr lang="en-US" sz="2200" dirty="0" err="1" smtClean="0">
                <a:solidFill>
                  <a:schemeClr val="tx1"/>
                </a:solidFill>
              </a:rPr>
              <a:t>lawsonite</a:t>
            </a:r>
            <a:r>
              <a:rPr lang="en-US" sz="2200" dirty="0" smtClean="0">
                <a:solidFill>
                  <a:schemeClr val="tx1"/>
                </a:solidFill>
              </a:rPr>
              <a:t> facies. </a:t>
            </a:r>
          </a:p>
        </p:txBody>
      </p:sp>
    </p:spTree>
    <p:extLst>
      <p:ext uri="{BB962C8B-B14F-4D97-AF65-F5344CB8AC3E}">
        <p14:creationId xmlns:p14="http://schemas.microsoft.com/office/powerpoint/2010/main" val="543858704"/>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88564098"/>
              </p:ext>
            </p:extLst>
          </p:nvPr>
        </p:nvGraphicFramePr>
        <p:xfrm>
          <a:off x="260140" y="2348880"/>
          <a:ext cx="8424936" cy="4354580"/>
        </p:xfrm>
        <a:graphic>
          <a:graphicData uri="http://schemas.openxmlformats.org/drawingml/2006/table">
            <a:tbl>
              <a:tblPr firstRow="1" bandRow="1">
                <a:tableStyleId>{5C22544A-7EE6-4342-B048-85BDC9FD1C3A}</a:tableStyleId>
              </a:tblPr>
              <a:tblGrid>
                <a:gridCol w="5234912"/>
                <a:gridCol w="3190024"/>
              </a:tblGrid>
              <a:tr h="1432727">
                <a:tc>
                  <a:txBody>
                    <a:bodyPr/>
                    <a:lstStyle/>
                    <a:p>
                      <a:pPr algn="ctr"/>
                      <a:r>
                        <a:rPr lang="en-US" b="1" dirty="0" err="1" smtClean="0">
                          <a:solidFill>
                            <a:schemeClr val="bg1"/>
                          </a:solidFill>
                        </a:rPr>
                        <a:t>ompacite</a:t>
                      </a:r>
                      <a:r>
                        <a:rPr lang="en-US" b="1" dirty="0" smtClean="0">
                          <a:solidFill>
                            <a:schemeClr val="bg1"/>
                          </a:solidFill>
                        </a:rPr>
                        <a:t> (</a:t>
                      </a:r>
                      <a:r>
                        <a:rPr lang="en-US" b="1" dirty="0" err="1" smtClean="0">
                          <a:solidFill>
                            <a:schemeClr val="bg1"/>
                          </a:solidFill>
                        </a:rPr>
                        <a:t>clinopyroxene</a:t>
                      </a:r>
                      <a:r>
                        <a:rPr lang="en-US" b="1" dirty="0" smtClean="0">
                          <a:solidFill>
                            <a:schemeClr val="bg1"/>
                          </a:solidFill>
                        </a:rPr>
                        <a:t>) + </a:t>
                      </a:r>
                      <a:r>
                        <a:rPr lang="en-US" b="1" dirty="0" err="1" smtClean="0">
                          <a:solidFill>
                            <a:schemeClr val="bg1"/>
                          </a:solidFill>
                        </a:rPr>
                        <a:t>pyrope</a:t>
                      </a:r>
                      <a:r>
                        <a:rPr lang="en-US" b="1" dirty="0" smtClean="0">
                          <a:solidFill>
                            <a:schemeClr val="bg1"/>
                          </a:solidFill>
                        </a:rPr>
                        <a:t>-rich garnet +/- </a:t>
                      </a:r>
                      <a:r>
                        <a:rPr lang="en-US" b="1" dirty="0" err="1" smtClean="0">
                          <a:solidFill>
                            <a:schemeClr val="bg1"/>
                          </a:solidFill>
                        </a:rPr>
                        <a:t>kyanite</a:t>
                      </a:r>
                      <a:r>
                        <a:rPr lang="en-US" b="1" dirty="0" smtClean="0">
                          <a:solidFill>
                            <a:schemeClr val="bg1"/>
                          </a:solidFill>
                        </a:rPr>
                        <a:t> +/- rutile +/- quartz (low-P) +/- </a:t>
                      </a:r>
                      <a:r>
                        <a:rPr lang="en-US" b="1" dirty="0" err="1" smtClean="0">
                          <a:solidFill>
                            <a:schemeClr val="bg1"/>
                          </a:solidFill>
                        </a:rPr>
                        <a:t>coesite</a:t>
                      </a:r>
                      <a:r>
                        <a:rPr lang="en-US" b="1" dirty="0" smtClean="0">
                          <a:solidFill>
                            <a:schemeClr val="bg1"/>
                          </a:solidFill>
                        </a:rPr>
                        <a:t> (high-P).</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b="1" dirty="0" smtClean="0">
                          <a:solidFill>
                            <a:schemeClr val="bg1"/>
                          </a:solidFill>
                        </a:rPr>
                        <a:t>Meta Basic Rocks</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r>
              <a:tr h="676954">
                <a:tc>
                  <a:txBody>
                    <a:bodyPr/>
                    <a:lstStyle/>
                    <a:p>
                      <a:pPr algn="ctr"/>
                      <a:r>
                        <a:rPr lang="en-US" b="1" dirty="0" smtClean="0">
                          <a:solidFill>
                            <a:schemeClr val="bg1"/>
                          </a:solidFill>
                        </a:rPr>
                        <a:t>Quartz + </a:t>
                      </a:r>
                      <a:r>
                        <a:rPr lang="en-US" b="1" dirty="0" err="1" smtClean="0">
                          <a:solidFill>
                            <a:schemeClr val="bg1"/>
                          </a:solidFill>
                        </a:rPr>
                        <a:t>Jadite</a:t>
                      </a:r>
                      <a:r>
                        <a:rPr lang="en-US" b="1" dirty="0" smtClean="0">
                          <a:solidFill>
                            <a:schemeClr val="bg1"/>
                          </a:solidFill>
                        </a:rPr>
                        <a:t>/</a:t>
                      </a:r>
                      <a:r>
                        <a:rPr lang="en-US" b="1" dirty="0" err="1" smtClean="0">
                          <a:solidFill>
                            <a:schemeClr val="bg1"/>
                          </a:solidFill>
                        </a:rPr>
                        <a:t>omphcite</a:t>
                      </a:r>
                      <a:r>
                        <a:rPr lang="en-US" b="1" dirty="0" smtClean="0">
                          <a:solidFill>
                            <a:schemeClr val="bg1"/>
                          </a:solidFill>
                        </a:rPr>
                        <a:t> +  </a:t>
                      </a:r>
                      <a:r>
                        <a:rPr lang="en-US" b="1" dirty="0" err="1" smtClean="0">
                          <a:solidFill>
                            <a:schemeClr val="bg1"/>
                          </a:solidFill>
                        </a:rPr>
                        <a:t>Phengite</a:t>
                      </a:r>
                      <a:r>
                        <a:rPr lang="en-US" b="1" dirty="0" smtClean="0">
                          <a:solidFill>
                            <a:schemeClr val="bg1"/>
                          </a:solidFill>
                        </a:rPr>
                        <a:t> + garnet</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b="1" dirty="0" smtClean="0">
                          <a:solidFill>
                            <a:schemeClr val="bg1"/>
                          </a:solidFill>
                        </a:rPr>
                        <a:t>Granitic rocks</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r>
              <a:tr h="676954">
                <a:tc>
                  <a:txBody>
                    <a:bodyPr/>
                    <a:lstStyle/>
                    <a:p>
                      <a:pPr algn="ctr"/>
                      <a:r>
                        <a:rPr lang="en-US" b="1" smtClean="0">
                          <a:solidFill>
                            <a:schemeClr val="bg1"/>
                          </a:solidFill>
                        </a:rPr>
                        <a:t>Aragonite</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b="1" smtClean="0">
                          <a:solidFill>
                            <a:schemeClr val="bg1"/>
                          </a:solidFill>
                        </a:rPr>
                        <a:t>Calcereous</a:t>
                      </a:r>
                      <a:r>
                        <a:rPr lang="en-US" b="1" baseline="0" smtClean="0">
                          <a:solidFill>
                            <a:schemeClr val="bg1"/>
                          </a:solidFill>
                        </a:rPr>
                        <a:t> Rocks</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r>
              <a:tr h="1567945">
                <a:tc>
                  <a:txBody>
                    <a:bodyPr/>
                    <a:lstStyle/>
                    <a:p>
                      <a:pPr algn="ctr"/>
                      <a:r>
                        <a:rPr lang="en-US" b="1" dirty="0" err="1" smtClean="0">
                          <a:solidFill>
                            <a:schemeClr val="bg1"/>
                          </a:solidFill>
                        </a:rPr>
                        <a:t>Pyrope</a:t>
                      </a:r>
                      <a:r>
                        <a:rPr lang="en-US" b="1" dirty="0" smtClean="0">
                          <a:solidFill>
                            <a:schemeClr val="bg1"/>
                          </a:solidFill>
                        </a:rPr>
                        <a:t>-rich garnet + </a:t>
                      </a:r>
                      <a:r>
                        <a:rPr lang="en-US" b="1" dirty="0" err="1" smtClean="0">
                          <a:solidFill>
                            <a:schemeClr val="bg1"/>
                          </a:solidFill>
                        </a:rPr>
                        <a:t>carpholite</a:t>
                      </a:r>
                      <a:r>
                        <a:rPr lang="en-US" b="1" dirty="0" smtClean="0">
                          <a:solidFill>
                            <a:schemeClr val="bg1"/>
                          </a:solidFill>
                        </a:rPr>
                        <a:t> + </a:t>
                      </a:r>
                      <a:r>
                        <a:rPr lang="en-US" b="1" dirty="0" err="1" smtClean="0">
                          <a:solidFill>
                            <a:schemeClr val="bg1"/>
                          </a:solidFill>
                        </a:rPr>
                        <a:t>phengite</a:t>
                      </a:r>
                      <a:r>
                        <a:rPr lang="en-US" b="1" dirty="0" smtClean="0">
                          <a:solidFill>
                            <a:schemeClr val="bg1"/>
                          </a:solidFill>
                        </a:rPr>
                        <a:t> + </a:t>
                      </a:r>
                      <a:r>
                        <a:rPr lang="en-US" b="1" dirty="0" err="1" smtClean="0">
                          <a:solidFill>
                            <a:schemeClr val="bg1"/>
                          </a:solidFill>
                        </a:rPr>
                        <a:t>chloritoid</a:t>
                      </a:r>
                      <a:r>
                        <a:rPr lang="en-US" b="1" dirty="0" smtClean="0">
                          <a:solidFill>
                            <a:schemeClr val="bg1"/>
                          </a:solidFill>
                        </a:rPr>
                        <a:t> + </a:t>
                      </a:r>
                      <a:r>
                        <a:rPr lang="en-US" b="1" dirty="0" err="1" smtClean="0">
                          <a:solidFill>
                            <a:schemeClr val="bg1"/>
                          </a:solidFill>
                        </a:rPr>
                        <a:t>kyanite</a:t>
                      </a:r>
                      <a:r>
                        <a:rPr lang="en-US" b="1" dirty="0" smtClean="0">
                          <a:solidFill>
                            <a:schemeClr val="bg1"/>
                          </a:solidFill>
                        </a:rPr>
                        <a:t> +/- quartz (or </a:t>
                      </a:r>
                      <a:r>
                        <a:rPr lang="en-US" b="1" dirty="0" err="1" smtClean="0">
                          <a:solidFill>
                            <a:schemeClr val="bg1"/>
                          </a:solidFill>
                        </a:rPr>
                        <a:t>coesite</a:t>
                      </a:r>
                      <a:r>
                        <a:rPr lang="en-US" b="1" dirty="0" smtClean="0">
                          <a:solidFill>
                            <a:schemeClr val="bg1"/>
                          </a:solidFill>
                        </a:rPr>
                        <a:t> at very high P)</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b="1" dirty="0" smtClean="0">
                          <a:solidFill>
                            <a:schemeClr val="bg1"/>
                          </a:solidFill>
                        </a:rPr>
                        <a:t>Meta </a:t>
                      </a:r>
                      <a:r>
                        <a:rPr lang="en-US" b="1" dirty="0" err="1" smtClean="0">
                          <a:solidFill>
                            <a:schemeClr val="bg1"/>
                          </a:solidFill>
                        </a:rPr>
                        <a:t>Pellitic</a:t>
                      </a:r>
                      <a:r>
                        <a:rPr lang="en-US" b="1" dirty="0" smtClean="0">
                          <a:solidFill>
                            <a:schemeClr val="bg1"/>
                          </a:solidFill>
                        </a:rPr>
                        <a:t> Rocks</a:t>
                      </a:r>
                      <a:endParaRPr lang="en-US" b="1" dirty="0">
                        <a:solidFill>
                          <a:schemeClr val="bg1"/>
                        </a:solidFill>
                      </a:endParaRPr>
                    </a:p>
                  </a:txBody>
                  <a:tcPr>
                    <a:gradFill>
                      <a:gsLst>
                        <a:gs pos="0">
                          <a:schemeClr val="accent1">
                            <a:lumMod val="5000"/>
                            <a:lumOff val="95000"/>
                          </a:schemeClr>
                        </a:gs>
                        <a:gs pos="15000">
                          <a:srgbClr val="FF3300"/>
                        </a:gs>
                        <a:gs pos="83000">
                          <a:schemeClr val="accent1">
                            <a:lumMod val="45000"/>
                            <a:lumOff val="55000"/>
                          </a:schemeClr>
                        </a:gs>
                        <a:gs pos="100000">
                          <a:schemeClr val="accent1">
                            <a:lumMod val="30000"/>
                            <a:lumOff val="70000"/>
                          </a:schemeClr>
                        </a:gs>
                      </a:gsLst>
                      <a:lin ang="5400000" scaled="1"/>
                    </a:gradFill>
                  </a:tcPr>
                </a:tc>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56968"/>
            <a:ext cx="3312368" cy="2208245"/>
          </a:xfrm>
          <a:prstGeom prst="rect">
            <a:avLst/>
          </a:prstGeom>
        </p:spPr>
      </p:pic>
    </p:spTree>
    <p:extLst>
      <p:ext uri="{BB962C8B-B14F-4D97-AF65-F5344CB8AC3E}">
        <p14:creationId xmlns:p14="http://schemas.microsoft.com/office/powerpoint/2010/main" val="142815044"/>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algn="ctr" eaLnBrk="1" hangingPunct="1"/>
            <a:r>
              <a:rPr lang="en-GB" altLang="en-US" b="1" smtClean="0"/>
              <a:t>The Metamorphic Aureole</a:t>
            </a:r>
          </a:p>
        </p:txBody>
      </p:sp>
      <p:sp>
        <p:nvSpPr>
          <p:cNvPr id="10243" name="Rectangle 3"/>
          <p:cNvSpPr>
            <a:spLocks noGrp="1" noChangeArrowheads="1"/>
          </p:cNvSpPr>
          <p:nvPr>
            <p:ph type="body" idx="1"/>
          </p:nvPr>
        </p:nvSpPr>
        <p:spPr/>
        <p:txBody>
          <a:bodyPr/>
          <a:lstStyle/>
          <a:p>
            <a:pPr eaLnBrk="1" hangingPunct="1"/>
            <a:r>
              <a:rPr lang="en-GB" altLang="en-US" dirty="0" smtClean="0"/>
              <a:t>The total volume of older ‘country rocks’ affected by heat from the intrusion</a:t>
            </a:r>
          </a:p>
          <a:p>
            <a:pPr eaLnBrk="1" hangingPunct="1"/>
            <a:r>
              <a:rPr lang="en-GB" altLang="en-US" dirty="0" smtClean="0"/>
              <a:t>Grade of metamorphism decreases from the intrusion towards the edge of the aureole</a:t>
            </a:r>
          </a:p>
          <a:p>
            <a:pPr eaLnBrk="1" hangingPunct="1"/>
            <a:r>
              <a:rPr lang="en-GB" altLang="en-US" dirty="0" smtClean="0"/>
              <a:t>By convention aureoles need to be over 50 metres wide to be marked </a:t>
            </a:r>
            <a:r>
              <a:rPr lang="en-GB" altLang="en-US" smtClean="0"/>
              <a:t>on 1:50,000.</a:t>
            </a:r>
            <a:endParaRPr lang="en-GB" altLang="en-US" dirty="0" smtClean="0"/>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2000"/>
                                        <p:tgtEl>
                                          <p:spTgt spid="102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43">
                                            <p:txEl>
                                              <p:pRg st="0" end="0"/>
                                            </p:txEl>
                                          </p:spTgt>
                                        </p:tgtEl>
                                        <p:attrNameLst>
                                          <p:attrName>style.visibility</p:attrName>
                                        </p:attrNameLst>
                                      </p:cBhvr>
                                      <p:to>
                                        <p:strVal val="visible"/>
                                      </p:to>
                                    </p:set>
                                    <p:animEffect transition="in" filter="fade">
                                      <p:cBhvr>
                                        <p:cTn id="10" dur="2000"/>
                                        <p:tgtEl>
                                          <p:spTgt spid="1024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243">
                                            <p:txEl>
                                              <p:pRg st="1" end="1"/>
                                            </p:txEl>
                                          </p:spTgt>
                                        </p:tgtEl>
                                        <p:attrNameLst>
                                          <p:attrName>style.visibility</p:attrName>
                                        </p:attrNameLst>
                                      </p:cBhvr>
                                      <p:to>
                                        <p:strVal val="visible"/>
                                      </p:to>
                                    </p:set>
                                    <p:animEffect transition="in" filter="fade">
                                      <p:cBhvr>
                                        <p:cTn id="13" dur="2000"/>
                                        <p:tgtEl>
                                          <p:spTgt spid="1024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243">
                                            <p:txEl>
                                              <p:pRg st="2" end="2"/>
                                            </p:txEl>
                                          </p:spTgt>
                                        </p:tgtEl>
                                        <p:attrNameLst>
                                          <p:attrName>style.visibility</p:attrName>
                                        </p:attrNameLst>
                                      </p:cBhvr>
                                      <p:to>
                                        <p:strVal val="visible"/>
                                      </p:to>
                                    </p:set>
                                    <p:animEffect transition="in" filter="fade">
                                      <p:cBhvr>
                                        <p:cTn id="16" dur="2000"/>
                                        <p:tgtEl>
                                          <p:spTgt spid="102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3" grpId="0" build="p"/>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865" y="1196752"/>
            <a:ext cx="6080253" cy="5418181"/>
          </a:xfrm>
          <a:prstGeom prst="rect">
            <a:avLst/>
          </a:prstGeom>
        </p:spPr>
      </p:pic>
      <p:sp>
        <p:nvSpPr>
          <p:cNvPr id="3" name="TextBox 2"/>
          <p:cNvSpPr txBox="1"/>
          <p:nvPr/>
        </p:nvSpPr>
        <p:spPr>
          <a:xfrm>
            <a:off x="2627784" y="548680"/>
            <a:ext cx="3744416" cy="461665"/>
          </a:xfrm>
          <a:prstGeom prst="rect">
            <a:avLst/>
          </a:prstGeom>
          <a:noFill/>
        </p:spPr>
        <p:txBody>
          <a:bodyPr wrap="square" rtlCol="0">
            <a:spAutoFit/>
          </a:bodyPr>
          <a:lstStyle/>
          <a:p>
            <a:pPr algn="ctr"/>
            <a:r>
              <a:rPr lang="en-US" dirty="0" smtClean="0">
                <a:solidFill>
                  <a:schemeClr val="tx1"/>
                </a:solidFill>
              </a:rPr>
              <a:t>Don`t forget</a:t>
            </a:r>
            <a:endParaRPr lang="en-US" dirty="0">
              <a:solidFill>
                <a:schemeClr val="tx1"/>
              </a:solidFill>
            </a:endParaRPr>
          </a:p>
        </p:txBody>
      </p:sp>
    </p:spTree>
    <p:extLst>
      <p:ext uri="{BB962C8B-B14F-4D97-AF65-F5344CB8AC3E}">
        <p14:creationId xmlns:p14="http://schemas.microsoft.com/office/powerpoint/2010/main" val="3976456386"/>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27784" y="548680"/>
            <a:ext cx="3744416" cy="461665"/>
          </a:xfrm>
          <a:prstGeom prst="rect">
            <a:avLst/>
          </a:prstGeom>
          <a:noFill/>
        </p:spPr>
        <p:txBody>
          <a:bodyPr wrap="square" rtlCol="0">
            <a:spAutoFit/>
          </a:bodyPr>
          <a:lstStyle/>
          <a:p>
            <a:pPr algn="ctr"/>
            <a:r>
              <a:rPr lang="en-US" dirty="0" smtClean="0">
                <a:solidFill>
                  <a:schemeClr val="tx1"/>
                </a:solidFill>
              </a:rPr>
              <a:t>Don`t forget</a:t>
            </a:r>
            <a:endParaRPr lang="en-US"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8629" y="1268760"/>
            <a:ext cx="6462725" cy="5238342"/>
          </a:xfrm>
          <a:prstGeom prst="rect">
            <a:avLst/>
          </a:prstGeom>
        </p:spPr>
      </p:pic>
    </p:spTree>
    <p:extLst>
      <p:ext uri="{BB962C8B-B14F-4D97-AF65-F5344CB8AC3E}">
        <p14:creationId xmlns:p14="http://schemas.microsoft.com/office/powerpoint/2010/main" val="3572586691"/>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27784" y="548680"/>
            <a:ext cx="3744416" cy="461665"/>
          </a:xfrm>
          <a:prstGeom prst="rect">
            <a:avLst/>
          </a:prstGeom>
          <a:noFill/>
        </p:spPr>
        <p:txBody>
          <a:bodyPr wrap="square" rtlCol="0">
            <a:spAutoFit/>
          </a:bodyPr>
          <a:lstStyle/>
          <a:p>
            <a:pPr algn="ctr"/>
            <a:r>
              <a:rPr lang="en-US" dirty="0" smtClean="0">
                <a:solidFill>
                  <a:schemeClr val="tx1"/>
                </a:solidFill>
              </a:rPr>
              <a:t>Don`t forget</a:t>
            </a:r>
            <a:endParaRPr lang="en-US"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868" y="1412776"/>
            <a:ext cx="6804248" cy="5026638"/>
          </a:xfrm>
          <a:prstGeom prst="rect">
            <a:avLst/>
          </a:prstGeom>
        </p:spPr>
      </p:pic>
    </p:spTree>
    <p:extLst>
      <p:ext uri="{BB962C8B-B14F-4D97-AF65-F5344CB8AC3E}">
        <p14:creationId xmlns:p14="http://schemas.microsoft.com/office/powerpoint/2010/main" val="229648510"/>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idx="1"/>
          </p:nvPr>
        </p:nvSpPr>
        <p:spPr>
          <a:xfrm>
            <a:off x="228600" y="228600"/>
            <a:ext cx="8763000" cy="1066800"/>
          </a:xfrm>
        </p:spPr>
        <p:txBody>
          <a:bodyPr/>
          <a:lstStyle/>
          <a:p>
            <a:pPr marL="346075" indent="-346075" algn="ctr">
              <a:spcBef>
                <a:spcPts val="600"/>
              </a:spcBef>
              <a:buFontTx/>
              <a:buNone/>
            </a:pPr>
            <a:r>
              <a:rPr lang="en-US" altLang="en-US" sz="4400" smtClean="0">
                <a:solidFill>
                  <a:srgbClr val="0070C0"/>
                </a:solidFill>
              </a:rPr>
              <a:t>The </a:t>
            </a:r>
            <a:r>
              <a:rPr lang="en-US" altLang="en-US" sz="4400" smtClean="0">
                <a:solidFill>
                  <a:srgbClr val="FF3399"/>
                </a:solidFill>
              </a:rPr>
              <a:t>ACF</a:t>
            </a:r>
            <a:r>
              <a:rPr lang="en-US" altLang="en-US" sz="4400" smtClean="0">
                <a:solidFill>
                  <a:srgbClr val="0070C0"/>
                </a:solidFill>
              </a:rPr>
              <a:t> Diagram</a:t>
            </a:r>
          </a:p>
        </p:txBody>
      </p:sp>
      <p:sp>
        <p:nvSpPr>
          <p:cNvPr id="108547" name="Rectangle 3"/>
          <p:cNvSpPr>
            <a:spLocks noChangeArrowheads="1"/>
          </p:cNvSpPr>
          <p:nvPr/>
        </p:nvSpPr>
        <p:spPr bwMode="auto">
          <a:xfrm>
            <a:off x="152400" y="1295400"/>
            <a:ext cx="8915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6075" indent="-346075">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ts val="600"/>
              </a:spcBef>
              <a:buClr>
                <a:srgbClr val="FF0000"/>
              </a:buClr>
              <a:buFontTx/>
              <a:buChar char="•"/>
            </a:pPr>
            <a:r>
              <a:rPr lang="en-US" altLang="en-US" sz="2800"/>
              <a:t>Illustrate metamorphic mineral assemblages in </a:t>
            </a:r>
            <a:r>
              <a:rPr lang="en-US" altLang="en-US" sz="2800">
                <a:solidFill>
                  <a:srgbClr val="00CC00"/>
                </a:solidFill>
              </a:rPr>
              <a:t>mafic</a:t>
            </a:r>
            <a:r>
              <a:rPr lang="en-US" altLang="en-US" sz="2800"/>
              <a:t> rocks on a simplified 3-C triangular diagram</a:t>
            </a:r>
          </a:p>
          <a:p>
            <a:pPr>
              <a:spcBef>
                <a:spcPts val="600"/>
              </a:spcBef>
              <a:buClr>
                <a:srgbClr val="FF0000"/>
              </a:buClr>
              <a:buFontTx/>
              <a:buChar char="•"/>
            </a:pPr>
            <a:r>
              <a:rPr lang="en-US" altLang="en-US" sz="2800"/>
              <a:t>Concentrate only on the minerals that appeared or disappeared during metamorphism, thus acting as indicators of metamorphic grade</a:t>
            </a:r>
          </a:p>
        </p:txBody>
      </p:sp>
    </p:spTree>
    <p:extLst>
      <p:ext uri="{BB962C8B-B14F-4D97-AF65-F5344CB8AC3E}">
        <p14:creationId xmlns:p14="http://schemas.microsoft.com/office/powerpoint/2010/main" val="605373251"/>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 calcmode="lin" valueType="num">
                                      <p:cBhvr additive="base">
                                        <p:cTn id="7" dur="500" fill="hold"/>
                                        <p:tgtEl>
                                          <p:spTgt spid="1085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85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8547">
                                            <p:txEl>
                                              <p:pRg st="1" end="1"/>
                                            </p:txEl>
                                          </p:spTgt>
                                        </p:tgtEl>
                                        <p:attrNameLst>
                                          <p:attrName>style.visibility</p:attrName>
                                        </p:attrNameLst>
                                      </p:cBhvr>
                                      <p:to>
                                        <p:strVal val="visible"/>
                                      </p:to>
                                    </p:set>
                                    <p:anim calcmode="lin" valueType="num">
                                      <p:cBhvr additive="base">
                                        <p:cTn id="13" dur="500" fill="hold"/>
                                        <p:tgtEl>
                                          <p:spTgt spid="1085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854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build="p" bldLvl="3"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Fig-24-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52388"/>
            <a:ext cx="8572500" cy="675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p:cNvSpPr>
            <a:spLocks noChangeArrowheads="1"/>
          </p:cNvSpPr>
          <p:nvPr/>
        </p:nvSpPr>
        <p:spPr bwMode="auto">
          <a:xfrm>
            <a:off x="5292080" y="980728"/>
            <a:ext cx="3048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b="1" dirty="0">
                <a:solidFill>
                  <a:schemeClr val="accent2">
                    <a:lumMod val="75000"/>
                  </a:schemeClr>
                </a:solidFill>
              </a:rPr>
              <a:t>Figure 24.4. After Ehlers and Blatt (1982). </a:t>
            </a:r>
            <a:r>
              <a:rPr lang="en-US" altLang="en-US" sz="1200" b="1" i="1" dirty="0">
                <a:solidFill>
                  <a:schemeClr val="accent2">
                    <a:lumMod val="75000"/>
                  </a:schemeClr>
                </a:solidFill>
              </a:rPr>
              <a:t>Petrology</a:t>
            </a:r>
            <a:r>
              <a:rPr lang="en-US" altLang="en-US" sz="1200" b="1" dirty="0">
                <a:solidFill>
                  <a:schemeClr val="accent2">
                    <a:lumMod val="75000"/>
                  </a:schemeClr>
                </a:solidFill>
              </a:rPr>
              <a:t>. Freeman. And Miyashiro (1994) </a:t>
            </a:r>
            <a:r>
              <a:rPr lang="en-US" altLang="en-US" sz="1200" b="1" i="1" dirty="0">
                <a:solidFill>
                  <a:schemeClr val="accent2">
                    <a:lumMod val="75000"/>
                  </a:schemeClr>
                </a:solidFill>
              </a:rPr>
              <a:t>Metamorphic Petrology</a:t>
            </a:r>
            <a:r>
              <a:rPr lang="en-US" altLang="en-US" sz="1200" b="1" dirty="0">
                <a:solidFill>
                  <a:schemeClr val="accent2">
                    <a:lumMod val="75000"/>
                  </a:schemeClr>
                </a:solidFill>
              </a:rPr>
              <a:t>. Oxford.</a:t>
            </a:r>
          </a:p>
        </p:txBody>
      </p:sp>
    </p:spTree>
    <p:extLst>
      <p:ext uri="{BB962C8B-B14F-4D97-AF65-F5344CB8AC3E}">
        <p14:creationId xmlns:p14="http://schemas.microsoft.com/office/powerpoint/2010/main" val="2482116297"/>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idx="1"/>
          </p:nvPr>
        </p:nvSpPr>
        <p:spPr>
          <a:xfrm>
            <a:off x="228600" y="228600"/>
            <a:ext cx="8763000" cy="1066800"/>
          </a:xfrm>
        </p:spPr>
        <p:txBody>
          <a:bodyPr/>
          <a:lstStyle/>
          <a:p>
            <a:pPr marL="346075" indent="-346075" algn="ctr">
              <a:spcBef>
                <a:spcPts val="600"/>
              </a:spcBef>
              <a:buFontTx/>
              <a:buNone/>
            </a:pPr>
            <a:r>
              <a:rPr lang="en-US" altLang="en-US" sz="4400" smtClean="0">
                <a:solidFill>
                  <a:srgbClr val="0070C0"/>
                </a:solidFill>
              </a:rPr>
              <a:t>The ACF Diagram</a:t>
            </a:r>
          </a:p>
        </p:txBody>
      </p:sp>
      <p:sp>
        <p:nvSpPr>
          <p:cNvPr id="118787" name="Rectangle 3"/>
          <p:cNvSpPr>
            <a:spLocks noChangeArrowheads="1"/>
          </p:cNvSpPr>
          <p:nvPr/>
        </p:nvSpPr>
        <p:spPr bwMode="auto">
          <a:xfrm>
            <a:off x="228600" y="1905000"/>
            <a:ext cx="8915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6075" indent="-346075">
              <a:defRPr sz="2400">
                <a:solidFill>
                  <a:schemeClr val="tx1"/>
                </a:solidFill>
                <a:latin typeface="Times New Roman" panose="02020603050405020304" pitchFamily="18" charset="0"/>
              </a:defRPr>
            </a:lvl1pPr>
            <a:lvl2pPr marL="798513"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ts val="600"/>
              </a:spcBef>
              <a:buClr>
                <a:srgbClr val="FF0000"/>
              </a:buClr>
              <a:buFont typeface="Arial" panose="020B0604020202020204" pitchFamily="34" charset="0"/>
              <a:buChar char="•"/>
            </a:pPr>
            <a:r>
              <a:rPr lang="en-US" altLang="en-US" sz="2800" dirty="0"/>
              <a:t>Water is omitted under the assumption that it is perfectly mobile</a:t>
            </a:r>
          </a:p>
          <a:p>
            <a:pPr>
              <a:spcBef>
                <a:spcPts val="600"/>
              </a:spcBef>
              <a:buClr>
                <a:srgbClr val="FF0000"/>
              </a:buClr>
              <a:buFont typeface="Arial" panose="020B0604020202020204" pitchFamily="34" charset="0"/>
              <a:buChar char="•"/>
            </a:pPr>
            <a:r>
              <a:rPr lang="en-US" altLang="en-US" sz="2800" dirty="0"/>
              <a:t>Note that SiO</a:t>
            </a:r>
            <a:r>
              <a:rPr lang="en-US" altLang="en-US" sz="2800" baseline="-25000" dirty="0"/>
              <a:t>2</a:t>
            </a:r>
            <a:r>
              <a:rPr lang="en-US" altLang="en-US" sz="2800" dirty="0"/>
              <a:t> is simply ignored</a:t>
            </a:r>
          </a:p>
          <a:p>
            <a:pPr lvl="1">
              <a:spcBef>
                <a:spcPts val="600"/>
              </a:spcBef>
              <a:buClr>
                <a:srgbClr val="0099FF"/>
              </a:buClr>
              <a:buSzPct val="80000"/>
              <a:buFont typeface="Wingdings" panose="05000000000000000000" pitchFamily="2" charset="2"/>
              <a:buChar char="§"/>
            </a:pPr>
            <a:r>
              <a:rPr lang="en-US" altLang="en-US" dirty="0"/>
              <a:t>We shall see that this is equivalent to projecting from quartz</a:t>
            </a:r>
          </a:p>
          <a:p>
            <a:pPr>
              <a:spcBef>
                <a:spcPts val="600"/>
              </a:spcBef>
              <a:buClr>
                <a:srgbClr val="FF0000"/>
              </a:buClr>
              <a:buFont typeface="Arial" panose="020B0604020202020204" pitchFamily="34" charset="0"/>
              <a:buChar char="•"/>
            </a:pPr>
            <a:r>
              <a:rPr lang="en-US" altLang="en-US" sz="2800" dirty="0"/>
              <a:t>In order for a projected phase diagram to be truly valid, </a:t>
            </a:r>
            <a:r>
              <a:rPr lang="en-US" altLang="en-US" sz="2800" dirty="0">
                <a:solidFill>
                  <a:srgbClr val="FF3399"/>
                </a:solidFill>
              </a:rPr>
              <a:t>the phase from which it is projected must be present</a:t>
            </a:r>
            <a:r>
              <a:rPr lang="en-US" altLang="en-US" sz="2800" dirty="0"/>
              <a:t> in the mineral assemblages represented</a:t>
            </a:r>
          </a:p>
        </p:txBody>
      </p:sp>
      <p:sp>
        <p:nvSpPr>
          <p:cNvPr id="38916" name="Rectangle 4"/>
          <p:cNvSpPr>
            <a:spLocks noChangeArrowheads="1"/>
          </p:cNvSpPr>
          <p:nvPr/>
        </p:nvSpPr>
        <p:spPr bwMode="auto">
          <a:xfrm>
            <a:off x="228600" y="990600"/>
            <a:ext cx="8915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a:t>By creating these three pseudo-components, Eskola reduced the number of components in mafic rocks from 8 to 3</a:t>
            </a:r>
            <a:endParaRPr lang="en-US" altLang="en-US" sz="3600">
              <a:solidFill>
                <a:srgbClr val="00CC00"/>
              </a:solidFill>
            </a:endParaRPr>
          </a:p>
        </p:txBody>
      </p:sp>
    </p:spTree>
    <p:extLst>
      <p:ext uri="{BB962C8B-B14F-4D97-AF65-F5344CB8AC3E}">
        <p14:creationId xmlns:p14="http://schemas.microsoft.com/office/powerpoint/2010/main" val="3949136510"/>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anim calcmode="lin" valueType="num">
                                      <p:cBhvr additive="base">
                                        <p:cTn id="7" dur="500" fill="hold"/>
                                        <p:tgtEl>
                                          <p:spTgt spid="1187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87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8787">
                                            <p:txEl>
                                              <p:pRg st="1" end="1"/>
                                            </p:txEl>
                                          </p:spTgt>
                                        </p:tgtEl>
                                        <p:attrNameLst>
                                          <p:attrName>style.visibility</p:attrName>
                                        </p:attrNameLst>
                                      </p:cBhvr>
                                      <p:to>
                                        <p:strVal val="visible"/>
                                      </p:to>
                                    </p:set>
                                    <p:anim calcmode="lin" valueType="num">
                                      <p:cBhvr additive="base">
                                        <p:cTn id="13" dur="500" fill="hold"/>
                                        <p:tgtEl>
                                          <p:spTgt spid="1187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87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8787">
                                            <p:txEl>
                                              <p:pRg st="2" end="2"/>
                                            </p:txEl>
                                          </p:spTgt>
                                        </p:tgtEl>
                                        <p:attrNameLst>
                                          <p:attrName>style.visibility</p:attrName>
                                        </p:attrNameLst>
                                      </p:cBhvr>
                                      <p:to>
                                        <p:strVal val="visible"/>
                                      </p:to>
                                    </p:set>
                                    <p:anim calcmode="lin" valueType="num">
                                      <p:cBhvr additive="base">
                                        <p:cTn id="19" dur="500" fill="hold"/>
                                        <p:tgtEl>
                                          <p:spTgt spid="11878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87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8787">
                                            <p:txEl>
                                              <p:pRg st="3" end="3"/>
                                            </p:txEl>
                                          </p:spTgt>
                                        </p:tgtEl>
                                        <p:attrNameLst>
                                          <p:attrName>style.visibility</p:attrName>
                                        </p:attrNameLst>
                                      </p:cBhvr>
                                      <p:to>
                                        <p:strVal val="visible"/>
                                      </p:to>
                                    </p:set>
                                    <p:anim calcmode="lin" valueType="num">
                                      <p:cBhvr additive="base">
                                        <p:cTn id="25" dur="500" fill="hold"/>
                                        <p:tgtEl>
                                          <p:spTgt spid="11878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878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build="p" bldLvl="3" autoUpdateAnimBg="0"/>
    </p:bldLst>
  </p:timing>
</p:sld>
</file>

<file path=ppt/slides/slide1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idx="1"/>
          </p:nvPr>
        </p:nvSpPr>
        <p:spPr>
          <a:xfrm>
            <a:off x="228600" y="228600"/>
            <a:ext cx="8763000" cy="1066800"/>
          </a:xfrm>
        </p:spPr>
        <p:txBody>
          <a:bodyPr/>
          <a:lstStyle/>
          <a:p>
            <a:pPr marL="346075" indent="-346075" algn="ctr">
              <a:spcBef>
                <a:spcPts val="600"/>
              </a:spcBef>
              <a:buFontTx/>
              <a:buNone/>
            </a:pPr>
            <a:r>
              <a:rPr lang="en-US" altLang="en-US" sz="4400" smtClean="0">
                <a:solidFill>
                  <a:srgbClr val="0070C0"/>
                </a:solidFill>
              </a:rPr>
              <a:t>The ACF Diagram</a:t>
            </a:r>
          </a:p>
        </p:txBody>
      </p:sp>
      <p:sp>
        <p:nvSpPr>
          <p:cNvPr id="120835" name="Rectangle 3"/>
          <p:cNvSpPr>
            <a:spLocks noChangeArrowheads="1"/>
          </p:cNvSpPr>
          <p:nvPr/>
        </p:nvSpPr>
        <p:spPr bwMode="auto">
          <a:xfrm>
            <a:off x="152400" y="1676400"/>
            <a:ext cx="8991600" cy="3810000"/>
          </a:xfrm>
          <a:prstGeom prst="rect">
            <a:avLst/>
          </a:prstGeom>
          <a:noFill/>
          <a:ln w="9525">
            <a:noFill/>
            <a:miter lim="800000"/>
            <a:headEnd/>
            <a:tailEnd/>
          </a:ln>
          <a:effectLst/>
        </p:spPr>
        <p:txBody>
          <a:bodyPr lIns="92075" tIns="46038" rIns="92075" bIns="46038"/>
          <a:lstStyle/>
          <a:p>
            <a:pPr marL="346075" indent="-346075">
              <a:spcBef>
                <a:spcPts val="600"/>
              </a:spcBef>
              <a:buClr>
                <a:srgbClr val="00CC00"/>
              </a:buClr>
              <a:defRPr/>
            </a:pPr>
            <a:r>
              <a:rPr lang="en-US" sz="3200" dirty="0">
                <a:solidFill>
                  <a:schemeClr val="tx1"/>
                </a:solidFill>
              </a:rPr>
              <a:t>Anorthite CaAl</a:t>
            </a:r>
            <a:r>
              <a:rPr lang="en-US" sz="3200" baseline="-25000" dirty="0">
                <a:solidFill>
                  <a:schemeClr val="tx1"/>
                </a:solidFill>
              </a:rPr>
              <a:t>2</a:t>
            </a:r>
            <a:r>
              <a:rPr lang="en-US" sz="3200" dirty="0">
                <a:solidFill>
                  <a:schemeClr val="tx1"/>
                </a:solidFill>
              </a:rPr>
              <a:t>Si</a:t>
            </a:r>
            <a:r>
              <a:rPr lang="en-US" sz="3200" baseline="-25000" dirty="0">
                <a:solidFill>
                  <a:schemeClr val="tx1"/>
                </a:solidFill>
              </a:rPr>
              <a:t>2</a:t>
            </a:r>
            <a:r>
              <a:rPr lang="en-US" sz="3200" dirty="0">
                <a:solidFill>
                  <a:schemeClr val="tx1"/>
                </a:solidFill>
              </a:rPr>
              <a:t>O</a:t>
            </a:r>
            <a:r>
              <a:rPr lang="en-US" sz="3200" baseline="-25000" dirty="0">
                <a:solidFill>
                  <a:schemeClr val="tx1"/>
                </a:solidFill>
              </a:rPr>
              <a:t>8</a:t>
            </a:r>
            <a:endParaRPr lang="en-US" sz="3200" dirty="0">
              <a:solidFill>
                <a:schemeClr val="tx1"/>
              </a:solidFill>
            </a:endParaRPr>
          </a:p>
          <a:p>
            <a:pPr marL="681038" indent="-346075">
              <a:spcBef>
                <a:spcPts val="600"/>
              </a:spcBef>
              <a:buClr>
                <a:srgbClr val="FF0000"/>
              </a:buClr>
              <a:defRPr/>
            </a:pPr>
            <a:r>
              <a:rPr lang="en-US" sz="3200" dirty="0">
                <a:solidFill>
                  <a:schemeClr val="tx1"/>
                </a:solidFill>
              </a:rPr>
              <a:t>A = 1 + 0 - 0 - 0 = 1, C = 1 - 0 = 1, and F = 0</a:t>
            </a:r>
          </a:p>
          <a:p>
            <a:pPr marL="681038" indent="-346075">
              <a:spcBef>
                <a:spcPts val="600"/>
              </a:spcBef>
              <a:buClr>
                <a:srgbClr val="FF0000"/>
              </a:buClr>
              <a:defRPr/>
            </a:pPr>
            <a:r>
              <a:rPr lang="en-US" sz="3200" dirty="0">
                <a:solidFill>
                  <a:schemeClr val="tx1"/>
                </a:solidFill>
              </a:rPr>
              <a:t>Provisional values sum to 2, so we can normalize to 1.0 by multiplying each value by ½, resulting in </a:t>
            </a:r>
          </a:p>
          <a:p>
            <a:pPr marL="798513" lvl="1" indent="-285750">
              <a:spcBef>
                <a:spcPts val="600"/>
              </a:spcBef>
              <a:buClr>
                <a:schemeClr val="tx2"/>
              </a:buClr>
              <a:buSzPct val="50000"/>
              <a:buFont typeface="Monotype Sorts" pitchFamily="2" charset="2"/>
              <a:buNone/>
              <a:defRPr/>
            </a:pPr>
            <a:r>
              <a:rPr lang="en-US" sz="3200" dirty="0">
                <a:solidFill>
                  <a:schemeClr val="tx1"/>
                </a:solidFill>
              </a:rPr>
              <a:t>A = 0.5</a:t>
            </a:r>
          </a:p>
          <a:p>
            <a:pPr marL="798513" lvl="1" indent="-285750">
              <a:spcBef>
                <a:spcPts val="600"/>
              </a:spcBef>
              <a:buClr>
                <a:schemeClr val="tx2"/>
              </a:buClr>
              <a:buSzPct val="50000"/>
              <a:buFont typeface="Monotype Sorts" pitchFamily="2" charset="2"/>
              <a:buNone/>
              <a:defRPr/>
            </a:pPr>
            <a:r>
              <a:rPr lang="en-US" sz="3200" dirty="0">
                <a:solidFill>
                  <a:schemeClr val="tx1"/>
                </a:solidFill>
              </a:rPr>
              <a:t>C = 0.5</a:t>
            </a:r>
          </a:p>
          <a:p>
            <a:pPr marL="798513" lvl="1" indent="-285750">
              <a:spcBef>
                <a:spcPts val="600"/>
              </a:spcBef>
              <a:buClr>
                <a:schemeClr val="tx2"/>
              </a:buClr>
              <a:buSzPct val="50000"/>
              <a:buFont typeface="Monotype Sorts" pitchFamily="2" charset="2"/>
              <a:buNone/>
              <a:defRPr/>
            </a:pPr>
            <a:r>
              <a:rPr lang="en-US" sz="3200" dirty="0">
                <a:solidFill>
                  <a:schemeClr val="tx1"/>
                </a:solidFill>
              </a:rPr>
              <a:t>F = 0</a:t>
            </a:r>
            <a:endParaRPr lang="en-US" sz="4800" dirty="0">
              <a:solidFill>
                <a:schemeClr val="tx1"/>
              </a:solidFill>
            </a:endParaRPr>
          </a:p>
        </p:txBody>
      </p:sp>
      <p:sp>
        <p:nvSpPr>
          <p:cNvPr id="39940" name="Rectangle 4"/>
          <p:cNvSpPr>
            <a:spLocks noChangeArrowheads="1"/>
          </p:cNvSpPr>
          <p:nvPr/>
        </p:nvSpPr>
        <p:spPr bwMode="auto">
          <a:xfrm>
            <a:off x="228600" y="9906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dirty="0"/>
              <a:t>An example:</a:t>
            </a:r>
            <a:endParaRPr lang="en-US" altLang="en-US" sz="3600" dirty="0"/>
          </a:p>
        </p:txBody>
      </p:sp>
      <p:sp>
        <p:nvSpPr>
          <p:cNvPr id="120837" name="Text Box 5"/>
          <p:cNvSpPr txBox="1">
            <a:spLocks noChangeArrowheads="1"/>
          </p:cNvSpPr>
          <p:nvPr/>
        </p:nvSpPr>
        <p:spPr bwMode="auto">
          <a:xfrm>
            <a:off x="228600" y="5715000"/>
            <a:ext cx="57642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a:t>Where does Ab plot? Plagioclase?</a:t>
            </a:r>
          </a:p>
        </p:txBody>
      </p:sp>
    </p:spTree>
    <p:extLst>
      <p:ext uri="{BB962C8B-B14F-4D97-AF65-F5344CB8AC3E}">
        <p14:creationId xmlns:p14="http://schemas.microsoft.com/office/powerpoint/2010/main" val="1486372374"/>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0835">
                                            <p:txEl>
                                              <p:pRg st="1" end="1"/>
                                            </p:txEl>
                                          </p:spTgt>
                                        </p:tgtEl>
                                        <p:attrNameLst>
                                          <p:attrName>style.visibility</p:attrName>
                                        </p:attrNameLst>
                                      </p:cBhvr>
                                      <p:to>
                                        <p:strVal val="visible"/>
                                      </p:to>
                                    </p:set>
                                    <p:anim calcmode="lin" valueType="num">
                                      <p:cBhvr additive="base">
                                        <p:cTn id="7" dur="500" fill="hold"/>
                                        <p:tgtEl>
                                          <p:spTgt spid="12083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083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0835">
                                            <p:txEl>
                                              <p:pRg st="2" end="2"/>
                                            </p:txEl>
                                          </p:spTgt>
                                        </p:tgtEl>
                                        <p:attrNameLst>
                                          <p:attrName>style.visibility</p:attrName>
                                        </p:attrNameLst>
                                      </p:cBhvr>
                                      <p:to>
                                        <p:strVal val="visible"/>
                                      </p:to>
                                    </p:set>
                                    <p:anim calcmode="lin" valueType="num">
                                      <p:cBhvr additive="base">
                                        <p:cTn id="13" dur="500" fill="hold"/>
                                        <p:tgtEl>
                                          <p:spTgt spid="12083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0835">
                                            <p:txEl>
                                              <p:pRg st="2" end="2"/>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20835">
                                            <p:txEl>
                                              <p:pRg st="3" end="3"/>
                                            </p:txEl>
                                          </p:spTgt>
                                        </p:tgtEl>
                                        <p:attrNameLst>
                                          <p:attrName>style.visibility</p:attrName>
                                        </p:attrNameLst>
                                      </p:cBhvr>
                                      <p:to>
                                        <p:strVal val="visible"/>
                                      </p:to>
                                    </p:set>
                                    <p:anim calcmode="lin" valueType="num">
                                      <p:cBhvr additive="base">
                                        <p:cTn id="17" dur="500" fill="hold"/>
                                        <p:tgtEl>
                                          <p:spTgt spid="120835">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20835">
                                            <p:txEl>
                                              <p:pRg st="3" end="3"/>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20835">
                                            <p:txEl>
                                              <p:pRg st="4" end="4"/>
                                            </p:txEl>
                                          </p:spTgt>
                                        </p:tgtEl>
                                        <p:attrNameLst>
                                          <p:attrName>style.visibility</p:attrName>
                                        </p:attrNameLst>
                                      </p:cBhvr>
                                      <p:to>
                                        <p:strVal val="visible"/>
                                      </p:to>
                                    </p:set>
                                    <p:anim calcmode="lin" valueType="num">
                                      <p:cBhvr additive="base">
                                        <p:cTn id="21" dur="500" fill="hold"/>
                                        <p:tgtEl>
                                          <p:spTgt spid="120835">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20835">
                                            <p:txEl>
                                              <p:pRg st="4" end="4"/>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0835">
                                            <p:txEl>
                                              <p:pRg st="5" end="5"/>
                                            </p:txEl>
                                          </p:spTgt>
                                        </p:tgtEl>
                                        <p:attrNameLst>
                                          <p:attrName>style.visibility</p:attrName>
                                        </p:attrNameLst>
                                      </p:cBhvr>
                                      <p:to>
                                        <p:strVal val="visible"/>
                                      </p:to>
                                    </p:set>
                                    <p:anim calcmode="lin" valueType="num">
                                      <p:cBhvr additive="base">
                                        <p:cTn id="25" dur="500" fill="hold"/>
                                        <p:tgtEl>
                                          <p:spTgt spid="120835">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083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0837"/>
                                        </p:tgtEl>
                                        <p:attrNameLst>
                                          <p:attrName>style.visibility</p:attrName>
                                        </p:attrNameLst>
                                      </p:cBhvr>
                                      <p:to>
                                        <p:strVal val="visible"/>
                                      </p:to>
                                    </p:set>
                                    <p:animEffect transition="in" filter="fade">
                                      <p:cBhvr>
                                        <p:cTn id="31" dur="500"/>
                                        <p:tgtEl>
                                          <p:spTgt spid="120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build="p" autoUpdateAnimBg="0"/>
      <p:bldP spid="120837"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7" descr="Fig-24-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52388"/>
            <a:ext cx="8572500" cy="675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p:cNvSpPr>
            <a:spLocks noChangeArrowheads="1"/>
          </p:cNvSpPr>
          <p:nvPr/>
        </p:nvSpPr>
        <p:spPr bwMode="auto">
          <a:xfrm>
            <a:off x="5943600" y="990600"/>
            <a:ext cx="3048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b="1">
                <a:solidFill>
                  <a:srgbClr val="FF3399"/>
                </a:solidFill>
              </a:rPr>
              <a:t>Figure 24.4. </a:t>
            </a:r>
            <a:r>
              <a:rPr lang="en-US" altLang="en-US" sz="1200" b="1"/>
              <a:t>After Ehlers and Blatt (1982). </a:t>
            </a:r>
            <a:r>
              <a:rPr lang="en-US" altLang="en-US" sz="1200" b="1" i="1"/>
              <a:t>Petrology</a:t>
            </a:r>
            <a:r>
              <a:rPr lang="en-US" altLang="en-US" sz="1200" b="1"/>
              <a:t>. Freeman. And Miyashiro (1994) </a:t>
            </a:r>
            <a:r>
              <a:rPr lang="en-US" altLang="en-US" sz="1200" b="1" i="1"/>
              <a:t>Metamorphic Petrology</a:t>
            </a:r>
            <a:r>
              <a:rPr lang="en-US" altLang="en-US" sz="1200" b="1"/>
              <a:t>. Oxford.</a:t>
            </a:r>
          </a:p>
        </p:txBody>
      </p:sp>
      <p:sp>
        <p:nvSpPr>
          <p:cNvPr id="40964" name="Rectangle 4"/>
          <p:cNvSpPr>
            <a:spLocks noChangeArrowheads="1"/>
          </p:cNvSpPr>
          <p:nvPr/>
        </p:nvSpPr>
        <p:spPr bwMode="auto">
          <a:xfrm>
            <a:off x="560388" y="2973388"/>
            <a:ext cx="995362" cy="304800"/>
          </a:xfrm>
          <a:prstGeom prst="rect">
            <a:avLst/>
          </a:prstGeom>
          <a:noFill/>
          <a:ln w="28575">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40965" name="AutoShape 5"/>
          <p:cNvSpPr>
            <a:spLocks noChangeArrowheads="1"/>
          </p:cNvSpPr>
          <p:nvPr/>
        </p:nvSpPr>
        <p:spPr bwMode="auto">
          <a:xfrm>
            <a:off x="2632075" y="3159125"/>
            <a:ext cx="609600" cy="457200"/>
          </a:xfrm>
          <a:prstGeom prst="leftArrow">
            <a:avLst>
              <a:gd name="adj1" fmla="val 50000"/>
              <a:gd name="adj2" fmla="val 33333"/>
            </a:avLst>
          </a:prstGeom>
          <a:solidFill>
            <a:srgbClr val="0099FF"/>
          </a:solidFill>
          <a:ln w="12700">
            <a:solidFill>
              <a:schemeClr val="accent2"/>
            </a:solidFill>
            <a:miter lim="800000"/>
            <a:headEnd type="none" w="sm" len="sm"/>
            <a:tailEnd type="none" w="sm" len="sm"/>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Tree>
    <p:extLst>
      <p:ext uri="{BB962C8B-B14F-4D97-AF65-F5344CB8AC3E}">
        <p14:creationId xmlns:p14="http://schemas.microsoft.com/office/powerpoint/2010/main" val="2404765011"/>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lIns="0" tIns="0" rIns="0" bIns="0" rtlCol="0">
            <a:noAutofit/>
          </a:bodyPr>
          <a:lstStyle/>
          <a:p>
            <a:pPr marL="11767">
              <a:defRPr/>
            </a:pPr>
            <a:r>
              <a:rPr sz="3883" b="1" spc="-22" dirty="0">
                <a:solidFill>
                  <a:srgbClr val="E5E5FF"/>
                </a:solidFill>
                <a:latin typeface="Garamond"/>
                <a:cs typeface="Garamond"/>
              </a:rPr>
              <a:t>Metamorphism</a:t>
            </a:r>
            <a:r>
              <a:rPr sz="3883" b="1" spc="13" dirty="0">
                <a:solidFill>
                  <a:srgbClr val="E5E5FF"/>
                </a:solidFill>
                <a:latin typeface="Garamond"/>
                <a:cs typeface="Garamond"/>
              </a:rPr>
              <a:t> </a:t>
            </a:r>
            <a:r>
              <a:rPr sz="3883" b="1" spc="-18" dirty="0">
                <a:solidFill>
                  <a:srgbClr val="E5E5FF"/>
                </a:solidFill>
                <a:latin typeface="Garamond"/>
                <a:cs typeface="Garamond"/>
              </a:rPr>
              <a:t>of </a:t>
            </a:r>
            <a:r>
              <a:rPr sz="3883" b="1" spc="-22" dirty="0">
                <a:solidFill>
                  <a:srgbClr val="E5E5FF"/>
                </a:solidFill>
                <a:latin typeface="Garamond"/>
                <a:cs typeface="Garamond"/>
              </a:rPr>
              <a:t>Mafic</a:t>
            </a:r>
            <a:r>
              <a:rPr sz="3883" b="1" spc="9" dirty="0">
                <a:solidFill>
                  <a:srgbClr val="E5E5FF"/>
                </a:solidFill>
                <a:latin typeface="Garamond"/>
                <a:cs typeface="Garamond"/>
              </a:rPr>
              <a:t> </a:t>
            </a:r>
            <a:r>
              <a:rPr sz="3883" b="1" spc="-22" dirty="0">
                <a:solidFill>
                  <a:srgbClr val="E5E5FF"/>
                </a:solidFill>
                <a:latin typeface="Garamond"/>
                <a:cs typeface="Garamond"/>
              </a:rPr>
              <a:t>Rocks</a:t>
            </a:r>
            <a:endParaRPr sz="3883">
              <a:latin typeface="Garamond"/>
              <a:cs typeface="Garamond"/>
            </a:endParaRPr>
          </a:p>
        </p:txBody>
      </p:sp>
      <p:sp>
        <p:nvSpPr>
          <p:cNvPr id="3" name="object 3"/>
          <p:cNvSpPr/>
          <p:nvPr/>
        </p:nvSpPr>
        <p:spPr>
          <a:xfrm>
            <a:off x="538163" y="548084"/>
            <a:ext cx="8067675" cy="1728788"/>
          </a:xfrm>
          <a:prstGeom prst="rect">
            <a:avLst/>
          </a:prstGeom>
          <a:blipFill>
            <a:blip r:embed="rId2" cstate="print"/>
            <a:stretch>
              <a:fillRect/>
            </a:stretch>
          </a:blipFill>
        </p:spPr>
        <p:txBody>
          <a:bodyPr lIns="0" tIns="0" rIns="0" bIns="0"/>
          <a:lstStyle/>
          <a:p>
            <a:pPr>
              <a:defRPr/>
            </a:pPr>
            <a:endParaRPr sz="2118"/>
          </a:p>
        </p:txBody>
      </p:sp>
      <p:sp>
        <p:nvSpPr>
          <p:cNvPr id="4" name="object 4"/>
          <p:cNvSpPr/>
          <p:nvPr/>
        </p:nvSpPr>
        <p:spPr>
          <a:xfrm>
            <a:off x="874713" y="1546225"/>
            <a:ext cx="2292350" cy="585788"/>
          </a:xfrm>
          <a:prstGeom prst="rect">
            <a:avLst/>
          </a:prstGeom>
          <a:blipFill>
            <a:blip r:embed="rId3" cstate="print"/>
            <a:stretch>
              <a:fillRect/>
            </a:stretch>
          </a:blipFill>
        </p:spPr>
        <p:txBody>
          <a:bodyPr lIns="0" tIns="0" rIns="0" bIns="0"/>
          <a:lstStyle/>
          <a:p>
            <a:pPr>
              <a:defRPr/>
            </a:pPr>
            <a:endParaRPr sz="2118"/>
          </a:p>
        </p:txBody>
      </p:sp>
      <p:sp>
        <p:nvSpPr>
          <p:cNvPr id="5" name="object 5"/>
          <p:cNvSpPr/>
          <p:nvPr/>
        </p:nvSpPr>
        <p:spPr>
          <a:xfrm>
            <a:off x="538163" y="2132013"/>
            <a:ext cx="8067675" cy="863600"/>
          </a:xfrm>
          <a:prstGeom prst="rect">
            <a:avLst/>
          </a:prstGeom>
          <a:blipFill>
            <a:blip r:embed="rId4" cstate="print"/>
            <a:stretch>
              <a:fillRect/>
            </a:stretch>
          </a:blipFill>
        </p:spPr>
        <p:txBody>
          <a:bodyPr lIns="0" tIns="0" rIns="0" bIns="0"/>
          <a:lstStyle/>
          <a:p>
            <a:pPr>
              <a:defRPr/>
            </a:pPr>
            <a:endParaRPr sz="2118"/>
          </a:p>
        </p:txBody>
      </p:sp>
      <p:sp>
        <p:nvSpPr>
          <p:cNvPr id="6" name="object 6"/>
          <p:cNvSpPr/>
          <p:nvPr/>
        </p:nvSpPr>
        <p:spPr>
          <a:xfrm>
            <a:off x="874713" y="2132013"/>
            <a:ext cx="2292350" cy="863600"/>
          </a:xfrm>
          <a:prstGeom prst="rect">
            <a:avLst/>
          </a:prstGeom>
          <a:blipFill>
            <a:blip r:embed="rId5" cstate="print"/>
            <a:stretch>
              <a:fillRect/>
            </a:stretch>
          </a:blipFill>
        </p:spPr>
        <p:txBody>
          <a:bodyPr lIns="0" tIns="0" rIns="0" bIns="0"/>
          <a:lstStyle/>
          <a:p>
            <a:pPr>
              <a:defRPr/>
            </a:pPr>
            <a:endParaRPr sz="2118"/>
          </a:p>
        </p:txBody>
      </p:sp>
      <p:sp>
        <p:nvSpPr>
          <p:cNvPr id="7" name="object 7"/>
          <p:cNvSpPr/>
          <p:nvPr/>
        </p:nvSpPr>
        <p:spPr>
          <a:xfrm>
            <a:off x="538163" y="2995613"/>
            <a:ext cx="8067675" cy="863600"/>
          </a:xfrm>
          <a:prstGeom prst="rect">
            <a:avLst/>
          </a:prstGeom>
          <a:blipFill>
            <a:blip r:embed="rId6" cstate="print"/>
            <a:stretch>
              <a:fillRect/>
            </a:stretch>
          </a:blipFill>
        </p:spPr>
        <p:txBody>
          <a:bodyPr lIns="0" tIns="0" rIns="0" bIns="0"/>
          <a:lstStyle/>
          <a:p>
            <a:pPr>
              <a:defRPr/>
            </a:pPr>
            <a:endParaRPr sz="2118"/>
          </a:p>
        </p:txBody>
      </p:sp>
      <p:sp>
        <p:nvSpPr>
          <p:cNvPr id="8" name="object 8"/>
          <p:cNvSpPr/>
          <p:nvPr/>
        </p:nvSpPr>
        <p:spPr>
          <a:xfrm>
            <a:off x="874713" y="2995613"/>
            <a:ext cx="2292350" cy="863600"/>
          </a:xfrm>
          <a:prstGeom prst="rect">
            <a:avLst/>
          </a:prstGeom>
          <a:blipFill>
            <a:blip r:embed="rId7" cstate="print"/>
            <a:stretch>
              <a:fillRect/>
            </a:stretch>
          </a:blipFill>
        </p:spPr>
        <p:txBody>
          <a:bodyPr lIns="0" tIns="0" rIns="0" bIns="0"/>
          <a:lstStyle/>
          <a:p>
            <a:pPr>
              <a:defRPr/>
            </a:pPr>
            <a:endParaRPr sz="2118"/>
          </a:p>
        </p:txBody>
      </p:sp>
      <p:sp>
        <p:nvSpPr>
          <p:cNvPr id="9" name="object 9"/>
          <p:cNvSpPr/>
          <p:nvPr/>
        </p:nvSpPr>
        <p:spPr>
          <a:xfrm>
            <a:off x="538163" y="3859213"/>
            <a:ext cx="8067675" cy="863600"/>
          </a:xfrm>
          <a:prstGeom prst="rect">
            <a:avLst/>
          </a:prstGeom>
          <a:blipFill>
            <a:blip r:embed="rId8" cstate="print"/>
            <a:stretch>
              <a:fillRect/>
            </a:stretch>
          </a:blipFill>
        </p:spPr>
        <p:txBody>
          <a:bodyPr lIns="0" tIns="0" rIns="0" bIns="0"/>
          <a:lstStyle/>
          <a:p>
            <a:pPr>
              <a:defRPr/>
            </a:pPr>
            <a:endParaRPr sz="2118"/>
          </a:p>
        </p:txBody>
      </p:sp>
      <p:sp>
        <p:nvSpPr>
          <p:cNvPr id="10" name="object 10"/>
          <p:cNvSpPr/>
          <p:nvPr/>
        </p:nvSpPr>
        <p:spPr>
          <a:xfrm>
            <a:off x="806450" y="4033838"/>
            <a:ext cx="2354263" cy="688975"/>
          </a:xfrm>
          <a:prstGeom prst="rect">
            <a:avLst/>
          </a:prstGeom>
          <a:blipFill>
            <a:blip r:embed="rId9" cstate="print"/>
            <a:stretch>
              <a:fillRect/>
            </a:stretch>
          </a:blipFill>
        </p:spPr>
        <p:txBody>
          <a:bodyPr lIns="0" tIns="0" rIns="0" bIns="0"/>
          <a:lstStyle/>
          <a:p>
            <a:pPr>
              <a:defRPr/>
            </a:pPr>
            <a:endParaRPr sz="2118"/>
          </a:p>
        </p:txBody>
      </p:sp>
      <p:sp>
        <p:nvSpPr>
          <p:cNvPr id="11" name="object 11"/>
          <p:cNvSpPr/>
          <p:nvPr/>
        </p:nvSpPr>
        <p:spPr>
          <a:xfrm>
            <a:off x="874713" y="3859213"/>
            <a:ext cx="2292350" cy="39687"/>
          </a:xfrm>
          <a:prstGeom prst="rect">
            <a:avLst/>
          </a:prstGeom>
          <a:blipFill>
            <a:blip r:embed="rId10" cstate="print"/>
            <a:stretch>
              <a:fillRect/>
            </a:stretch>
          </a:blipFill>
        </p:spPr>
        <p:txBody>
          <a:bodyPr lIns="0" tIns="0" rIns="0" bIns="0"/>
          <a:lstStyle/>
          <a:p>
            <a:pPr>
              <a:defRPr/>
            </a:pPr>
            <a:endParaRPr sz="2118"/>
          </a:p>
        </p:txBody>
      </p:sp>
      <p:sp>
        <p:nvSpPr>
          <p:cNvPr id="12" name="object 12"/>
          <p:cNvSpPr/>
          <p:nvPr/>
        </p:nvSpPr>
        <p:spPr>
          <a:xfrm>
            <a:off x="538163" y="4722813"/>
            <a:ext cx="8067675" cy="865187"/>
          </a:xfrm>
          <a:prstGeom prst="rect">
            <a:avLst/>
          </a:prstGeom>
          <a:blipFill>
            <a:blip r:embed="rId11" cstate="print"/>
            <a:stretch>
              <a:fillRect/>
            </a:stretch>
          </a:blipFill>
        </p:spPr>
        <p:txBody>
          <a:bodyPr lIns="0" tIns="0" rIns="0" bIns="0"/>
          <a:lstStyle/>
          <a:p>
            <a:pPr>
              <a:defRPr/>
            </a:pPr>
            <a:endParaRPr sz="2118"/>
          </a:p>
        </p:txBody>
      </p:sp>
      <p:sp>
        <p:nvSpPr>
          <p:cNvPr id="13" name="object 13"/>
          <p:cNvSpPr/>
          <p:nvPr/>
        </p:nvSpPr>
        <p:spPr>
          <a:xfrm>
            <a:off x="806450" y="4722813"/>
            <a:ext cx="2354263" cy="865187"/>
          </a:xfrm>
          <a:prstGeom prst="rect">
            <a:avLst/>
          </a:prstGeom>
          <a:blipFill>
            <a:blip r:embed="rId12" cstate="print"/>
            <a:stretch>
              <a:fillRect/>
            </a:stretch>
          </a:blipFill>
        </p:spPr>
        <p:txBody>
          <a:bodyPr lIns="0" tIns="0" rIns="0" bIns="0"/>
          <a:lstStyle/>
          <a:p>
            <a:pPr>
              <a:defRPr/>
            </a:pPr>
            <a:endParaRPr sz="2118"/>
          </a:p>
        </p:txBody>
      </p:sp>
      <p:sp>
        <p:nvSpPr>
          <p:cNvPr id="14" name="object 14"/>
          <p:cNvSpPr/>
          <p:nvPr/>
        </p:nvSpPr>
        <p:spPr>
          <a:xfrm>
            <a:off x="538163" y="5588000"/>
            <a:ext cx="8067675" cy="866775"/>
          </a:xfrm>
          <a:prstGeom prst="rect">
            <a:avLst/>
          </a:prstGeom>
          <a:blipFill>
            <a:blip r:embed="rId13" cstate="print"/>
            <a:stretch>
              <a:fillRect/>
            </a:stretch>
          </a:blipFill>
        </p:spPr>
        <p:txBody>
          <a:bodyPr lIns="0" tIns="0" rIns="0" bIns="0"/>
          <a:lstStyle/>
          <a:p>
            <a:pPr>
              <a:defRPr/>
            </a:pPr>
            <a:endParaRPr sz="2118"/>
          </a:p>
        </p:txBody>
      </p:sp>
      <p:sp>
        <p:nvSpPr>
          <p:cNvPr id="15" name="object 15"/>
          <p:cNvSpPr txBox="1"/>
          <p:nvPr/>
        </p:nvSpPr>
        <p:spPr>
          <a:xfrm>
            <a:off x="1004888" y="1027113"/>
            <a:ext cx="7529512" cy="5181600"/>
          </a:xfrm>
          <a:prstGeom prst="rect">
            <a:avLst/>
          </a:prstGeom>
        </p:spPr>
        <p:txBody>
          <a:bodyPr lIns="0" tIns="0" rIns="0" bIns="0"/>
          <a:lstStyle>
            <a:lvl1pPr marL="2441575" indent="-2432050">
              <a:defRPr sz="2400">
                <a:solidFill>
                  <a:schemeClr val="bg1"/>
                </a:solidFill>
                <a:latin typeface="Times New Roman" panose="02020603050405020304" pitchFamily="18" charset="0"/>
              </a:defRPr>
            </a:lvl1pPr>
            <a:lvl2pPr marL="742950" indent="-285750">
              <a:defRPr sz="2400">
                <a:solidFill>
                  <a:schemeClr val="bg1"/>
                </a:solidFill>
                <a:latin typeface="Times New Roman" panose="02020603050405020304" pitchFamily="18" charset="0"/>
              </a:defRPr>
            </a:lvl2pPr>
            <a:lvl3pPr marL="1143000" indent="-228600">
              <a:defRPr sz="2400">
                <a:solidFill>
                  <a:schemeClr val="bg1"/>
                </a:solidFill>
                <a:latin typeface="Times New Roman" panose="02020603050405020304" pitchFamily="18" charset="0"/>
              </a:defRPr>
            </a:lvl3pPr>
            <a:lvl4pPr marL="1600200" indent="-228600">
              <a:defRPr sz="2400">
                <a:solidFill>
                  <a:schemeClr val="bg1"/>
                </a:solidFill>
                <a:latin typeface="Times New Roman" panose="02020603050405020304" pitchFamily="18" charset="0"/>
              </a:defRPr>
            </a:lvl4pPr>
            <a:lvl5pPr marL="2057400" indent="-228600">
              <a:defRPr sz="2400">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defRPr>
            </a:lvl9pPr>
          </a:lstStyle>
          <a:p>
            <a:r>
              <a:rPr lang="en-US" altLang="en-US" sz="2100" b="1">
                <a:solidFill>
                  <a:srgbClr val="FFFF5D"/>
                </a:solidFill>
                <a:latin typeface="Garamond" panose="02020404030301010803" pitchFamily="18" charset="0"/>
                <a:ea typeface="Garamond" panose="02020404030301010803" pitchFamily="18" charset="0"/>
                <a:cs typeface="Garamond" panose="02020404030301010803" pitchFamily="18" charset="0"/>
              </a:rPr>
              <a:t>Mineral changes and associations that develop with increasing metamorphic grade</a:t>
            </a:r>
            <a:endParaRPr lang="en-US" altLang="en-US" sz="2100">
              <a:latin typeface="Garamond" panose="02020404030301010803" pitchFamily="18" charset="0"/>
              <a:ea typeface="Garamond" panose="02020404030301010803" pitchFamily="18" charset="0"/>
              <a:cs typeface="Garamond" panose="02020404030301010803" pitchFamily="18" charset="0"/>
            </a:endParaRPr>
          </a:p>
          <a:p>
            <a:pPr>
              <a:lnSpc>
                <a:spcPts val="888"/>
              </a:lnSpc>
              <a:spcBef>
                <a:spcPts val="38"/>
              </a:spcBef>
            </a:pPr>
            <a:endParaRPr lang="en-US" altLang="en-US" sz="800"/>
          </a:p>
          <a:p>
            <a:pPr>
              <a:buClr>
                <a:srgbClr val="FFFFFF"/>
              </a:buClr>
              <a:buFont typeface="Garamond" panose="02020404030301010803" pitchFamily="18" charset="0"/>
              <a:buChar char="•"/>
            </a:pPr>
            <a:r>
              <a:rPr lang="en-US" altLang="en-US" sz="2100" b="1">
                <a:solidFill>
                  <a:srgbClr val="FFFFFF"/>
                </a:solidFill>
                <a:latin typeface="Garamond" panose="02020404030301010803" pitchFamily="18" charset="0"/>
                <a:ea typeface="Garamond" panose="02020404030301010803" pitchFamily="18" charset="0"/>
                <a:cs typeface="Garamond" panose="02020404030301010803" pitchFamily="18" charset="0"/>
              </a:rPr>
              <a:t>Hydrous minerals are not common in high- T igneous mafic protolith, so </a:t>
            </a:r>
            <a:r>
              <a:rPr lang="en-US" altLang="en-US" sz="2100" b="1" u="sng">
                <a:solidFill>
                  <a:srgbClr val="6AFCFC"/>
                </a:solidFill>
                <a:latin typeface="Garamond" panose="02020404030301010803" pitchFamily="18" charset="0"/>
                <a:ea typeface="Garamond" panose="02020404030301010803" pitchFamily="18" charset="0"/>
                <a:cs typeface="Garamond" panose="02020404030301010803" pitchFamily="18" charset="0"/>
              </a:rPr>
              <a:t>hydration is a</a:t>
            </a:r>
            <a:r>
              <a:rPr lang="en-US" altLang="en-US" sz="2100" b="1">
                <a:solidFill>
                  <a:srgbClr val="6AFCFC"/>
                </a:solidFill>
                <a:latin typeface="Garamond" panose="02020404030301010803" pitchFamily="18" charset="0"/>
                <a:ea typeface="Garamond" panose="02020404030301010803" pitchFamily="18" charset="0"/>
                <a:cs typeface="Garamond" panose="02020404030301010803" pitchFamily="18" charset="0"/>
              </a:rPr>
              <a:t> </a:t>
            </a:r>
            <a:r>
              <a:rPr lang="en-US" altLang="en-US" sz="2100" b="1" u="sng">
                <a:solidFill>
                  <a:srgbClr val="6AFCFC"/>
                </a:solidFill>
                <a:latin typeface="Garamond" panose="02020404030301010803" pitchFamily="18" charset="0"/>
                <a:ea typeface="Garamond" panose="02020404030301010803" pitchFamily="18" charset="0"/>
                <a:cs typeface="Garamond" panose="02020404030301010803" pitchFamily="18" charset="0"/>
              </a:rPr>
              <a:t>prerequisite</a:t>
            </a:r>
            <a:r>
              <a:rPr lang="en-US" altLang="en-US" sz="2100" b="1">
                <a:solidFill>
                  <a:srgbClr val="6AFCFC"/>
                </a:solidFill>
                <a:latin typeface="Garamond" panose="02020404030301010803" pitchFamily="18" charset="0"/>
                <a:ea typeface="Garamond" panose="02020404030301010803" pitchFamily="18" charset="0"/>
                <a:cs typeface="Garamond" panose="02020404030301010803" pitchFamily="18" charset="0"/>
              </a:rPr>
              <a:t> for development of metamorphic mineral assemblages </a:t>
            </a:r>
            <a:r>
              <a:rPr lang="en-US" altLang="en-US" sz="2100" b="1">
                <a:solidFill>
                  <a:srgbClr val="FFFFFF"/>
                </a:solidFill>
                <a:latin typeface="Garamond" panose="02020404030301010803" pitchFamily="18" charset="0"/>
                <a:ea typeface="Garamond" panose="02020404030301010803" pitchFamily="18" charset="0"/>
                <a:cs typeface="Garamond" panose="02020404030301010803" pitchFamily="18" charset="0"/>
              </a:rPr>
              <a:t>that characterize most facies</a:t>
            </a:r>
            <a:endParaRPr lang="en-US" altLang="en-US" sz="2100">
              <a:latin typeface="Garamond" panose="02020404030301010803" pitchFamily="18" charset="0"/>
              <a:ea typeface="Garamond" panose="02020404030301010803" pitchFamily="18" charset="0"/>
              <a:cs typeface="Garamond" panose="02020404030301010803" pitchFamily="18" charset="0"/>
            </a:endParaRPr>
          </a:p>
          <a:p>
            <a:pPr>
              <a:lnSpc>
                <a:spcPts val="838"/>
              </a:lnSpc>
              <a:spcBef>
                <a:spcPts val="13"/>
              </a:spcBef>
              <a:buClr>
                <a:srgbClr val="FFFFFF"/>
              </a:buClr>
              <a:buFont typeface="Garamond" panose="02020404030301010803" pitchFamily="18" charset="0"/>
              <a:buChar char="•"/>
            </a:pPr>
            <a:endParaRPr lang="en-US" altLang="en-US" sz="800"/>
          </a:p>
          <a:p>
            <a:pPr>
              <a:buClr>
                <a:srgbClr val="FFFFFF"/>
              </a:buClr>
              <a:buFont typeface="Garamond" panose="02020404030301010803" pitchFamily="18" charset="0"/>
              <a:buChar char="•"/>
            </a:pPr>
            <a:r>
              <a:rPr lang="en-US" altLang="en-US" sz="2100" b="1">
                <a:solidFill>
                  <a:srgbClr val="6AFCFC"/>
                </a:solidFill>
                <a:latin typeface="Garamond" panose="02020404030301010803" pitchFamily="18" charset="0"/>
                <a:ea typeface="Garamond" panose="02020404030301010803" pitchFamily="18" charset="0"/>
                <a:cs typeface="Garamond" panose="02020404030301010803" pitchFamily="18" charset="0"/>
              </a:rPr>
              <a:t>Unless water is available, mafic igneous rocks will remain largely unaffected </a:t>
            </a:r>
            <a:r>
              <a:rPr lang="en-US" altLang="en-US" sz="2100" b="1">
                <a:solidFill>
                  <a:srgbClr val="FFFFFF"/>
                </a:solidFill>
                <a:latin typeface="Garamond" panose="02020404030301010803" pitchFamily="18" charset="0"/>
                <a:ea typeface="Garamond" panose="02020404030301010803" pitchFamily="18" charset="0"/>
                <a:cs typeface="Garamond" panose="02020404030301010803" pitchFamily="18" charset="0"/>
              </a:rPr>
              <a:t>in metamorphic terranes, even as associated sediments are completely re-equilibrated</a:t>
            </a:r>
            <a:endParaRPr lang="en-US" altLang="en-US" sz="2100">
              <a:latin typeface="Garamond" panose="02020404030301010803" pitchFamily="18" charset="0"/>
              <a:ea typeface="Garamond" panose="02020404030301010803" pitchFamily="18" charset="0"/>
              <a:cs typeface="Garamond" panose="02020404030301010803" pitchFamily="18" charset="0"/>
            </a:endParaRPr>
          </a:p>
          <a:p>
            <a:pPr>
              <a:lnSpc>
                <a:spcPts val="838"/>
              </a:lnSpc>
              <a:spcBef>
                <a:spcPts val="13"/>
              </a:spcBef>
              <a:buClr>
                <a:srgbClr val="FFFFFF"/>
              </a:buClr>
              <a:buFont typeface="Garamond" panose="02020404030301010803" pitchFamily="18" charset="0"/>
              <a:buChar char="•"/>
            </a:pPr>
            <a:endParaRPr lang="en-US" altLang="en-US" sz="800"/>
          </a:p>
          <a:p>
            <a:pPr>
              <a:buClr>
                <a:srgbClr val="FFFFFF"/>
              </a:buClr>
              <a:buFont typeface="Garamond" panose="02020404030301010803" pitchFamily="18" charset="0"/>
              <a:buChar char="•"/>
            </a:pPr>
            <a:r>
              <a:rPr lang="en-US" altLang="en-US" sz="2100" b="1">
                <a:solidFill>
                  <a:srgbClr val="6AFCFC"/>
                </a:solidFill>
                <a:latin typeface="Garamond" panose="02020404030301010803" pitchFamily="18" charset="0"/>
                <a:ea typeface="Garamond" panose="02020404030301010803" pitchFamily="18" charset="0"/>
                <a:cs typeface="Garamond" panose="02020404030301010803" pitchFamily="18" charset="0"/>
              </a:rPr>
              <a:t>Coarse-grained intrusives are least permeable</a:t>
            </a:r>
            <a:r>
              <a:rPr lang="en-US" altLang="en-US" sz="2100" b="1">
                <a:solidFill>
                  <a:srgbClr val="FFFFFF"/>
                </a:solidFill>
                <a:latin typeface="Garamond" panose="02020404030301010803" pitchFamily="18" charset="0"/>
                <a:ea typeface="Garamond" panose="02020404030301010803" pitchFamily="18" charset="0"/>
                <a:cs typeface="Garamond" panose="02020404030301010803" pitchFamily="18" charset="0"/>
              </a:rPr>
              <a:t>, and thus most likely to resist metamorphic changes, while tuffs and graywackes are most susceptible</a:t>
            </a:r>
            <a:endParaRPr lang="en-US" altLang="en-US" sz="2100">
              <a:latin typeface="Garamond" panose="02020404030301010803" pitchFamily="18" charset="0"/>
              <a:ea typeface="Garamond" panose="02020404030301010803" pitchFamily="18" charset="0"/>
              <a:cs typeface="Garamond" panose="02020404030301010803" pitchFamily="18" charset="0"/>
            </a:endParaRPr>
          </a:p>
        </p:txBody>
      </p:sp>
      <p:sp>
        <p:nvSpPr>
          <p:cNvPr id="16" name="object 16"/>
          <p:cNvSpPr/>
          <p:nvPr/>
        </p:nvSpPr>
        <p:spPr>
          <a:xfrm>
            <a:off x="806450" y="5588000"/>
            <a:ext cx="2354263" cy="617538"/>
          </a:xfrm>
          <a:prstGeom prst="rect">
            <a:avLst/>
          </a:prstGeom>
          <a:blipFill>
            <a:blip r:embed="rId14" cstate="print"/>
            <a:stretch>
              <a:fillRect/>
            </a:stretch>
          </a:blipFill>
        </p:spPr>
        <p:txBody>
          <a:bodyPr lIns="0" tIns="0" rIns="0" bIns="0"/>
          <a:lstStyle/>
          <a:p>
            <a:pPr>
              <a:defRPr/>
            </a:pPr>
            <a:endParaRPr sz="2118"/>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9552" y="188640"/>
            <a:ext cx="7772400" cy="504056"/>
          </a:xfrm>
        </p:spPr>
        <p:txBody>
          <a:bodyPr lIns="0" tIns="0" rIns="0" bIns="0" rtlCol="0">
            <a:noAutofit/>
          </a:bodyPr>
          <a:lstStyle/>
          <a:p>
            <a:pPr marL="11767" algn="ctr">
              <a:defRPr/>
            </a:pPr>
            <a:r>
              <a:rPr sz="3883" b="1" spc="-22" dirty="0">
                <a:solidFill>
                  <a:srgbClr val="E5E5FF"/>
                </a:solidFill>
                <a:latin typeface="Garamond"/>
                <a:cs typeface="Garamond"/>
              </a:rPr>
              <a:t>Metamorphism</a:t>
            </a:r>
            <a:r>
              <a:rPr sz="3883" b="1" spc="13" dirty="0">
                <a:solidFill>
                  <a:srgbClr val="E5E5FF"/>
                </a:solidFill>
                <a:latin typeface="Garamond"/>
                <a:cs typeface="Garamond"/>
              </a:rPr>
              <a:t> </a:t>
            </a:r>
            <a:r>
              <a:rPr sz="3883" b="1" spc="-18" dirty="0">
                <a:solidFill>
                  <a:srgbClr val="E5E5FF"/>
                </a:solidFill>
                <a:latin typeface="Garamond"/>
                <a:cs typeface="Garamond"/>
              </a:rPr>
              <a:t>of </a:t>
            </a:r>
            <a:r>
              <a:rPr sz="3883" b="1" spc="-22" dirty="0">
                <a:solidFill>
                  <a:srgbClr val="E5E5FF"/>
                </a:solidFill>
                <a:latin typeface="Garamond"/>
                <a:cs typeface="Garamond"/>
              </a:rPr>
              <a:t>Mafic</a:t>
            </a:r>
            <a:r>
              <a:rPr sz="3883" b="1" spc="9" dirty="0">
                <a:solidFill>
                  <a:srgbClr val="E5E5FF"/>
                </a:solidFill>
                <a:latin typeface="Garamond"/>
                <a:cs typeface="Garamond"/>
              </a:rPr>
              <a:t> </a:t>
            </a:r>
            <a:r>
              <a:rPr sz="3883" b="1" spc="-22" dirty="0">
                <a:solidFill>
                  <a:srgbClr val="E5E5FF"/>
                </a:solidFill>
                <a:latin typeface="Garamond"/>
                <a:cs typeface="Garamond"/>
              </a:rPr>
              <a:t>Rocks</a:t>
            </a:r>
            <a:endParaRPr sz="3883" dirty="0">
              <a:latin typeface="Garamond"/>
              <a:cs typeface="Garamond"/>
            </a:endParaRPr>
          </a:p>
        </p:txBody>
      </p:sp>
      <p:sp>
        <p:nvSpPr>
          <p:cNvPr id="4" name="object 4"/>
          <p:cNvSpPr txBox="1"/>
          <p:nvPr/>
        </p:nvSpPr>
        <p:spPr>
          <a:xfrm>
            <a:off x="179512" y="676226"/>
            <a:ext cx="8496943" cy="5381625"/>
          </a:xfrm>
          <a:prstGeom prst="rect">
            <a:avLst/>
          </a:prstGeom>
        </p:spPr>
        <p:txBody>
          <a:bodyPr lIns="0" tIns="0" rIns="0" bIns="0"/>
          <a:lstStyle>
            <a:lvl1pPr marL="2705100" indent="-2432050">
              <a:defRPr sz="2400">
                <a:solidFill>
                  <a:schemeClr val="bg1"/>
                </a:solidFill>
                <a:latin typeface="Times New Roman" panose="02020603050405020304" pitchFamily="18" charset="0"/>
              </a:defRPr>
            </a:lvl1pPr>
            <a:lvl2pPr marL="671513" indent="-257175">
              <a:defRPr sz="2400">
                <a:solidFill>
                  <a:schemeClr val="bg1"/>
                </a:solidFill>
                <a:latin typeface="Times New Roman" panose="02020603050405020304" pitchFamily="18" charset="0"/>
              </a:defRPr>
            </a:lvl2pPr>
            <a:lvl3pPr marL="1143000" indent="-228600">
              <a:defRPr sz="2400">
                <a:solidFill>
                  <a:schemeClr val="bg1"/>
                </a:solidFill>
                <a:latin typeface="Times New Roman" panose="02020603050405020304" pitchFamily="18" charset="0"/>
              </a:defRPr>
            </a:lvl3pPr>
            <a:lvl4pPr marL="1600200" indent="-228600">
              <a:defRPr sz="2400">
                <a:solidFill>
                  <a:schemeClr val="bg1"/>
                </a:solidFill>
                <a:latin typeface="Times New Roman" panose="02020603050405020304" pitchFamily="18" charset="0"/>
              </a:defRPr>
            </a:lvl4pPr>
            <a:lvl5pPr marL="2057400" indent="-228600">
              <a:defRPr sz="2400">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defRPr>
            </a:lvl9pPr>
          </a:lstStyle>
          <a:p>
            <a:r>
              <a:rPr lang="en-US" altLang="en-US" sz="2100" b="1" dirty="0">
                <a:solidFill>
                  <a:srgbClr val="FFFF5D"/>
                </a:solidFill>
                <a:latin typeface="Garamond" panose="02020404030301010803" pitchFamily="18" charset="0"/>
                <a:ea typeface="Garamond" panose="02020404030301010803" pitchFamily="18" charset="0"/>
                <a:cs typeface="Garamond" panose="02020404030301010803" pitchFamily="18" charset="0"/>
              </a:rPr>
              <a:t>Mineral changes and associations that develop with increasing metamorphic grade</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a:p>
            <a:pPr>
              <a:lnSpc>
                <a:spcPts val="2363"/>
              </a:lnSpc>
            </a:pPr>
            <a:r>
              <a:rPr lang="en-US" altLang="en-US" sz="2100" b="1" dirty="0">
                <a:solidFill>
                  <a:srgbClr val="6AFCFC"/>
                </a:solidFill>
                <a:latin typeface="Garamond" panose="02020404030301010803" pitchFamily="18" charset="0"/>
                <a:ea typeface="Garamond" panose="02020404030301010803" pitchFamily="18" charset="0"/>
                <a:cs typeface="Garamond" panose="02020404030301010803" pitchFamily="18" charset="0"/>
              </a:rPr>
              <a:t>Plagioclase</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a:p>
            <a:pPr>
              <a:buClr>
                <a:srgbClr val="FFFFFF"/>
              </a:buClr>
              <a:buFont typeface="Garamond" panose="02020404030301010803" pitchFamily="18" charset="0"/>
              <a:buChar char="•"/>
            </a:pPr>
            <a:r>
              <a:rPr lang="en-US" altLang="en-US" sz="2100" b="1" dirty="0">
                <a:solidFill>
                  <a:srgbClr val="FFFFFF"/>
                </a:solidFill>
                <a:latin typeface="Garamond" panose="02020404030301010803" pitchFamily="18" charset="0"/>
                <a:ea typeface="Garamond" panose="02020404030301010803" pitchFamily="18" charset="0"/>
                <a:cs typeface="Garamond" panose="02020404030301010803" pitchFamily="18" charset="0"/>
              </a:rPr>
              <a:t>As T is lowered, the more Ca-rich plagioclases become progressively unstable</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a:p>
            <a:pPr>
              <a:lnSpc>
                <a:spcPts val="838"/>
              </a:lnSpc>
              <a:spcBef>
                <a:spcPts val="13"/>
              </a:spcBef>
              <a:buClr>
                <a:srgbClr val="FFFFFF"/>
              </a:buClr>
              <a:buFont typeface="Garamond" panose="02020404030301010803" pitchFamily="18" charset="0"/>
              <a:buChar char="•"/>
            </a:pPr>
            <a:endParaRPr lang="en-US" altLang="en-US" sz="800" dirty="0"/>
          </a:p>
          <a:p>
            <a:pPr>
              <a:buClr>
                <a:srgbClr val="FFFFFF"/>
              </a:buClr>
              <a:buFont typeface="Garamond" panose="02020404030301010803" pitchFamily="18" charset="0"/>
              <a:buChar char="•"/>
            </a:pPr>
            <a:r>
              <a:rPr lang="en-US" altLang="en-US" sz="2100" b="1" dirty="0">
                <a:solidFill>
                  <a:srgbClr val="FFFFFF"/>
                </a:solidFill>
                <a:latin typeface="Garamond" panose="02020404030301010803" pitchFamily="18" charset="0"/>
                <a:ea typeface="Garamond" panose="02020404030301010803" pitchFamily="18" charset="0"/>
                <a:cs typeface="Garamond" panose="02020404030301010803" pitchFamily="18" charset="0"/>
              </a:rPr>
              <a:t>There is a general correlation between T and maximum An- content of  stable plagioclase</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a:p>
            <a:pPr>
              <a:lnSpc>
                <a:spcPts val="838"/>
              </a:lnSpc>
              <a:spcBef>
                <a:spcPts val="38"/>
              </a:spcBef>
              <a:buClr>
                <a:srgbClr val="FFFFFF"/>
              </a:buClr>
              <a:buFont typeface="Garamond" panose="02020404030301010803" pitchFamily="18" charset="0"/>
              <a:buChar char="•"/>
            </a:pPr>
            <a:endParaRPr lang="en-US" altLang="en-US" sz="800" dirty="0"/>
          </a:p>
          <a:p>
            <a:pPr lvl="1">
              <a:buClr>
                <a:srgbClr val="FFFFFF"/>
              </a:buClr>
              <a:buFont typeface="Garamond" panose="02020404030301010803" pitchFamily="18" charset="0"/>
              <a:buChar char="•"/>
            </a:pPr>
            <a:r>
              <a:rPr lang="en-US" altLang="en-US" sz="1700" b="1" dirty="0">
                <a:solidFill>
                  <a:srgbClr val="FFFFFF"/>
                </a:solidFill>
                <a:latin typeface="Garamond" panose="02020404030301010803" pitchFamily="18" charset="0"/>
                <a:ea typeface="Garamond" panose="02020404030301010803" pitchFamily="18" charset="0"/>
                <a:cs typeface="Garamond" panose="02020404030301010803" pitchFamily="18" charset="0"/>
              </a:rPr>
              <a:t>At low metamorphic grades only albite (An0-3) is stable</a:t>
            </a:r>
            <a:endParaRPr lang="en-US" altLang="en-US" sz="1700" dirty="0">
              <a:latin typeface="Garamond" panose="02020404030301010803" pitchFamily="18" charset="0"/>
              <a:ea typeface="Garamond" panose="02020404030301010803" pitchFamily="18" charset="0"/>
              <a:cs typeface="Garamond" panose="02020404030301010803" pitchFamily="18" charset="0"/>
            </a:endParaRPr>
          </a:p>
          <a:p>
            <a:pPr lvl="1">
              <a:buClr>
                <a:srgbClr val="FFFFFF"/>
              </a:buClr>
              <a:buFont typeface="Garamond" panose="02020404030301010803" pitchFamily="18" charset="0"/>
              <a:buChar char="•"/>
            </a:pPr>
            <a:r>
              <a:rPr lang="en-US" altLang="en-US" sz="1700" b="1" dirty="0">
                <a:solidFill>
                  <a:srgbClr val="FFFFFF"/>
                </a:solidFill>
                <a:latin typeface="Garamond" panose="02020404030301010803" pitchFamily="18" charset="0"/>
                <a:ea typeface="Garamond" panose="02020404030301010803" pitchFamily="18" charset="0"/>
                <a:cs typeface="Garamond" panose="02020404030301010803" pitchFamily="18" charset="0"/>
              </a:rPr>
              <a:t>In upper-</a:t>
            </a:r>
            <a:r>
              <a:rPr lang="en-US" altLang="en-US" sz="1700" b="1" dirty="0" err="1">
                <a:solidFill>
                  <a:srgbClr val="FFFFFF"/>
                </a:solidFill>
                <a:latin typeface="Garamond" panose="02020404030301010803" pitchFamily="18" charset="0"/>
                <a:ea typeface="Garamond" panose="02020404030301010803" pitchFamily="18" charset="0"/>
                <a:cs typeface="Garamond" panose="02020404030301010803" pitchFamily="18" charset="0"/>
              </a:rPr>
              <a:t>greenschist</a:t>
            </a:r>
            <a:r>
              <a:rPr lang="en-US" altLang="en-US" sz="1700" b="1" dirty="0">
                <a:solidFill>
                  <a:srgbClr val="FFFFFF"/>
                </a:solidFill>
                <a:latin typeface="Garamond" panose="02020404030301010803" pitchFamily="18" charset="0"/>
                <a:ea typeface="Garamond" panose="02020404030301010803" pitchFamily="18" charset="0"/>
                <a:cs typeface="Garamond" panose="02020404030301010803" pitchFamily="18" charset="0"/>
              </a:rPr>
              <a:t> facies </a:t>
            </a:r>
            <a:r>
              <a:rPr lang="en-US" altLang="en-US" sz="1700" b="1" dirty="0" err="1">
                <a:solidFill>
                  <a:srgbClr val="FFFFFF"/>
                </a:solidFill>
                <a:latin typeface="Garamond" panose="02020404030301010803" pitchFamily="18" charset="0"/>
                <a:ea typeface="Garamond" panose="02020404030301010803" pitchFamily="18" charset="0"/>
                <a:cs typeface="Garamond" panose="02020404030301010803" pitchFamily="18" charset="0"/>
              </a:rPr>
              <a:t>oligoclase</a:t>
            </a:r>
            <a:r>
              <a:rPr lang="en-US" altLang="en-US" sz="1700" b="1" dirty="0">
                <a:solidFill>
                  <a:srgbClr val="FFFFFF"/>
                </a:solidFill>
                <a:latin typeface="Garamond" panose="02020404030301010803" pitchFamily="18" charset="0"/>
                <a:ea typeface="Garamond" panose="02020404030301010803" pitchFamily="18" charset="0"/>
                <a:cs typeface="Garamond" panose="02020404030301010803" pitchFamily="18" charset="0"/>
              </a:rPr>
              <a:t> becomes stable.</a:t>
            </a:r>
            <a:endParaRPr lang="en-US" altLang="en-US" sz="1700" dirty="0">
              <a:latin typeface="Garamond" panose="02020404030301010803" pitchFamily="18" charset="0"/>
              <a:ea typeface="Garamond" panose="02020404030301010803" pitchFamily="18" charset="0"/>
              <a:cs typeface="Garamond" panose="02020404030301010803" pitchFamily="18" charset="0"/>
            </a:endParaRPr>
          </a:p>
          <a:p>
            <a:pPr lvl="1">
              <a:buClr>
                <a:srgbClr val="FFFFFF"/>
              </a:buClr>
              <a:buFont typeface="Garamond" panose="02020404030301010803" pitchFamily="18" charset="0"/>
              <a:buChar char="•"/>
            </a:pPr>
            <a:r>
              <a:rPr lang="en-US" altLang="en-US" sz="1700" b="1" dirty="0">
                <a:solidFill>
                  <a:srgbClr val="FFFFFF"/>
                </a:solidFill>
                <a:latin typeface="Garamond" panose="02020404030301010803" pitchFamily="18" charset="0"/>
                <a:ea typeface="Garamond" panose="02020404030301010803" pitchFamily="18" charset="0"/>
                <a:cs typeface="Garamond" panose="02020404030301010803" pitchFamily="18" charset="0"/>
              </a:rPr>
              <a:t>Andesine(~An40) and more calcic plagioclases are stable in upper amphibolite and granulite facies</a:t>
            </a:r>
            <a:endParaRPr lang="en-US" altLang="en-US" sz="1700" dirty="0">
              <a:latin typeface="Garamond" panose="02020404030301010803" pitchFamily="18" charset="0"/>
              <a:ea typeface="Garamond" panose="02020404030301010803" pitchFamily="18" charset="0"/>
              <a:cs typeface="Garamond" panose="02020404030301010803" pitchFamily="18" charset="0"/>
            </a:endParaRPr>
          </a:p>
          <a:p>
            <a:pPr lvl="1">
              <a:buClr>
                <a:srgbClr val="FFFFFF"/>
              </a:buClr>
              <a:buFont typeface="Garamond" panose="02020404030301010803" pitchFamily="18" charset="0"/>
              <a:buChar char="•"/>
            </a:pPr>
            <a:r>
              <a:rPr lang="en-US" altLang="en-US" sz="1700" b="1" dirty="0">
                <a:solidFill>
                  <a:srgbClr val="FFFFFF"/>
                </a:solidFill>
                <a:latin typeface="Garamond" panose="02020404030301010803" pitchFamily="18" charset="0"/>
                <a:ea typeface="Garamond" panose="02020404030301010803" pitchFamily="18" charset="0"/>
                <a:cs typeface="Garamond" panose="02020404030301010803" pitchFamily="18" charset="0"/>
              </a:rPr>
              <a:t>Excess Ca and Al released may released from calcite, an epidote mineral, </a:t>
            </a:r>
            <a:r>
              <a:rPr lang="en-US" altLang="en-US" sz="1700" b="1" dirty="0" err="1">
                <a:solidFill>
                  <a:srgbClr val="FFFFFF"/>
                </a:solidFill>
                <a:latin typeface="Garamond" panose="02020404030301010803" pitchFamily="18" charset="0"/>
                <a:ea typeface="Garamond" panose="02020404030301010803" pitchFamily="18" charset="0"/>
                <a:cs typeface="Garamond" panose="02020404030301010803" pitchFamily="18" charset="0"/>
              </a:rPr>
              <a:t>titanite</a:t>
            </a:r>
            <a:r>
              <a:rPr lang="en-US" altLang="en-US" sz="1700" b="1" dirty="0">
                <a:solidFill>
                  <a:srgbClr val="FFFFFF"/>
                </a:solidFill>
                <a:latin typeface="Garamond" panose="02020404030301010803" pitchFamily="18" charset="0"/>
                <a:ea typeface="Garamond" panose="02020404030301010803" pitchFamily="18" charset="0"/>
                <a:cs typeface="Garamond" panose="02020404030301010803" pitchFamily="18" charset="0"/>
              </a:rPr>
              <a:t>, or amphibole, etc., depending on P-T-X</a:t>
            </a:r>
            <a:endParaRPr lang="en-US" altLang="en-US" sz="1700" dirty="0">
              <a:latin typeface="Garamond" panose="02020404030301010803" pitchFamily="18" charset="0"/>
              <a:ea typeface="Garamond" panose="02020404030301010803" pitchFamily="18" charset="0"/>
              <a:cs typeface="Garamond" panose="02020404030301010803" pitchFamily="18" charset="0"/>
            </a:endParaRPr>
          </a:p>
          <a:p>
            <a:pPr>
              <a:lnSpc>
                <a:spcPts val="838"/>
              </a:lnSpc>
            </a:pPr>
            <a:endParaRPr lang="en-US" altLang="en-US" sz="800" dirty="0"/>
          </a:p>
          <a:p>
            <a:r>
              <a:rPr lang="en-US" altLang="en-US" sz="2100" b="1" dirty="0" err="1">
                <a:solidFill>
                  <a:srgbClr val="6AFCFC"/>
                </a:solidFill>
                <a:latin typeface="Garamond" panose="02020404030301010803" pitchFamily="18" charset="0"/>
                <a:ea typeface="Garamond" panose="02020404030301010803" pitchFamily="18" charset="0"/>
                <a:cs typeface="Garamond" panose="02020404030301010803" pitchFamily="18" charset="0"/>
              </a:rPr>
              <a:t>Clinopyroxene</a:t>
            </a:r>
            <a:r>
              <a:rPr lang="en-US" altLang="en-US" sz="2100" b="1" dirty="0">
                <a:solidFill>
                  <a:srgbClr val="6AFCFC"/>
                </a:solidFill>
                <a:latin typeface="Garamond" panose="02020404030301010803" pitchFamily="18" charset="0"/>
                <a:ea typeface="Garamond" panose="02020404030301010803" pitchFamily="18" charset="0"/>
                <a:cs typeface="Garamond" panose="02020404030301010803" pitchFamily="18" charset="0"/>
              </a:rPr>
              <a:t> </a:t>
            </a:r>
            <a:r>
              <a:rPr lang="en-US" altLang="en-US" sz="2100" b="1" dirty="0">
                <a:solidFill>
                  <a:srgbClr val="FFFFB9"/>
                </a:solidFill>
                <a:latin typeface="Garamond" panose="02020404030301010803" pitchFamily="18" charset="0"/>
                <a:ea typeface="Garamond" panose="02020404030301010803" pitchFamily="18" charset="0"/>
                <a:cs typeface="Garamond" panose="02020404030301010803" pitchFamily="18" charset="0"/>
              </a:rPr>
              <a:t>breaks down to a number of  mafic minerals, depending on grade. </a:t>
            </a:r>
            <a:r>
              <a:rPr lang="en-US" altLang="en-US" sz="1700" b="1" dirty="0">
                <a:solidFill>
                  <a:srgbClr val="FFFFB9"/>
                </a:solidFill>
                <a:latin typeface="Garamond" panose="02020404030301010803" pitchFamily="18" charset="0"/>
                <a:ea typeface="Garamond" panose="02020404030301010803" pitchFamily="18" charset="0"/>
                <a:cs typeface="Garamond" panose="02020404030301010803" pitchFamily="18" charset="0"/>
              </a:rPr>
              <a:t>These include chlorite, </a:t>
            </a:r>
            <a:r>
              <a:rPr lang="en-US" altLang="en-US" sz="1700" b="1" dirty="0" err="1">
                <a:solidFill>
                  <a:srgbClr val="FFFFB9"/>
                </a:solidFill>
                <a:latin typeface="Garamond" panose="02020404030301010803" pitchFamily="18" charset="0"/>
                <a:ea typeface="Garamond" panose="02020404030301010803" pitchFamily="18" charset="0"/>
                <a:cs typeface="Garamond" panose="02020404030301010803" pitchFamily="18" charset="0"/>
              </a:rPr>
              <a:t>actinolite</a:t>
            </a:r>
            <a:r>
              <a:rPr lang="en-US" altLang="en-US" sz="1700" b="1" dirty="0">
                <a:solidFill>
                  <a:srgbClr val="FFFFB9"/>
                </a:solidFill>
                <a:latin typeface="Garamond" panose="02020404030301010803" pitchFamily="18" charset="0"/>
                <a:ea typeface="Garamond" panose="02020404030301010803" pitchFamily="18" charset="0"/>
                <a:cs typeface="Garamond" panose="02020404030301010803" pitchFamily="18" charset="0"/>
              </a:rPr>
              <a:t>, hornblende, epidote, a metamorphic pyroxene, etc., and the one(s) that form are </a:t>
            </a:r>
            <a:r>
              <a:rPr lang="en-US" altLang="en-US" sz="1700" b="1" u="sng" dirty="0">
                <a:solidFill>
                  <a:srgbClr val="FFFFB9"/>
                </a:solidFill>
                <a:latin typeface="Garamond" panose="02020404030301010803" pitchFamily="18" charset="0"/>
                <a:ea typeface="Garamond" panose="02020404030301010803" pitchFamily="18" charset="0"/>
                <a:cs typeface="Garamond" panose="02020404030301010803" pitchFamily="18" charset="0"/>
              </a:rPr>
              <a:t>commonly</a:t>
            </a:r>
            <a:r>
              <a:rPr lang="en-US" altLang="en-US" sz="1700" b="1" dirty="0">
                <a:solidFill>
                  <a:srgbClr val="FFFFB9"/>
                </a:solidFill>
                <a:latin typeface="Garamond" panose="02020404030301010803" pitchFamily="18" charset="0"/>
                <a:ea typeface="Garamond" panose="02020404030301010803" pitchFamily="18" charset="0"/>
                <a:cs typeface="Garamond" panose="02020404030301010803" pitchFamily="18" charset="0"/>
              </a:rPr>
              <a:t> </a:t>
            </a:r>
            <a:r>
              <a:rPr lang="en-US" altLang="en-US" sz="1700" b="1" u="sng" dirty="0">
                <a:solidFill>
                  <a:srgbClr val="FFFFB9"/>
                </a:solidFill>
                <a:latin typeface="Garamond" panose="02020404030301010803" pitchFamily="18" charset="0"/>
                <a:ea typeface="Garamond" panose="02020404030301010803" pitchFamily="18" charset="0"/>
                <a:cs typeface="Garamond" panose="02020404030301010803" pitchFamily="18" charset="0"/>
              </a:rPr>
              <a:t>diagnostic of  the grade and facies</a:t>
            </a:r>
            <a:endParaRPr lang="en-US" altLang="en-US" sz="1700" dirty="0">
              <a:latin typeface="Garamond" panose="02020404030301010803" pitchFamily="18" charset="0"/>
              <a:ea typeface="Garamond" panose="02020404030301010803" pitchFamily="18" charset="0"/>
              <a:cs typeface="Garamond" panose="02020404030301010803"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lgn="ctr" eaLnBrk="1" hangingPunct="1"/>
            <a:r>
              <a:rPr lang="en-GB" altLang="en-US" sz="4800" b="1" smtClean="0"/>
              <a:t>Definition</a:t>
            </a:r>
          </a:p>
        </p:txBody>
      </p:sp>
      <p:sp>
        <p:nvSpPr>
          <p:cNvPr id="4099" name="Rectangle 3"/>
          <p:cNvSpPr>
            <a:spLocks noGrp="1" noChangeArrowheads="1"/>
          </p:cNvSpPr>
          <p:nvPr>
            <p:ph type="body" idx="1"/>
          </p:nvPr>
        </p:nvSpPr>
        <p:spPr>
          <a:xfrm>
            <a:off x="323528" y="1700808"/>
            <a:ext cx="8640960" cy="4800600"/>
          </a:xfrm>
        </p:spPr>
        <p:txBody>
          <a:bodyPr/>
          <a:lstStyle/>
          <a:p>
            <a:pPr eaLnBrk="1" hangingPunct="1"/>
            <a:r>
              <a:rPr lang="en-US" dirty="0"/>
              <a:t>Metamorphism is defined as follows:  </a:t>
            </a:r>
            <a:endParaRPr lang="en-US" dirty="0" smtClean="0"/>
          </a:p>
          <a:p>
            <a:pPr algn="just" eaLnBrk="1" hangingPunct="1"/>
            <a:r>
              <a:rPr lang="en-US" sz="2400" b="1" dirty="0"/>
              <a:t>The mineralogical and structural adjustment of solid rocks to physical and chemical conditions that have been imposed at depths below the near surface zones of weathering and diagenesis and which differ from conditions under which the rocks in question </a:t>
            </a:r>
            <a:r>
              <a:rPr lang="en-US" sz="2400" b="1" dirty="0" smtClean="0"/>
              <a:t>originated.</a:t>
            </a:r>
          </a:p>
          <a:p>
            <a:pPr algn="just" eaLnBrk="1" hangingPunct="1"/>
            <a:r>
              <a:rPr lang="en-US" sz="2400" b="1" dirty="0"/>
              <a:t>Any type of rock—igneous, sedimentary, or metamorphic—can become a metamorphic rock. All that is needed is enough heat and/or pressure to alter the existing rock’s physical or chemical makeup without melting the rock entirely.</a:t>
            </a:r>
            <a:endParaRPr lang="en-GB" altLang="en-US" sz="2400" b="1" dirty="0" smtClean="0"/>
          </a:p>
        </p:txBody>
      </p:sp>
    </p:spTree>
    <p:extLst>
      <p:ext uri="{BB962C8B-B14F-4D97-AF65-F5344CB8AC3E}">
        <p14:creationId xmlns:p14="http://schemas.microsoft.com/office/powerpoint/2010/main" val="709553296"/>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99">
                                            <p:txEl>
                                              <p:pRg st="0" end="0"/>
                                            </p:txEl>
                                          </p:spTgt>
                                        </p:tgtEl>
                                        <p:attrNameLst>
                                          <p:attrName>style.visibility</p:attrName>
                                        </p:attrNameLst>
                                      </p:cBhvr>
                                      <p:to>
                                        <p:strVal val="visible"/>
                                      </p:to>
                                    </p:set>
                                    <p:animEffect transition="in" filter="fade">
                                      <p:cBhvr>
                                        <p:cTn id="10" dur="2000"/>
                                        <p:tgtEl>
                                          <p:spTgt spid="409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099">
                                            <p:txEl>
                                              <p:pRg st="1" end="1"/>
                                            </p:txEl>
                                          </p:spTgt>
                                        </p:tgtEl>
                                        <p:attrNameLst>
                                          <p:attrName>style.visibility</p:attrName>
                                        </p:attrNameLst>
                                      </p:cBhvr>
                                      <p:to>
                                        <p:strVal val="visible"/>
                                      </p:to>
                                    </p:set>
                                    <p:animEffect transition="in" filter="fade">
                                      <p:cBhvr>
                                        <p:cTn id="15" dur="2000"/>
                                        <p:tgtEl>
                                          <p:spTgt spid="409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099">
                                            <p:txEl>
                                              <p:pRg st="2" end="2"/>
                                            </p:txEl>
                                          </p:spTgt>
                                        </p:tgtEl>
                                        <p:attrNameLst>
                                          <p:attrName>style.visibility</p:attrName>
                                        </p:attrNameLst>
                                      </p:cBhvr>
                                      <p:to>
                                        <p:strVal val="visible"/>
                                      </p:to>
                                    </p:set>
                                    <p:animEffect transition="in" filter="fade">
                                      <p:cBhvr>
                                        <p:cTn id="20" dur="2000"/>
                                        <p:tgtEl>
                                          <p:spTgt spid="40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4099"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algn="ctr" eaLnBrk="1" hangingPunct="1"/>
            <a:r>
              <a:rPr lang="en-GB" altLang="en-US" b="1" smtClean="0"/>
              <a:t>The Metamorphic Aureole</a:t>
            </a:r>
          </a:p>
        </p:txBody>
      </p:sp>
      <p:pic>
        <p:nvPicPr>
          <p:cNvPr id="78850" name="Picture 2" descr="http://www.tulane.edu/~sanelson/images/contactpetro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529705"/>
            <a:ext cx="5182344" cy="5196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599801"/>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2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lIns="0" tIns="0" rIns="0" bIns="0" rtlCol="0">
            <a:noAutofit/>
          </a:bodyPr>
          <a:lstStyle/>
          <a:p>
            <a:pPr marL="11767">
              <a:defRPr/>
            </a:pPr>
            <a:r>
              <a:rPr sz="3883" b="1" spc="-22" dirty="0">
                <a:solidFill>
                  <a:srgbClr val="E5E5FF"/>
                </a:solidFill>
                <a:latin typeface="Garamond"/>
                <a:cs typeface="Garamond"/>
              </a:rPr>
              <a:t>Metamorphism</a:t>
            </a:r>
            <a:r>
              <a:rPr sz="3883" b="1" spc="13" dirty="0">
                <a:solidFill>
                  <a:srgbClr val="E5E5FF"/>
                </a:solidFill>
                <a:latin typeface="Garamond"/>
                <a:cs typeface="Garamond"/>
              </a:rPr>
              <a:t> </a:t>
            </a:r>
            <a:r>
              <a:rPr sz="3883" b="1" spc="-18" dirty="0">
                <a:solidFill>
                  <a:srgbClr val="E5E5FF"/>
                </a:solidFill>
                <a:latin typeface="Garamond"/>
                <a:cs typeface="Garamond"/>
              </a:rPr>
              <a:t>of </a:t>
            </a:r>
            <a:r>
              <a:rPr sz="3883" b="1" spc="-22" dirty="0">
                <a:solidFill>
                  <a:srgbClr val="E5E5FF"/>
                </a:solidFill>
                <a:latin typeface="Garamond"/>
                <a:cs typeface="Garamond"/>
              </a:rPr>
              <a:t>Mafic</a:t>
            </a:r>
            <a:r>
              <a:rPr sz="3883" b="1" spc="9" dirty="0">
                <a:solidFill>
                  <a:srgbClr val="E5E5FF"/>
                </a:solidFill>
                <a:latin typeface="Garamond"/>
                <a:cs typeface="Garamond"/>
              </a:rPr>
              <a:t> </a:t>
            </a:r>
            <a:r>
              <a:rPr sz="3883" b="1" spc="-22" dirty="0">
                <a:solidFill>
                  <a:srgbClr val="E5E5FF"/>
                </a:solidFill>
                <a:latin typeface="Garamond"/>
                <a:cs typeface="Garamond"/>
              </a:rPr>
              <a:t>Rocks</a:t>
            </a:r>
            <a:endParaRPr sz="3883">
              <a:latin typeface="Garamond"/>
              <a:cs typeface="Garamond"/>
            </a:endParaRPr>
          </a:p>
        </p:txBody>
      </p:sp>
      <p:sp>
        <p:nvSpPr>
          <p:cNvPr id="3" name="object 3"/>
          <p:cNvSpPr/>
          <p:nvPr/>
        </p:nvSpPr>
        <p:spPr>
          <a:xfrm>
            <a:off x="538163" y="403225"/>
            <a:ext cx="8067675" cy="1728788"/>
          </a:xfrm>
          <a:prstGeom prst="rect">
            <a:avLst/>
          </a:prstGeom>
          <a:blipFill>
            <a:blip r:embed="rId2" cstate="print"/>
            <a:stretch>
              <a:fillRect/>
            </a:stretch>
          </a:blipFill>
        </p:spPr>
        <p:txBody>
          <a:bodyPr lIns="0" tIns="0" rIns="0" bIns="0"/>
          <a:lstStyle/>
          <a:p>
            <a:pPr>
              <a:defRPr/>
            </a:pPr>
            <a:endParaRPr sz="2118"/>
          </a:p>
        </p:txBody>
      </p:sp>
      <p:sp>
        <p:nvSpPr>
          <p:cNvPr id="4" name="object 4"/>
          <p:cNvSpPr/>
          <p:nvPr/>
        </p:nvSpPr>
        <p:spPr>
          <a:xfrm>
            <a:off x="739775" y="1882775"/>
            <a:ext cx="3630613" cy="249238"/>
          </a:xfrm>
          <a:prstGeom prst="rect">
            <a:avLst/>
          </a:prstGeom>
          <a:blipFill>
            <a:blip r:embed="rId3" cstate="print"/>
            <a:stretch>
              <a:fillRect/>
            </a:stretch>
          </a:blipFill>
        </p:spPr>
        <p:txBody>
          <a:bodyPr lIns="0" tIns="0" rIns="0" bIns="0"/>
          <a:lstStyle/>
          <a:p>
            <a:pPr>
              <a:defRPr/>
            </a:pPr>
            <a:endParaRPr sz="2118"/>
          </a:p>
        </p:txBody>
      </p:sp>
      <p:sp>
        <p:nvSpPr>
          <p:cNvPr id="5" name="object 5"/>
          <p:cNvSpPr/>
          <p:nvPr/>
        </p:nvSpPr>
        <p:spPr>
          <a:xfrm>
            <a:off x="538163" y="2132013"/>
            <a:ext cx="8067675" cy="863600"/>
          </a:xfrm>
          <a:prstGeom prst="rect">
            <a:avLst/>
          </a:prstGeom>
          <a:blipFill>
            <a:blip r:embed="rId4" cstate="print"/>
            <a:stretch>
              <a:fillRect/>
            </a:stretch>
          </a:blipFill>
        </p:spPr>
        <p:txBody>
          <a:bodyPr lIns="0" tIns="0" rIns="0" bIns="0"/>
          <a:lstStyle/>
          <a:p>
            <a:pPr>
              <a:defRPr/>
            </a:pPr>
            <a:endParaRPr sz="2118"/>
          </a:p>
        </p:txBody>
      </p:sp>
      <p:sp>
        <p:nvSpPr>
          <p:cNvPr id="6" name="object 6"/>
          <p:cNvSpPr/>
          <p:nvPr/>
        </p:nvSpPr>
        <p:spPr>
          <a:xfrm>
            <a:off x="739775" y="2132013"/>
            <a:ext cx="3630613" cy="863600"/>
          </a:xfrm>
          <a:prstGeom prst="rect">
            <a:avLst/>
          </a:prstGeom>
          <a:blipFill>
            <a:blip r:embed="rId5" cstate="print"/>
            <a:stretch>
              <a:fillRect/>
            </a:stretch>
          </a:blipFill>
        </p:spPr>
        <p:txBody>
          <a:bodyPr lIns="0" tIns="0" rIns="0" bIns="0"/>
          <a:lstStyle/>
          <a:p>
            <a:pPr>
              <a:defRPr/>
            </a:pPr>
            <a:endParaRPr sz="2118"/>
          </a:p>
        </p:txBody>
      </p:sp>
      <p:sp>
        <p:nvSpPr>
          <p:cNvPr id="7" name="object 7"/>
          <p:cNvSpPr/>
          <p:nvPr/>
        </p:nvSpPr>
        <p:spPr>
          <a:xfrm>
            <a:off x="538163" y="2995613"/>
            <a:ext cx="8067675" cy="863600"/>
          </a:xfrm>
          <a:prstGeom prst="rect">
            <a:avLst/>
          </a:prstGeom>
          <a:blipFill>
            <a:blip r:embed="rId6" cstate="print"/>
            <a:stretch>
              <a:fillRect/>
            </a:stretch>
          </a:blipFill>
        </p:spPr>
        <p:txBody>
          <a:bodyPr lIns="0" tIns="0" rIns="0" bIns="0"/>
          <a:lstStyle/>
          <a:p>
            <a:pPr>
              <a:defRPr/>
            </a:pPr>
            <a:endParaRPr sz="2118"/>
          </a:p>
        </p:txBody>
      </p:sp>
      <p:sp>
        <p:nvSpPr>
          <p:cNvPr id="8" name="object 8"/>
          <p:cNvSpPr/>
          <p:nvPr/>
        </p:nvSpPr>
        <p:spPr>
          <a:xfrm>
            <a:off x="739775" y="2995613"/>
            <a:ext cx="3630613" cy="863600"/>
          </a:xfrm>
          <a:prstGeom prst="rect">
            <a:avLst/>
          </a:prstGeom>
          <a:blipFill>
            <a:blip r:embed="rId7" cstate="print"/>
            <a:stretch>
              <a:fillRect/>
            </a:stretch>
          </a:blipFill>
        </p:spPr>
        <p:txBody>
          <a:bodyPr lIns="0" tIns="0" rIns="0" bIns="0"/>
          <a:lstStyle/>
          <a:p>
            <a:pPr>
              <a:defRPr/>
            </a:pPr>
            <a:endParaRPr sz="2118"/>
          </a:p>
        </p:txBody>
      </p:sp>
      <p:sp>
        <p:nvSpPr>
          <p:cNvPr id="9" name="object 9"/>
          <p:cNvSpPr/>
          <p:nvPr/>
        </p:nvSpPr>
        <p:spPr>
          <a:xfrm>
            <a:off x="538163" y="3859213"/>
            <a:ext cx="8067675" cy="863600"/>
          </a:xfrm>
          <a:prstGeom prst="rect">
            <a:avLst/>
          </a:prstGeom>
          <a:blipFill>
            <a:blip r:embed="rId8" cstate="print"/>
            <a:stretch>
              <a:fillRect/>
            </a:stretch>
          </a:blipFill>
        </p:spPr>
        <p:txBody>
          <a:bodyPr lIns="0" tIns="0" rIns="0" bIns="0"/>
          <a:lstStyle/>
          <a:p>
            <a:pPr>
              <a:defRPr/>
            </a:pPr>
            <a:endParaRPr sz="2118"/>
          </a:p>
        </p:txBody>
      </p:sp>
      <p:sp>
        <p:nvSpPr>
          <p:cNvPr id="10" name="object 10"/>
          <p:cNvSpPr txBox="1"/>
          <p:nvPr/>
        </p:nvSpPr>
        <p:spPr>
          <a:xfrm>
            <a:off x="4572000" y="1027113"/>
            <a:ext cx="3959225" cy="3700462"/>
          </a:xfrm>
          <a:prstGeom prst="rect">
            <a:avLst/>
          </a:prstGeom>
        </p:spPr>
        <p:txBody>
          <a:bodyPr lIns="0" tIns="0" rIns="0" bIns="0"/>
          <a:lstStyle>
            <a:lvl1pPr marL="11113">
              <a:defRPr sz="2400">
                <a:solidFill>
                  <a:schemeClr val="bg1"/>
                </a:solidFill>
                <a:latin typeface="Times New Roman" panose="02020603050405020304" pitchFamily="18" charset="0"/>
              </a:defRPr>
            </a:lvl1pPr>
            <a:lvl2pPr marL="742950" indent="-285750">
              <a:defRPr sz="2400">
                <a:solidFill>
                  <a:schemeClr val="bg1"/>
                </a:solidFill>
                <a:latin typeface="Times New Roman" panose="02020603050405020304" pitchFamily="18" charset="0"/>
              </a:defRPr>
            </a:lvl2pPr>
            <a:lvl3pPr marL="1143000" indent="-228600">
              <a:defRPr sz="2400">
                <a:solidFill>
                  <a:schemeClr val="bg1"/>
                </a:solidFill>
                <a:latin typeface="Times New Roman" panose="02020603050405020304" pitchFamily="18" charset="0"/>
              </a:defRPr>
            </a:lvl3pPr>
            <a:lvl4pPr marL="1600200" indent="-228600">
              <a:defRPr sz="2400">
                <a:solidFill>
                  <a:schemeClr val="bg1"/>
                </a:solidFill>
                <a:latin typeface="Times New Roman" panose="02020603050405020304" pitchFamily="18" charset="0"/>
              </a:defRPr>
            </a:lvl4pPr>
            <a:lvl5pPr marL="2057400" indent="-228600">
              <a:defRPr sz="2400">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defRPr>
            </a:lvl9pPr>
          </a:lstStyle>
          <a:p>
            <a:r>
              <a:rPr lang="en-US" altLang="en-US" sz="2100" b="1" dirty="0">
                <a:solidFill>
                  <a:srgbClr val="FFFF5D"/>
                </a:solidFill>
                <a:latin typeface="Garamond" panose="02020404030301010803" pitchFamily="18" charset="0"/>
                <a:ea typeface="Garamond" panose="02020404030301010803" pitchFamily="18" charset="0"/>
                <a:cs typeface="Garamond" panose="02020404030301010803" pitchFamily="18" charset="0"/>
              </a:rPr>
              <a:t>Mafic Assemblages of  the Medium P/T Series: </a:t>
            </a:r>
            <a:r>
              <a:rPr lang="en-US" altLang="en-US" sz="2100" b="1" dirty="0" err="1">
                <a:solidFill>
                  <a:srgbClr val="FFFF5D"/>
                </a:solidFill>
                <a:latin typeface="Garamond" panose="02020404030301010803" pitchFamily="18" charset="0"/>
                <a:ea typeface="Garamond" panose="02020404030301010803" pitchFamily="18" charset="0"/>
                <a:cs typeface="Garamond" panose="02020404030301010803" pitchFamily="18" charset="0"/>
              </a:rPr>
              <a:t>Greenschist</a:t>
            </a:r>
            <a:r>
              <a:rPr lang="en-US" altLang="en-US" sz="2100" b="1" dirty="0">
                <a:solidFill>
                  <a:srgbClr val="FFFF5D"/>
                </a:solidFill>
                <a:latin typeface="Garamond" panose="02020404030301010803" pitchFamily="18" charset="0"/>
                <a:ea typeface="Garamond" panose="02020404030301010803" pitchFamily="18" charset="0"/>
                <a:cs typeface="Garamond" panose="02020404030301010803" pitchFamily="18" charset="0"/>
              </a:rPr>
              <a:t>, Amphibolite, and Granulite Facies (most common)</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a:p>
            <a:pPr>
              <a:lnSpc>
                <a:spcPts val="525"/>
              </a:lnSpc>
              <a:spcBef>
                <a:spcPts val="38"/>
              </a:spcBef>
            </a:pPr>
            <a:endParaRPr lang="en-US" altLang="en-US" sz="500" dirty="0"/>
          </a:p>
          <a:p>
            <a:pPr>
              <a:lnSpc>
                <a:spcPts val="888"/>
              </a:lnSpc>
            </a:pPr>
            <a:endParaRPr lang="en-US" altLang="en-US" sz="800" dirty="0"/>
          </a:p>
          <a:p>
            <a:r>
              <a:rPr lang="en-US" altLang="en-US" sz="2100" b="1" dirty="0">
                <a:solidFill>
                  <a:srgbClr val="FFFFB9"/>
                </a:solidFill>
                <a:latin typeface="Garamond" panose="02020404030301010803" pitchFamily="18" charset="0"/>
                <a:ea typeface="Garamond" panose="02020404030301010803" pitchFamily="18" charset="0"/>
                <a:cs typeface="Garamond" panose="02020404030301010803" pitchFamily="18" charset="0"/>
              </a:rPr>
              <a:t>Metamorphism of  mafic rocks is first evident in </a:t>
            </a:r>
            <a:r>
              <a:rPr lang="en-US" altLang="en-US" sz="2100" b="1" u="sng" dirty="0" err="1">
                <a:solidFill>
                  <a:srgbClr val="FFFFB9"/>
                </a:solidFill>
                <a:latin typeface="Garamond" panose="02020404030301010803" pitchFamily="18" charset="0"/>
                <a:ea typeface="Garamond" panose="02020404030301010803" pitchFamily="18" charset="0"/>
                <a:cs typeface="Garamond" panose="02020404030301010803" pitchFamily="18" charset="0"/>
              </a:rPr>
              <a:t>greenschist</a:t>
            </a:r>
            <a:r>
              <a:rPr lang="en-US" altLang="en-US" sz="2100" b="1" u="sng" dirty="0">
                <a:solidFill>
                  <a:srgbClr val="FFFFB9"/>
                </a:solidFill>
                <a:latin typeface="Garamond" panose="02020404030301010803" pitchFamily="18" charset="0"/>
                <a:ea typeface="Garamond" panose="02020404030301010803" pitchFamily="18" charset="0"/>
                <a:cs typeface="Garamond" panose="02020404030301010803" pitchFamily="18" charset="0"/>
              </a:rPr>
              <a:t> facies</a:t>
            </a:r>
            <a:r>
              <a:rPr lang="en-US" altLang="en-US" sz="2100" b="1" dirty="0">
                <a:solidFill>
                  <a:srgbClr val="FFFFB9"/>
                </a:solidFill>
                <a:latin typeface="Garamond" panose="02020404030301010803" pitchFamily="18" charset="0"/>
                <a:ea typeface="Garamond" panose="02020404030301010803" pitchFamily="18" charset="0"/>
                <a:cs typeface="Garamond" panose="02020404030301010803" pitchFamily="18" charset="0"/>
              </a:rPr>
              <a:t> </a:t>
            </a:r>
            <a:r>
              <a:rPr lang="en-US" altLang="en-US" sz="2100" dirty="0">
                <a:solidFill>
                  <a:srgbClr val="6AFCFC"/>
                </a:solidFill>
                <a:latin typeface="Garamond" panose="02020404030301010803" pitchFamily="18" charset="0"/>
                <a:ea typeface="Garamond" panose="02020404030301010803" pitchFamily="18" charset="0"/>
                <a:cs typeface="Garamond" panose="02020404030301010803" pitchFamily="18" charset="0"/>
              </a:rPr>
              <a:t>(correlates with chlorite and biotite zones of  associated </a:t>
            </a:r>
            <a:r>
              <a:rPr lang="en-US" altLang="en-US" sz="2100" dirty="0" err="1">
                <a:solidFill>
                  <a:srgbClr val="6AFCFC"/>
                </a:solidFill>
                <a:latin typeface="Garamond" panose="02020404030301010803" pitchFamily="18" charset="0"/>
                <a:ea typeface="Garamond" panose="02020404030301010803" pitchFamily="18" charset="0"/>
                <a:cs typeface="Garamond" panose="02020404030301010803" pitchFamily="18" charset="0"/>
              </a:rPr>
              <a:t>pelitic</a:t>
            </a:r>
            <a:r>
              <a:rPr lang="en-US" altLang="en-US" sz="2100" dirty="0">
                <a:solidFill>
                  <a:srgbClr val="6AFCFC"/>
                </a:solidFill>
                <a:latin typeface="Garamond" panose="02020404030301010803" pitchFamily="18" charset="0"/>
                <a:ea typeface="Garamond" panose="02020404030301010803" pitchFamily="18" charset="0"/>
                <a:cs typeface="Garamond" panose="02020404030301010803" pitchFamily="18" charset="0"/>
              </a:rPr>
              <a:t> rocks)</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a:p>
            <a:pPr>
              <a:lnSpc>
                <a:spcPts val="888"/>
              </a:lnSpc>
            </a:pPr>
            <a:endParaRPr lang="en-US" altLang="en-US" sz="800" dirty="0"/>
          </a:p>
          <a:p>
            <a:pPr>
              <a:lnSpc>
                <a:spcPts val="1150"/>
              </a:lnSpc>
              <a:spcBef>
                <a:spcPts val="88"/>
              </a:spcBef>
            </a:pPr>
            <a:endParaRPr lang="en-US" altLang="en-US" sz="1100" dirty="0"/>
          </a:p>
          <a:p>
            <a:pPr>
              <a:buClr>
                <a:srgbClr val="FFFFFF"/>
              </a:buClr>
              <a:buFont typeface="Garamond" panose="02020404030301010803" pitchFamily="18" charset="0"/>
              <a:buChar char="•"/>
            </a:pPr>
            <a:r>
              <a:rPr lang="en-US" altLang="en-US" sz="2100" b="1" dirty="0">
                <a:solidFill>
                  <a:srgbClr val="FFFFFF"/>
                </a:solidFill>
                <a:latin typeface="Garamond" panose="02020404030301010803" pitchFamily="18" charset="0"/>
                <a:ea typeface="Garamond" panose="02020404030301010803" pitchFamily="18" charset="0"/>
                <a:cs typeface="Garamond" panose="02020404030301010803" pitchFamily="18" charset="0"/>
              </a:rPr>
              <a:t>Typical minerals include chlorite, albite, </a:t>
            </a:r>
            <a:r>
              <a:rPr lang="en-US" altLang="en-US" sz="2100" b="1" dirty="0" err="1">
                <a:solidFill>
                  <a:srgbClr val="FFFFFF"/>
                </a:solidFill>
                <a:latin typeface="Garamond" panose="02020404030301010803" pitchFamily="18" charset="0"/>
                <a:ea typeface="Garamond" panose="02020404030301010803" pitchFamily="18" charset="0"/>
                <a:cs typeface="Garamond" panose="02020404030301010803" pitchFamily="18" charset="0"/>
              </a:rPr>
              <a:t>actinolite</a:t>
            </a:r>
            <a:r>
              <a:rPr lang="en-US" altLang="en-US" sz="2100" b="1" dirty="0">
                <a:solidFill>
                  <a:srgbClr val="FFFFFF"/>
                </a:solidFill>
                <a:latin typeface="Garamond" panose="02020404030301010803" pitchFamily="18" charset="0"/>
                <a:ea typeface="Garamond" panose="02020404030301010803" pitchFamily="18" charset="0"/>
                <a:cs typeface="Garamond" panose="02020404030301010803" pitchFamily="18" charset="0"/>
              </a:rPr>
              <a:t>, epidote, quartz, and possibly calcite, biotite, or </a:t>
            </a:r>
            <a:r>
              <a:rPr lang="en-US" altLang="en-US" sz="2100" b="1" dirty="0" err="1">
                <a:solidFill>
                  <a:srgbClr val="FFFFFF"/>
                </a:solidFill>
                <a:latin typeface="Garamond" panose="02020404030301010803" pitchFamily="18" charset="0"/>
                <a:ea typeface="Garamond" panose="02020404030301010803" pitchFamily="18" charset="0"/>
                <a:cs typeface="Garamond" panose="02020404030301010803" pitchFamily="18" charset="0"/>
              </a:rPr>
              <a:t>stilpnomelane</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p:txBody>
      </p:sp>
      <p:sp>
        <p:nvSpPr>
          <p:cNvPr id="11" name="object 11"/>
          <p:cNvSpPr/>
          <p:nvPr/>
        </p:nvSpPr>
        <p:spPr>
          <a:xfrm>
            <a:off x="739775" y="3859213"/>
            <a:ext cx="3630613" cy="863600"/>
          </a:xfrm>
          <a:prstGeom prst="rect">
            <a:avLst/>
          </a:prstGeom>
          <a:blipFill>
            <a:blip r:embed="rId9" cstate="print"/>
            <a:stretch>
              <a:fillRect/>
            </a:stretch>
          </a:blipFill>
        </p:spPr>
        <p:txBody>
          <a:bodyPr lIns="0" tIns="0" rIns="0" bIns="0"/>
          <a:lstStyle/>
          <a:p>
            <a:pPr>
              <a:defRPr/>
            </a:pPr>
            <a:endParaRPr sz="2118"/>
          </a:p>
        </p:txBody>
      </p:sp>
      <p:sp>
        <p:nvSpPr>
          <p:cNvPr id="12" name="object 12"/>
          <p:cNvSpPr/>
          <p:nvPr/>
        </p:nvSpPr>
        <p:spPr>
          <a:xfrm>
            <a:off x="538163" y="4722813"/>
            <a:ext cx="8067675" cy="865187"/>
          </a:xfrm>
          <a:prstGeom prst="rect">
            <a:avLst/>
          </a:prstGeom>
          <a:blipFill>
            <a:blip r:embed="rId10" cstate="print"/>
            <a:stretch>
              <a:fillRect/>
            </a:stretch>
          </a:blipFill>
        </p:spPr>
        <p:txBody>
          <a:bodyPr lIns="0" tIns="0" rIns="0" bIns="0"/>
          <a:lstStyle/>
          <a:p>
            <a:pPr>
              <a:defRPr/>
            </a:pPr>
            <a:endParaRPr sz="2118"/>
          </a:p>
        </p:txBody>
      </p:sp>
      <p:sp>
        <p:nvSpPr>
          <p:cNvPr id="13" name="object 13"/>
          <p:cNvSpPr/>
          <p:nvPr/>
        </p:nvSpPr>
        <p:spPr>
          <a:xfrm>
            <a:off x="739775" y="4722813"/>
            <a:ext cx="3630613" cy="603250"/>
          </a:xfrm>
          <a:prstGeom prst="rect">
            <a:avLst/>
          </a:prstGeom>
          <a:blipFill>
            <a:blip r:embed="rId11" cstate="print"/>
            <a:stretch>
              <a:fillRect/>
            </a:stretch>
          </a:blipFill>
        </p:spPr>
        <p:txBody>
          <a:bodyPr lIns="0" tIns="0" rIns="0" bIns="0"/>
          <a:lstStyle/>
          <a:p>
            <a:pPr>
              <a:defRPr/>
            </a:pPr>
            <a:endParaRPr sz="2118"/>
          </a:p>
        </p:txBody>
      </p:sp>
      <p:sp>
        <p:nvSpPr>
          <p:cNvPr id="14" name="object 14"/>
          <p:cNvSpPr/>
          <p:nvPr/>
        </p:nvSpPr>
        <p:spPr>
          <a:xfrm>
            <a:off x="538163" y="5588000"/>
            <a:ext cx="8067675" cy="866775"/>
          </a:xfrm>
          <a:prstGeom prst="rect">
            <a:avLst/>
          </a:prstGeom>
          <a:blipFill>
            <a:blip r:embed="rId12" cstate="print"/>
            <a:stretch>
              <a:fillRect/>
            </a:stretch>
          </a:blipFill>
        </p:spPr>
        <p:txBody>
          <a:bodyPr lIns="0" tIns="0" rIns="0" bIns="0"/>
          <a:lstStyle/>
          <a:p>
            <a:pPr>
              <a:defRPr/>
            </a:pPr>
            <a:endParaRPr sz="2118"/>
          </a:p>
        </p:txBody>
      </p:sp>
      <p:sp>
        <p:nvSpPr>
          <p:cNvPr id="15" name="object 15"/>
          <p:cNvSpPr txBox="1"/>
          <p:nvPr/>
        </p:nvSpPr>
        <p:spPr>
          <a:xfrm>
            <a:off x="4573588" y="4976813"/>
            <a:ext cx="3938587" cy="1311275"/>
          </a:xfrm>
          <a:prstGeom prst="rect">
            <a:avLst/>
          </a:prstGeom>
        </p:spPr>
        <p:txBody>
          <a:bodyPr lIns="0" tIns="0" rIns="0" bIns="0"/>
          <a:lstStyle>
            <a:lvl1pPr marL="212725" indent="-201613">
              <a:tabLst>
                <a:tab pos="212725" algn="l"/>
              </a:tabLst>
              <a:defRPr sz="2400">
                <a:solidFill>
                  <a:schemeClr val="bg1"/>
                </a:solidFill>
                <a:latin typeface="Times New Roman" panose="02020603050405020304" pitchFamily="18" charset="0"/>
              </a:defRPr>
            </a:lvl1pPr>
            <a:lvl2pPr marL="742950" indent="-285750">
              <a:tabLst>
                <a:tab pos="212725" algn="l"/>
              </a:tabLst>
              <a:defRPr sz="2400">
                <a:solidFill>
                  <a:schemeClr val="bg1"/>
                </a:solidFill>
                <a:latin typeface="Times New Roman" panose="02020603050405020304" pitchFamily="18" charset="0"/>
              </a:defRPr>
            </a:lvl2pPr>
            <a:lvl3pPr marL="1143000" indent="-228600">
              <a:tabLst>
                <a:tab pos="212725" algn="l"/>
              </a:tabLst>
              <a:defRPr sz="2400">
                <a:solidFill>
                  <a:schemeClr val="bg1"/>
                </a:solidFill>
                <a:latin typeface="Times New Roman" panose="02020603050405020304" pitchFamily="18" charset="0"/>
              </a:defRPr>
            </a:lvl3pPr>
            <a:lvl4pPr marL="1600200" indent="-228600">
              <a:tabLst>
                <a:tab pos="212725" algn="l"/>
              </a:tabLst>
              <a:defRPr sz="2400">
                <a:solidFill>
                  <a:schemeClr val="bg1"/>
                </a:solidFill>
                <a:latin typeface="Times New Roman" panose="02020603050405020304" pitchFamily="18" charset="0"/>
              </a:defRPr>
            </a:lvl4pPr>
            <a:lvl5pPr marL="2057400" indent="-228600">
              <a:tabLst>
                <a:tab pos="212725" algn="l"/>
              </a:tabLst>
              <a:defRPr sz="2400">
                <a:solidFill>
                  <a:schemeClr val="bg1"/>
                </a:solidFill>
                <a:latin typeface="Times New Roman" panose="02020603050405020304" pitchFamily="18" charset="0"/>
              </a:defRPr>
            </a:lvl5pPr>
            <a:lvl6pPr marL="2514600" indent="-228600" eaLnBrk="0" fontAlgn="base" hangingPunct="0">
              <a:spcBef>
                <a:spcPct val="0"/>
              </a:spcBef>
              <a:spcAft>
                <a:spcPct val="0"/>
              </a:spcAft>
              <a:tabLst>
                <a:tab pos="212725" algn="l"/>
              </a:tabLst>
              <a:defRPr sz="2400">
                <a:solidFill>
                  <a:schemeClr val="bg1"/>
                </a:solidFill>
                <a:latin typeface="Times New Roman" panose="02020603050405020304" pitchFamily="18" charset="0"/>
              </a:defRPr>
            </a:lvl6pPr>
            <a:lvl7pPr marL="2971800" indent="-228600" eaLnBrk="0" fontAlgn="base" hangingPunct="0">
              <a:spcBef>
                <a:spcPct val="0"/>
              </a:spcBef>
              <a:spcAft>
                <a:spcPct val="0"/>
              </a:spcAft>
              <a:tabLst>
                <a:tab pos="212725" algn="l"/>
              </a:tabLst>
              <a:defRPr sz="2400">
                <a:solidFill>
                  <a:schemeClr val="bg1"/>
                </a:solidFill>
                <a:latin typeface="Times New Roman" panose="02020603050405020304" pitchFamily="18" charset="0"/>
              </a:defRPr>
            </a:lvl7pPr>
            <a:lvl8pPr marL="3429000" indent="-228600" eaLnBrk="0" fontAlgn="base" hangingPunct="0">
              <a:spcBef>
                <a:spcPct val="0"/>
              </a:spcBef>
              <a:spcAft>
                <a:spcPct val="0"/>
              </a:spcAft>
              <a:tabLst>
                <a:tab pos="212725" algn="l"/>
              </a:tabLst>
              <a:defRPr sz="2400">
                <a:solidFill>
                  <a:schemeClr val="bg1"/>
                </a:solidFill>
                <a:latin typeface="Times New Roman" panose="02020603050405020304" pitchFamily="18" charset="0"/>
              </a:defRPr>
            </a:lvl8pPr>
            <a:lvl9pPr marL="3886200" indent="-228600" eaLnBrk="0" fontAlgn="base" hangingPunct="0">
              <a:spcBef>
                <a:spcPct val="0"/>
              </a:spcBef>
              <a:spcAft>
                <a:spcPct val="0"/>
              </a:spcAft>
              <a:tabLst>
                <a:tab pos="212725" algn="l"/>
              </a:tabLst>
              <a:defRPr sz="2400">
                <a:solidFill>
                  <a:schemeClr val="bg1"/>
                </a:solidFill>
                <a:latin typeface="Times New Roman" panose="02020603050405020304" pitchFamily="18" charset="0"/>
              </a:defRPr>
            </a:lvl9pPr>
          </a:lstStyle>
          <a:p>
            <a:pPr>
              <a:buClr>
                <a:srgbClr val="92D050"/>
              </a:buClr>
              <a:buFont typeface="Garamond" panose="02020404030301010803" pitchFamily="18" charset="0"/>
              <a:buChar char="•"/>
            </a:pPr>
            <a:r>
              <a:rPr lang="en-US" altLang="en-US" sz="2100" b="1" dirty="0">
                <a:solidFill>
                  <a:srgbClr val="92D050"/>
                </a:solidFill>
                <a:latin typeface="Garamond" panose="02020404030301010803" pitchFamily="18" charset="0"/>
                <a:ea typeface="Garamond" panose="02020404030301010803" pitchFamily="18" charset="0"/>
                <a:cs typeface="Garamond" panose="02020404030301010803" pitchFamily="18" charset="0"/>
              </a:rPr>
              <a:t>Chlorite, </a:t>
            </a:r>
            <a:r>
              <a:rPr lang="en-US" altLang="en-US" sz="2100" b="1" dirty="0" err="1">
                <a:solidFill>
                  <a:srgbClr val="92D050"/>
                </a:solidFill>
                <a:latin typeface="Garamond" panose="02020404030301010803" pitchFamily="18" charset="0"/>
                <a:ea typeface="Garamond" panose="02020404030301010803" pitchFamily="18" charset="0"/>
                <a:cs typeface="Garamond" panose="02020404030301010803" pitchFamily="18" charset="0"/>
              </a:rPr>
              <a:t>actinolite</a:t>
            </a:r>
            <a:r>
              <a:rPr lang="en-US" altLang="en-US" sz="2100" b="1" dirty="0">
                <a:solidFill>
                  <a:srgbClr val="92D050"/>
                </a:solidFill>
                <a:latin typeface="Garamond" panose="02020404030301010803" pitchFamily="18" charset="0"/>
                <a:ea typeface="Garamond" panose="02020404030301010803" pitchFamily="18" charset="0"/>
                <a:cs typeface="Garamond" panose="02020404030301010803" pitchFamily="18" charset="0"/>
              </a:rPr>
              <a:t>, and epidote </a:t>
            </a:r>
            <a:r>
              <a:rPr lang="en-US" altLang="en-US" sz="2100" b="1" dirty="0">
                <a:solidFill>
                  <a:srgbClr val="FFFFFF"/>
                </a:solidFill>
                <a:latin typeface="Garamond" panose="02020404030301010803" pitchFamily="18" charset="0"/>
                <a:ea typeface="Garamond" panose="02020404030301010803" pitchFamily="18" charset="0"/>
                <a:cs typeface="Garamond" panose="02020404030301010803" pitchFamily="18" charset="0"/>
              </a:rPr>
              <a:t>impart the green color from which mafic rocks and facies get their name</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p:txBody>
      </p:sp>
      <p:sp>
        <p:nvSpPr>
          <p:cNvPr id="17" name="object 17"/>
          <p:cNvSpPr txBox="1"/>
          <p:nvPr/>
        </p:nvSpPr>
        <p:spPr>
          <a:xfrm>
            <a:off x="1077913" y="6213475"/>
            <a:ext cx="1322387" cy="204788"/>
          </a:xfrm>
          <a:prstGeom prst="rect">
            <a:avLst/>
          </a:prstGeom>
        </p:spPr>
        <p:txBody>
          <a:bodyPr lIns="0" tIns="0" rIns="0" bIns="0"/>
          <a:lstStyle/>
          <a:p>
            <a:pPr marL="11206">
              <a:defRPr/>
            </a:pPr>
            <a:r>
              <a:rPr sz="1235" spc="-9" dirty="0">
                <a:solidFill>
                  <a:srgbClr val="FFFF00"/>
                </a:solidFill>
                <a:latin typeface="Garamond"/>
                <a:cs typeface="Garamond"/>
              </a:rPr>
              <a:t>Ima</a:t>
            </a:r>
            <a:r>
              <a:rPr sz="1235" spc="9" dirty="0">
                <a:solidFill>
                  <a:srgbClr val="FFFF00"/>
                </a:solidFill>
                <a:latin typeface="Garamond"/>
                <a:cs typeface="Garamond"/>
              </a:rPr>
              <a:t>g</a:t>
            </a:r>
            <a:r>
              <a:rPr sz="1235" spc="-4" dirty="0">
                <a:solidFill>
                  <a:srgbClr val="FFFF00"/>
                </a:solidFill>
                <a:latin typeface="Garamond"/>
                <a:cs typeface="Garamond"/>
              </a:rPr>
              <a:t>e:</a:t>
            </a:r>
            <a:r>
              <a:rPr sz="1235" spc="13" dirty="0">
                <a:solidFill>
                  <a:srgbClr val="FFFF00"/>
                </a:solidFill>
                <a:latin typeface="Garamond"/>
                <a:cs typeface="Garamond"/>
              </a:rPr>
              <a:t> </a:t>
            </a:r>
            <a:r>
              <a:rPr sz="1235" spc="-9" dirty="0">
                <a:solidFill>
                  <a:srgbClr val="FFFF00"/>
                </a:solidFill>
                <a:latin typeface="Garamond"/>
                <a:cs typeface="Garamond"/>
              </a:rPr>
              <a:t>Winter</a:t>
            </a:r>
            <a:r>
              <a:rPr sz="1235" spc="9" dirty="0">
                <a:solidFill>
                  <a:srgbClr val="FFFF00"/>
                </a:solidFill>
                <a:latin typeface="Garamond"/>
                <a:cs typeface="Garamond"/>
              </a:rPr>
              <a:t> </a:t>
            </a:r>
            <a:r>
              <a:rPr sz="1235" spc="-9" dirty="0">
                <a:solidFill>
                  <a:srgbClr val="FFFF00"/>
                </a:solidFill>
                <a:latin typeface="Garamond"/>
                <a:cs typeface="Garamond"/>
              </a:rPr>
              <a:t>(2001)</a:t>
            </a:r>
            <a:endParaRPr sz="1235">
              <a:latin typeface="Garamond"/>
              <a:cs typeface="Garamond"/>
            </a:endParaRPr>
          </a:p>
        </p:txBody>
      </p:sp>
      <p:sp>
        <p:nvSpPr>
          <p:cNvPr id="16" name="object 16"/>
          <p:cNvSpPr txBox="1"/>
          <p:nvPr/>
        </p:nvSpPr>
        <p:spPr>
          <a:xfrm>
            <a:off x="741363" y="5405438"/>
            <a:ext cx="3641725" cy="663575"/>
          </a:xfrm>
          <a:prstGeom prst="rect">
            <a:avLst/>
          </a:prstGeom>
        </p:spPr>
        <p:txBody>
          <a:bodyPr lIns="0" tIns="0" rIns="0" bIns="0"/>
          <a:lstStyle>
            <a:lvl1pPr marL="11113">
              <a:defRPr sz="2400">
                <a:solidFill>
                  <a:schemeClr val="bg1"/>
                </a:solidFill>
                <a:latin typeface="Times New Roman" panose="02020603050405020304" pitchFamily="18" charset="0"/>
              </a:defRPr>
            </a:lvl1pPr>
            <a:lvl2pPr marL="742950" indent="-285750">
              <a:defRPr sz="2400">
                <a:solidFill>
                  <a:schemeClr val="bg1"/>
                </a:solidFill>
                <a:latin typeface="Times New Roman" panose="02020603050405020304" pitchFamily="18" charset="0"/>
              </a:defRPr>
            </a:lvl2pPr>
            <a:lvl3pPr marL="1143000" indent="-228600">
              <a:defRPr sz="2400">
                <a:solidFill>
                  <a:schemeClr val="bg1"/>
                </a:solidFill>
                <a:latin typeface="Times New Roman" panose="02020603050405020304" pitchFamily="18" charset="0"/>
              </a:defRPr>
            </a:lvl3pPr>
            <a:lvl4pPr marL="1600200" indent="-228600">
              <a:defRPr sz="2400">
                <a:solidFill>
                  <a:schemeClr val="bg1"/>
                </a:solidFill>
                <a:latin typeface="Times New Roman" panose="02020603050405020304" pitchFamily="18" charset="0"/>
              </a:defRPr>
            </a:lvl4pPr>
            <a:lvl5pPr marL="2057400" indent="-228600">
              <a:defRPr sz="2400">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defRPr>
            </a:lvl9pPr>
          </a:lstStyle>
          <a:p>
            <a:r>
              <a:rPr lang="en-US" altLang="en-US" sz="1400" b="1">
                <a:solidFill>
                  <a:srgbClr val="6AFCFC"/>
                </a:solidFill>
                <a:latin typeface="Garamond" panose="02020404030301010803" pitchFamily="18" charset="0"/>
                <a:ea typeface="Garamond" panose="02020404030301010803" pitchFamily="18" charset="0"/>
                <a:cs typeface="Garamond" panose="02020404030301010803" pitchFamily="18" charset="0"/>
              </a:rPr>
              <a:t>ACF diagram </a:t>
            </a:r>
            <a:r>
              <a:rPr lang="en-US" altLang="en-US" sz="1400">
                <a:solidFill>
                  <a:srgbClr val="6AFCFC"/>
                </a:solidFill>
                <a:latin typeface="Garamond" panose="02020404030301010803" pitchFamily="18" charset="0"/>
                <a:ea typeface="Garamond" panose="02020404030301010803" pitchFamily="18" charset="0"/>
                <a:cs typeface="Garamond" panose="02020404030301010803" pitchFamily="18" charset="0"/>
              </a:rPr>
              <a:t>- </a:t>
            </a:r>
            <a:r>
              <a:rPr lang="en-US" altLang="en-US" sz="1400" b="1">
                <a:solidFill>
                  <a:srgbClr val="6AFCFC"/>
                </a:solidFill>
                <a:latin typeface="Garamond" panose="02020404030301010803" pitchFamily="18" charset="0"/>
                <a:ea typeface="Garamond" panose="02020404030301010803" pitchFamily="18" charset="0"/>
                <a:cs typeface="Garamond" panose="02020404030301010803" pitchFamily="18" charset="0"/>
              </a:rPr>
              <a:t>The most characteristic mineral assemblage of  the greenschist facies is: chlorite</a:t>
            </a:r>
            <a:endParaRPr lang="en-US" altLang="en-US" sz="1400">
              <a:latin typeface="Garamond" panose="02020404030301010803" pitchFamily="18" charset="0"/>
              <a:ea typeface="Garamond" panose="02020404030301010803" pitchFamily="18" charset="0"/>
              <a:cs typeface="Garamond" panose="02020404030301010803" pitchFamily="18" charset="0"/>
            </a:endParaRPr>
          </a:p>
          <a:p>
            <a:r>
              <a:rPr lang="en-US" altLang="en-US" sz="1400" b="1">
                <a:solidFill>
                  <a:srgbClr val="6AFCFC"/>
                </a:solidFill>
                <a:latin typeface="Garamond" panose="02020404030301010803" pitchFamily="18" charset="0"/>
                <a:ea typeface="Garamond" panose="02020404030301010803" pitchFamily="18" charset="0"/>
                <a:cs typeface="Garamond" panose="02020404030301010803" pitchFamily="18" charset="0"/>
              </a:rPr>
              <a:t>+ albite + epidote + actinolite ± quartz</a:t>
            </a:r>
            <a:endParaRPr lang="en-US" altLang="en-US" sz="1400">
              <a:latin typeface="Garamond" panose="02020404030301010803" pitchFamily="18" charset="0"/>
              <a:ea typeface="Garamond" panose="02020404030301010803" pitchFamily="18" charset="0"/>
              <a:cs typeface="Garamond" panose="02020404030301010803"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lIns="0" tIns="0" rIns="0" bIns="0" rtlCol="0">
            <a:noAutofit/>
          </a:bodyPr>
          <a:lstStyle/>
          <a:p>
            <a:pPr marL="11767">
              <a:defRPr/>
            </a:pPr>
            <a:r>
              <a:rPr sz="3883" b="1" spc="-22" dirty="0">
                <a:solidFill>
                  <a:srgbClr val="E5E5FF"/>
                </a:solidFill>
                <a:latin typeface="Garamond"/>
                <a:cs typeface="Garamond"/>
              </a:rPr>
              <a:t>Metamorphism</a:t>
            </a:r>
            <a:r>
              <a:rPr sz="3883" b="1" spc="13" dirty="0">
                <a:solidFill>
                  <a:srgbClr val="E5E5FF"/>
                </a:solidFill>
                <a:latin typeface="Garamond"/>
                <a:cs typeface="Garamond"/>
              </a:rPr>
              <a:t> </a:t>
            </a:r>
            <a:r>
              <a:rPr sz="3883" b="1" spc="-18" dirty="0">
                <a:solidFill>
                  <a:srgbClr val="E5E5FF"/>
                </a:solidFill>
                <a:latin typeface="Garamond"/>
                <a:cs typeface="Garamond"/>
              </a:rPr>
              <a:t>of </a:t>
            </a:r>
            <a:r>
              <a:rPr sz="3883" b="1" spc="-22" dirty="0">
                <a:solidFill>
                  <a:srgbClr val="E5E5FF"/>
                </a:solidFill>
                <a:latin typeface="Garamond"/>
                <a:cs typeface="Garamond"/>
              </a:rPr>
              <a:t>Mafic</a:t>
            </a:r>
            <a:r>
              <a:rPr sz="3883" b="1" spc="9" dirty="0">
                <a:solidFill>
                  <a:srgbClr val="E5E5FF"/>
                </a:solidFill>
                <a:latin typeface="Garamond"/>
                <a:cs typeface="Garamond"/>
              </a:rPr>
              <a:t> </a:t>
            </a:r>
            <a:r>
              <a:rPr sz="3883" b="1" spc="-22" dirty="0">
                <a:solidFill>
                  <a:srgbClr val="E5E5FF"/>
                </a:solidFill>
                <a:latin typeface="Garamond"/>
                <a:cs typeface="Garamond"/>
              </a:rPr>
              <a:t>Rocks</a:t>
            </a:r>
            <a:endParaRPr sz="3883">
              <a:latin typeface="Garamond"/>
              <a:cs typeface="Garamond"/>
            </a:endParaRPr>
          </a:p>
        </p:txBody>
      </p:sp>
      <p:sp>
        <p:nvSpPr>
          <p:cNvPr id="3" name="object 3"/>
          <p:cNvSpPr/>
          <p:nvPr/>
        </p:nvSpPr>
        <p:spPr>
          <a:xfrm>
            <a:off x="538163" y="649318"/>
            <a:ext cx="8067675" cy="1728788"/>
          </a:xfrm>
          <a:prstGeom prst="rect">
            <a:avLst/>
          </a:prstGeom>
          <a:blipFill>
            <a:blip r:embed="rId2" cstate="print"/>
            <a:stretch>
              <a:fillRect/>
            </a:stretch>
          </a:blipFill>
        </p:spPr>
        <p:txBody>
          <a:bodyPr lIns="0" tIns="0" rIns="0" bIns="0"/>
          <a:lstStyle/>
          <a:p>
            <a:pPr>
              <a:defRPr/>
            </a:pPr>
            <a:endParaRPr sz="2118"/>
          </a:p>
        </p:txBody>
      </p:sp>
      <p:sp>
        <p:nvSpPr>
          <p:cNvPr id="5" name="object 5"/>
          <p:cNvSpPr/>
          <p:nvPr/>
        </p:nvSpPr>
        <p:spPr>
          <a:xfrm>
            <a:off x="538163" y="2132013"/>
            <a:ext cx="8067675" cy="863600"/>
          </a:xfrm>
          <a:prstGeom prst="rect">
            <a:avLst/>
          </a:prstGeom>
          <a:blipFill>
            <a:blip r:embed="rId3" cstate="print"/>
            <a:stretch>
              <a:fillRect/>
            </a:stretch>
          </a:blipFill>
        </p:spPr>
        <p:txBody>
          <a:bodyPr lIns="0" tIns="0" rIns="0" bIns="0"/>
          <a:lstStyle/>
          <a:p>
            <a:pPr>
              <a:defRPr/>
            </a:pPr>
            <a:endParaRPr sz="2118"/>
          </a:p>
        </p:txBody>
      </p:sp>
      <p:sp>
        <p:nvSpPr>
          <p:cNvPr id="7" name="object 7"/>
          <p:cNvSpPr/>
          <p:nvPr/>
        </p:nvSpPr>
        <p:spPr>
          <a:xfrm>
            <a:off x="538163" y="2995613"/>
            <a:ext cx="8067675" cy="863600"/>
          </a:xfrm>
          <a:prstGeom prst="rect">
            <a:avLst/>
          </a:prstGeom>
          <a:blipFill>
            <a:blip r:embed="rId4" cstate="print"/>
            <a:stretch>
              <a:fillRect/>
            </a:stretch>
          </a:blipFill>
        </p:spPr>
        <p:txBody>
          <a:bodyPr lIns="0" tIns="0" rIns="0" bIns="0"/>
          <a:lstStyle/>
          <a:p>
            <a:pPr>
              <a:defRPr/>
            </a:pPr>
            <a:endParaRPr sz="2118"/>
          </a:p>
        </p:txBody>
      </p:sp>
      <p:sp>
        <p:nvSpPr>
          <p:cNvPr id="9" name="object 9"/>
          <p:cNvSpPr/>
          <p:nvPr/>
        </p:nvSpPr>
        <p:spPr>
          <a:xfrm>
            <a:off x="538163" y="3859213"/>
            <a:ext cx="8067675" cy="863600"/>
          </a:xfrm>
          <a:prstGeom prst="rect">
            <a:avLst/>
          </a:prstGeom>
          <a:blipFill>
            <a:blip r:embed="rId5" cstate="print"/>
            <a:stretch>
              <a:fillRect/>
            </a:stretch>
          </a:blipFill>
        </p:spPr>
        <p:txBody>
          <a:bodyPr lIns="0" tIns="0" rIns="0" bIns="0"/>
          <a:lstStyle/>
          <a:p>
            <a:pPr>
              <a:defRPr/>
            </a:pPr>
            <a:endParaRPr sz="2118"/>
          </a:p>
        </p:txBody>
      </p:sp>
      <p:sp>
        <p:nvSpPr>
          <p:cNvPr id="11" name="object 11"/>
          <p:cNvSpPr/>
          <p:nvPr/>
        </p:nvSpPr>
        <p:spPr>
          <a:xfrm>
            <a:off x="538163" y="4722813"/>
            <a:ext cx="8067675" cy="865187"/>
          </a:xfrm>
          <a:prstGeom prst="rect">
            <a:avLst/>
          </a:prstGeom>
          <a:blipFill>
            <a:blip r:embed="rId6" cstate="print"/>
            <a:stretch>
              <a:fillRect/>
            </a:stretch>
          </a:blipFill>
        </p:spPr>
        <p:txBody>
          <a:bodyPr lIns="0" tIns="0" rIns="0" bIns="0"/>
          <a:lstStyle/>
          <a:p>
            <a:pPr>
              <a:defRPr/>
            </a:pPr>
            <a:endParaRPr sz="2118"/>
          </a:p>
        </p:txBody>
      </p:sp>
      <p:grpSp>
        <p:nvGrpSpPr>
          <p:cNvPr id="17" name="Group 16"/>
          <p:cNvGrpSpPr/>
          <p:nvPr/>
        </p:nvGrpSpPr>
        <p:grpSpPr>
          <a:xfrm>
            <a:off x="538162" y="1084263"/>
            <a:ext cx="4321870" cy="3638550"/>
            <a:chOff x="673100" y="1841500"/>
            <a:chExt cx="5175250" cy="3638550"/>
          </a:xfrm>
        </p:grpSpPr>
        <p:sp>
          <p:nvSpPr>
            <p:cNvPr id="4" name="object 4"/>
            <p:cNvSpPr/>
            <p:nvPr/>
          </p:nvSpPr>
          <p:spPr>
            <a:xfrm>
              <a:off x="673100" y="1841500"/>
              <a:ext cx="5175250" cy="290513"/>
            </a:xfrm>
            <a:prstGeom prst="rect">
              <a:avLst/>
            </a:prstGeom>
            <a:blipFill>
              <a:blip r:embed="rId7" cstate="print"/>
              <a:stretch>
                <a:fillRect/>
              </a:stretch>
            </a:blipFill>
          </p:spPr>
          <p:txBody>
            <a:bodyPr lIns="0" tIns="0" rIns="0" bIns="0"/>
            <a:lstStyle/>
            <a:p>
              <a:pPr>
                <a:defRPr/>
              </a:pPr>
              <a:endParaRPr sz="2118"/>
            </a:p>
          </p:txBody>
        </p:sp>
        <p:sp>
          <p:nvSpPr>
            <p:cNvPr id="6" name="object 6"/>
            <p:cNvSpPr/>
            <p:nvPr/>
          </p:nvSpPr>
          <p:spPr>
            <a:xfrm>
              <a:off x="673100" y="2132013"/>
              <a:ext cx="5175250" cy="863600"/>
            </a:xfrm>
            <a:prstGeom prst="rect">
              <a:avLst/>
            </a:prstGeom>
            <a:blipFill>
              <a:blip r:embed="rId8" cstate="print"/>
              <a:stretch>
                <a:fillRect/>
              </a:stretch>
            </a:blipFill>
          </p:spPr>
          <p:txBody>
            <a:bodyPr lIns="0" tIns="0" rIns="0" bIns="0"/>
            <a:lstStyle/>
            <a:p>
              <a:pPr>
                <a:defRPr/>
              </a:pPr>
              <a:endParaRPr sz="2118"/>
            </a:p>
          </p:txBody>
        </p:sp>
        <p:sp>
          <p:nvSpPr>
            <p:cNvPr id="8" name="object 8"/>
            <p:cNvSpPr/>
            <p:nvPr/>
          </p:nvSpPr>
          <p:spPr>
            <a:xfrm>
              <a:off x="673100" y="2995613"/>
              <a:ext cx="5175250" cy="863600"/>
            </a:xfrm>
            <a:prstGeom prst="rect">
              <a:avLst/>
            </a:prstGeom>
            <a:blipFill>
              <a:blip r:embed="rId9" cstate="print"/>
              <a:stretch>
                <a:fillRect/>
              </a:stretch>
            </a:blipFill>
          </p:spPr>
          <p:txBody>
            <a:bodyPr lIns="0" tIns="0" rIns="0" bIns="0"/>
            <a:lstStyle/>
            <a:p>
              <a:pPr>
                <a:defRPr/>
              </a:pPr>
              <a:endParaRPr sz="2118"/>
            </a:p>
          </p:txBody>
        </p:sp>
        <p:sp>
          <p:nvSpPr>
            <p:cNvPr id="10" name="object 10"/>
            <p:cNvSpPr/>
            <p:nvPr/>
          </p:nvSpPr>
          <p:spPr>
            <a:xfrm>
              <a:off x="673100" y="3859213"/>
              <a:ext cx="5175250" cy="863600"/>
            </a:xfrm>
            <a:prstGeom prst="rect">
              <a:avLst/>
            </a:prstGeom>
            <a:blipFill>
              <a:blip r:embed="rId10" cstate="print"/>
              <a:stretch>
                <a:fillRect/>
              </a:stretch>
            </a:blipFill>
          </p:spPr>
          <p:txBody>
            <a:bodyPr lIns="0" tIns="0" rIns="0" bIns="0"/>
            <a:lstStyle/>
            <a:p>
              <a:pPr>
                <a:defRPr/>
              </a:pPr>
              <a:endParaRPr sz="2118"/>
            </a:p>
          </p:txBody>
        </p:sp>
        <p:sp>
          <p:nvSpPr>
            <p:cNvPr id="12" name="object 12"/>
            <p:cNvSpPr/>
            <p:nvPr/>
          </p:nvSpPr>
          <p:spPr>
            <a:xfrm>
              <a:off x="673100" y="4722813"/>
              <a:ext cx="5175250" cy="757237"/>
            </a:xfrm>
            <a:prstGeom prst="rect">
              <a:avLst/>
            </a:prstGeom>
            <a:blipFill>
              <a:blip r:embed="rId11" cstate="print"/>
              <a:stretch>
                <a:fillRect/>
              </a:stretch>
            </a:blipFill>
          </p:spPr>
          <p:txBody>
            <a:bodyPr lIns="0" tIns="0" rIns="0" bIns="0"/>
            <a:lstStyle/>
            <a:p>
              <a:pPr>
                <a:defRPr/>
              </a:pPr>
              <a:endParaRPr sz="2118"/>
            </a:p>
          </p:txBody>
        </p:sp>
      </p:grpSp>
      <p:sp>
        <p:nvSpPr>
          <p:cNvPr id="14" name="object 14"/>
          <p:cNvSpPr txBox="1"/>
          <p:nvPr/>
        </p:nvSpPr>
        <p:spPr>
          <a:xfrm>
            <a:off x="5007670" y="1027113"/>
            <a:ext cx="3339406" cy="5102225"/>
          </a:xfrm>
          <a:prstGeom prst="rect">
            <a:avLst/>
          </a:prstGeom>
        </p:spPr>
        <p:txBody>
          <a:bodyPr lIns="0" tIns="0" rIns="0" bIns="0"/>
          <a:lstStyle>
            <a:lvl1pPr marL="11113">
              <a:defRPr sz="2400">
                <a:solidFill>
                  <a:schemeClr val="bg1"/>
                </a:solidFill>
                <a:latin typeface="Times New Roman" panose="02020603050405020304" pitchFamily="18" charset="0"/>
              </a:defRPr>
            </a:lvl1pPr>
            <a:lvl2pPr marL="742950" indent="-285750">
              <a:defRPr sz="2400">
                <a:solidFill>
                  <a:schemeClr val="bg1"/>
                </a:solidFill>
                <a:latin typeface="Times New Roman" panose="02020603050405020304" pitchFamily="18" charset="0"/>
              </a:defRPr>
            </a:lvl2pPr>
            <a:lvl3pPr marL="1143000" indent="-228600">
              <a:defRPr sz="2400">
                <a:solidFill>
                  <a:schemeClr val="bg1"/>
                </a:solidFill>
                <a:latin typeface="Times New Roman" panose="02020603050405020304" pitchFamily="18" charset="0"/>
              </a:defRPr>
            </a:lvl3pPr>
            <a:lvl4pPr marL="1600200" indent="-228600">
              <a:defRPr sz="2400">
                <a:solidFill>
                  <a:schemeClr val="bg1"/>
                </a:solidFill>
                <a:latin typeface="Times New Roman" panose="02020603050405020304" pitchFamily="18" charset="0"/>
              </a:defRPr>
            </a:lvl4pPr>
            <a:lvl5pPr marL="2057400" indent="-228600">
              <a:defRPr sz="2400">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defRPr>
            </a:lvl9pPr>
          </a:lstStyle>
          <a:p>
            <a:r>
              <a:rPr lang="en-US" altLang="en-US" sz="2100" b="1" dirty="0">
                <a:solidFill>
                  <a:srgbClr val="FFFF5D"/>
                </a:solidFill>
                <a:latin typeface="Garamond" panose="02020404030301010803" pitchFamily="18" charset="0"/>
                <a:ea typeface="Garamond" panose="02020404030301010803" pitchFamily="18" charset="0"/>
                <a:cs typeface="Garamond" panose="02020404030301010803" pitchFamily="18" charset="0"/>
              </a:rPr>
              <a:t>Mafic Assemblages of  the Medium P/T Series: </a:t>
            </a:r>
            <a:r>
              <a:rPr lang="en-US" altLang="en-US" sz="2100" b="1" dirty="0" err="1">
                <a:solidFill>
                  <a:srgbClr val="FFFF5D"/>
                </a:solidFill>
                <a:latin typeface="Garamond" panose="02020404030301010803" pitchFamily="18" charset="0"/>
                <a:ea typeface="Garamond" panose="02020404030301010803" pitchFamily="18" charset="0"/>
                <a:cs typeface="Garamond" panose="02020404030301010803" pitchFamily="18" charset="0"/>
              </a:rPr>
              <a:t>Greenschist</a:t>
            </a:r>
            <a:r>
              <a:rPr lang="en-US" altLang="en-US" sz="2100" b="1" dirty="0">
                <a:solidFill>
                  <a:srgbClr val="FFFF5D"/>
                </a:solidFill>
                <a:latin typeface="Garamond" panose="02020404030301010803" pitchFamily="18" charset="0"/>
                <a:ea typeface="Garamond" panose="02020404030301010803" pitchFamily="18" charset="0"/>
                <a:cs typeface="Garamond" panose="02020404030301010803" pitchFamily="18" charset="0"/>
              </a:rPr>
              <a:t>, Amphibolite, and Granulite Facies (most common)</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a:p>
            <a:pPr>
              <a:spcBef>
                <a:spcPts val="388"/>
              </a:spcBef>
            </a:pPr>
            <a:r>
              <a:rPr lang="en-US" altLang="en-US" sz="2100" b="1" dirty="0" err="1">
                <a:solidFill>
                  <a:srgbClr val="6AFCFC"/>
                </a:solidFill>
                <a:latin typeface="Garamond" panose="02020404030301010803" pitchFamily="18" charset="0"/>
                <a:ea typeface="Garamond" panose="02020404030301010803" pitchFamily="18" charset="0"/>
                <a:cs typeface="Garamond" panose="02020404030301010803" pitchFamily="18" charset="0"/>
              </a:rPr>
              <a:t>Greenschist</a:t>
            </a:r>
            <a:r>
              <a:rPr lang="en-US" altLang="en-US" sz="2100" b="1" dirty="0">
                <a:solidFill>
                  <a:srgbClr val="6AFCFC"/>
                </a:solidFill>
                <a:latin typeface="Garamond" panose="02020404030301010803" pitchFamily="18" charset="0"/>
                <a:ea typeface="Garamond" panose="02020404030301010803" pitchFamily="18" charset="0"/>
                <a:cs typeface="Garamond" panose="02020404030301010803" pitchFamily="18" charset="0"/>
              </a:rPr>
              <a:t> to amphibolite facies transition involves 2 major mineralogical changes</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a:p>
            <a:pPr>
              <a:lnSpc>
                <a:spcPts val="838"/>
              </a:lnSpc>
              <a:spcBef>
                <a:spcPts val="25"/>
              </a:spcBef>
            </a:pPr>
            <a:endParaRPr lang="en-US" altLang="en-US" sz="800" dirty="0"/>
          </a:p>
          <a:p>
            <a:r>
              <a:rPr lang="en-US" altLang="en-US" sz="1700" b="1" dirty="0">
                <a:solidFill>
                  <a:srgbClr val="FFFFB9"/>
                </a:solidFill>
                <a:latin typeface="Garamond" panose="02020404030301010803" pitchFamily="18" charset="0"/>
                <a:ea typeface="Garamond" panose="02020404030301010803" pitchFamily="18" charset="0"/>
                <a:cs typeface="Garamond" panose="02020404030301010803" pitchFamily="18" charset="0"/>
              </a:rPr>
              <a:t>1.	Transition from albite to </a:t>
            </a:r>
            <a:r>
              <a:rPr lang="en-US" altLang="en-US" sz="1700" b="1" dirty="0" err="1">
                <a:solidFill>
                  <a:srgbClr val="FFFFB9"/>
                </a:solidFill>
                <a:latin typeface="Garamond" panose="02020404030301010803" pitchFamily="18" charset="0"/>
                <a:ea typeface="Garamond" panose="02020404030301010803" pitchFamily="18" charset="0"/>
                <a:cs typeface="Garamond" panose="02020404030301010803" pitchFamily="18" charset="0"/>
              </a:rPr>
              <a:t>oligoclase</a:t>
            </a:r>
            <a:r>
              <a:rPr lang="en-US" altLang="en-US" sz="1700" b="1" dirty="0">
                <a:solidFill>
                  <a:srgbClr val="FFFFB9"/>
                </a:solidFill>
                <a:latin typeface="Garamond" panose="02020404030301010803" pitchFamily="18" charset="0"/>
                <a:ea typeface="Garamond" panose="02020404030301010803" pitchFamily="18" charset="0"/>
                <a:cs typeface="Garamond" panose="02020404030301010803" pitchFamily="18" charset="0"/>
              </a:rPr>
              <a:t> </a:t>
            </a:r>
            <a:r>
              <a:rPr lang="en-US" altLang="en-US" sz="1500" dirty="0">
                <a:solidFill>
                  <a:srgbClr val="FFFFB9"/>
                </a:solidFill>
                <a:latin typeface="Garamond" panose="02020404030301010803" pitchFamily="18" charset="0"/>
                <a:ea typeface="Garamond" panose="02020404030301010803" pitchFamily="18" charset="0"/>
                <a:cs typeface="Garamond" panose="02020404030301010803" pitchFamily="18" charset="0"/>
              </a:rPr>
              <a:t>(</a:t>
            </a:r>
            <a:r>
              <a:rPr lang="en-US" altLang="en-US" sz="1500" dirty="0">
                <a:solidFill>
                  <a:srgbClr val="E0E5FC"/>
                </a:solidFill>
                <a:latin typeface="Garamond" panose="02020404030301010803" pitchFamily="18" charset="0"/>
                <a:ea typeface="Garamond" panose="02020404030301010803" pitchFamily="18" charset="0"/>
                <a:cs typeface="Garamond" panose="02020404030301010803" pitchFamily="18" charset="0"/>
              </a:rPr>
              <a:t>increased Ca-content of stable plagioclase with T)</a:t>
            </a:r>
            <a:endParaRPr lang="en-US" altLang="en-US" sz="1500" dirty="0">
              <a:latin typeface="Garamond" panose="02020404030301010803" pitchFamily="18" charset="0"/>
              <a:ea typeface="Garamond" panose="02020404030301010803" pitchFamily="18" charset="0"/>
              <a:cs typeface="Garamond" panose="02020404030301010803" pitchFamily="18" charset="0"/>
            </a:endParaRPr>
          </a:p>
          <a:p>
            <a:pPr>
              <a:lnSpc>
                <a:spcPts val="800"/>
              </a:lnSpc>
              <a:spcBef>
                <a:spcPts val="25"/>
              </a:spcBef>
            </a:pPr>
            <a:endParaRPr lang="en-US" altLang="en-US" sz="700" dirty="0"/>
          </a:p>
          <a:p>
            <a:r>
              <a:rPr lang="en-US" altLang="en-US" sz="1500" b="1" dirty="0">
                <a:solidFill>
                  <a:srgbClr val="FFFFB9"/>
                </a:solidFill>
                <a:latin typeface="Garamond" panose="02020404030301010803" pitchFamily="18" charset="0"/>
                <a:ea typeface="Garamond" panose="02020404030301010803" pitchFamily="18" charset="0"/>
                <a:cs typeface="Garamond" panose="02020404030301010803" pitchFamily="18" charset="0"/>
              </a:rPr>
              <a:t>2. </a:t>
            </a:r>
            <a:r>
              <a:rPr lang="en-US" altLang="en-US" sz="1700" b="1" dirty="0">
                <a:solidFill>
                  <a:srgbClr val="FFFFB9"/>
                </a:solidFill>
                <a:latin typeface="Garamond" panose="02020404030301010803" pitchFamily="18" charset="0"/>
                <a:ea typeface="Garamond" panose="02020404030301010803" pitchFamily="18" charset="0"/>
                <a:cs typeface="Garamond" panose="02020404030301010803" pitchFamily="18" charset="0"/>
              </a:rPr>
              <a:t>Transition from </a:t>
            </a:r>
            <a:r>
              <a:rPr lang="en-US" altLang="en-US" sz="1700" b="1" dirty="0" err="1">
                <a:solidFill>
                  <a:srgbClr val="FFFFB9"/>
                </a:solidFill>
                <a:latin typeface="Garamond" panose="02020404030301010803" pitchFamily="18" charset="0"/>
                <a:ea typeface="Garamond" panose="02020404030301010803" pitchFamily="18" charset="0"/>
                <a:cs typeface="Garamond" panose="02020404030301010803" pitchFamily="18" charset="0"/>
              </a:rPr>
              <a:t>actinolite</a:t>
            </a:r>
            <a:r>
              <a:rPr lang="en-US" altLang="en-US" sz="1700" b="1" dirty="0">
                <a:solidFill>
                  <a:srgbClr val="FFFFB9"/>
                </a:solidFill>
                <a:latin typeface="Garamond" panose="02020404030301010803" pitchFamily="18" charset="0"/>
                <a:ea typeface="Garamond" panose="02020404030301010803" pitchFamily="18" charset="0"/>
                <a:cs typeface="Garamond" panose="02020404030301010803" pitchFamily="18" charset="0"/>
              </a:rPr>
              <a:t> to hornblende </a:t>
            </a:r>
            <a:r>
              <a:rPr lang="en-US" altLang="en-US" sz="1500" dirty="0">
                <a:solidFill>
                  <a:srgbClr val="E0E5FC"/>
                </a:solidFill>
                <a:latin typeface="Garamond" panose="02020404030301010803" pitchFamily="18" charset="0"/>
                <a:ea typeface="Garamond" panose="02020404030301010803" pitchFamily="18" charset="0"/>
                <a:cs typeface="Garamond" panose="02020404030301010803" pitchFamily="18" charset="0"/>
              </a:rPr>
              <a:t>(amphibole becomes able to accept increasing amounts of aluminum and alkalis </a:t>
            </a:r>
            <a:r>
              <a:rPr lang="en-US" altLang="en-US" sz="1500" dirty="0" smtClean="0">
                <a:solidFill>
                  <a:srgbClr val="E0E5FC"/>
                </a:solidFill>
                <a:latin typeface="Garamond" panose="02020404030301010803" pitchFamily="18" charset="0"/>
                <a:ea typeface="Garamond" panose="02020404030301010803" pitchFamily="18" charset="0"/>
                <a:cs typeface="Garamond" panose="02020404030301010803" pitchFamily="18" charset="0"/>
              </a:rPr>
              <a:t>at higher T)</a:t>
            </a:r>
            <a:endParaRPr lang="en-US" altLang="en-US" sz="1500" dirty="0">
              <a:latin typeface="Garamond" panose="02020404030301010803" pitchFamily="18" charset="0"/>
              <a:ea typeface="Garamond" panose="02020404030301010803" pitchFamily="18" charset="0"/>
              <a:cs typeface="Garamond" panose="02020404030301010803" pitchFamily="18" charset="0"/>
            </a:endParaRPr>
          </a:p>
        </p:txBody>
      </p:sp>
      <p:sp>
        <p:nvSpPr>
          <p:cNvPr id="16" name="object 16"/>
          <p:cNvSpPr txBox="1"/>
          <p:nvPr/>
        </p:nvSpPr>
        <p:spPr>
          <a:xfrm>
            <a:off x="1077913" y="6213475"/>
            <a:ext cx="1322387" cy="204788"/>
          </a:xfrm>
          <a:prstGeom prst="rect">
            <a:avLst/>
          </a:prstGeom>
        </p:spPr>
        <p:txBody>
          <a:bodyPr lIns="0" tIns="0" rIns="0" bIns="0"/>
          <a:lstStyle/>
          <a:p>
            <a:pPr marL="11206">
              <a:defRPr/>
            </a:pPr>
            <a:r>
              <a:rPr sz="1235" spc="-9" dirty="0">
                <a:solidFill>
                  <a:srgbClr val="FFFF00"/>
                </a:solidFill>
                <a:latin typeface="Garamond"/>
                <a:cs typeface="Garamond"/>
              </a:rPr>
              <a:t>Ima</a:t>
            </a:r>
            <a:r>
              <a:rPr sz="1235" spc="9" dirty="0">
                <a:solidFill>
                  <a:srgbClr val="FFFF00"/>
                </a:solidFill>
                <a:latin typeface="Garamond"/>
                <a:cs typeface="Garamond"/>
              </a:rPr>
              <a:t>g</a:t>
            </a:r>
            <a:r>
              <a:rPr sz="1235" spc="-4" dirty="0">
                <a:solidFill>
                  <a:srgbClr val="FFFF00"/>
                </a:solidFill>
                <a:latin typeface="Garamond"/>
                <a:cs typeface="Garamond"/>
              </a:rPr>
              <a:t>e:</a:t>
            </a:r>
            <a:r>
              <a:rPr sz="1235" spc="13" dirty="0">
                <a:solidFill>
                  <a:srgbClr val="FFFF00"/>
                </a:solidFill>
                <a:latin typeface="Garamond"/>
                <a:cs typeface="Garamond"/>
              </a:rPr>
              <a:t> </a:t>
            </a:r>
            <a:r>
              <a:rPr sz="1235" spc="-9" dirty="0">
                <a:solidFill>
                  <a:srgbClr val="FFFF00"/>
                </a:solidFill>
                <a:latin typeface="Garamond"/>
                <a:cs typeface="Garamond"/>
              </a:rPr>
              <a:t>Winter</a:t>
            </a:r>
            <a:r>
              <a:rPr sz="1235" spc="9" dirty="0">
                <a:solidFill>
                  <a:srgbClr val="FFFF00"/>
                </a:solidFill>
                <a:latin typeface="Garamond"/>
                <a:cs typeface="Garamond"/>
              </a:rPr>
              <a:t> </a:t>
            </a:r>
            <a:r>
              <a:rPr sz="1235" spc="-9" dirty="0">
                <a:solidFill>
                  <a:srgbClr val="FFFF00"/>
                </a:solidFill>
                <a:latin typeface="Garamond"/>
                <a:cs typeface="Garamond"/>
              </a:rPr>
              <a:t>(2001)</a:t>
            </a:r>
            <a:endParaRPr sz="1235">
              <a:latin typeface="Garamond"/>
              <a:cs typeface="Garamond"/>
            </a:endParaRP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lIns="0" tIns="0" rIns="0" bIns="0" rtlCol="0">
            <a:noAutofit/>
          </a:bodyPr>
          <a:lstStyle/>
          <a:p>
            <a:pPr marL="11767">
              <a:defRPr/>
            </a:pPr>
            <a:r>
              <a:rPr sz="3883" b="1" spc="-22" dirty="0">
                <a:solidFill>
                  <a:srgbClr val="E5E5FF"/>
                </a:solidFill>
                <a:latin typeface="Garamond"/>
                <a:cs typeface="Garamond"/>
              </a:rPr>
              <a:t>Metamorphism</a:t>
            </a:r>
            <a:r>
              <a:rPr sz="3883" b="1" spc="13" dirty="0">
                <a:solidFill>
                  <a:srgbClr val="E5E5FF"/>
                </a:solidFill>
                <a:latin typeface="Garamond"/>
                <a:cs typeface="Garamond"/>
              </a:rPr>
              <a:t> </a:t>
            </a:r>
            <a:r>
              <a:rPr sz="3883" b="1" spc="-18" dirty="0">
                <a:solidFill>
                  <a:srgbClr val="E5E5FF"/>
                </a:solidFill>
                <a:latin typeface="Garamond"/>
                <a:cs typeface="Garamond"/>
              </a:rPr>
              <a:t>of </a:t>
            </a:r>
            <a:r>
              <a:rPr sz="3883" b="1" spc="-22" dirty="0">
                <a:solidFill>
                  <a:srgbClr val="E5E5FF"/>
                </a:solidFill>
                <a:latin typeface="Garamond"/>
                <a:cs typeface="Garamond"/>
              </a:rPr>
              <a:t>Mafic</a:t>
            </a:r>
            <a:r>
              <a:rPr sz="3883" b="1" spc="9" dirty="0">
                <a:solidFill>
                  <a:srgbClr val="E5E5FF"/>
                </a:solidFill>
                <a:latin typeface="Garamond"/>
                <a:cs typeface="Garamond"/>
              </a:rPr>
              <a:t> </a:t>
            </a:r>
            <a:r>
              <a:rPr sz="3883" b="1" spc="-22" dirty="0">
                <a:solidFill>
                  <a:srgbClr val="E5E5FF"/>
                </a:solidFill>
                <a:latin typeface="Garamond"/>
                <a:cs typeface="Garamond"/>
              </a:rPr>
              <a:t>Rocks</a:t>
            </a:r>
            <a:endParaRPr sz="3883">
              <a:latin typeface="Garamond"/>
              <a:cs typeface="Garamond"/>
            </a:endParaRPr>
          </a:p>
        </p:txBody>
      </p:sp>
      <p:sp>
        <p:nvSpPr>
          <p:cNvPr id="3" name="object 3"/>
          <p:cNvSpPr/>
          <p:nvPr/>
        </p:nvSpPr>
        <p:spPr>
          <a:xfrm>
            <a:off x="538163" y="403225"/>
            <a:ext cx="8067675" cy="1728788"/>
          </a:xfrm>
          <a:prstGeom prst="rect">
            <a:avLst/>
          </a:prstGeom>
          <a:blipFill>
            <a:blip r:embed="rId2" cstate="print"/>
            <a:stretch>
              <a:fillRect/>
            </a:stretch>
          </a:blipFill>
        </p:spPr>
        <p:txBody>
          <a:bodyPr lIns="0" tIns="0" rIns="0" bIns="0"/>
          <a:lstStyle/>
          <a:p>
            <a:pPr>
              <a:defRPr/>
            </a:pPr>
            <a:endParaRPr sz="2118"/>
          </a:p>
        </p:txBody>
      </p:sp>
      <p:sp>
        <p:nvSpPr>
          <p:cNvPr id="5" name="object 5"/>
          <p:cNvSpPr/>
          <p:nvPr/>
        </p:nvSpPr>
        <p:spPr>
          <a:xfrm>
            <a:off x="538163" y="2132013"/>
            <a:ext cx="8067675" cy="863600"/>
          </a:xfrm>
          <a:prstGeom prst="rect">
            <a:avLst/>
          </a:prstGeom>
          <a:blipFill>
            <a:blip r:embed="rId3" cstate="print"/>
            <a:stretch>
              <a:fillRect/>
            </a:stretch>
          </a:blipFill>
        </p:spPr>
        <p:txBody>
          <a:bodyPr lIns="0" tIns="0" rIns="0" bIns="0"/>
          <a:lstStyle/>
          <a:p>
            <a:pPr>
              <a:defRPr/>
            </a:pPr>
            <a:endParaRPr sz="2118"/>
          </a:p>
        </p:txBody>
      </p:sp>
      <p:sp>
        <p:nvSpPr>
          <p:cNvPr id="7" name="object 7"/>
          <p:cNvSpPr/>
          <p:nvPr/>
        </p:nvSpPr>
        <p:spPr>
          <a:xfrm>
            <a:off x="538163" y="2995613"/>
            <a:ext cx="8067675" cy="863600"/>
          </a:xfrm>
          <a:prstGeom prst="rect">
            <a:avLst/>
          </a:prstGeom>
          <a:blipFill>
            <a:blip r:embed="rId4" cstate="print"/>
            <a:stretch>
              <a:fillRect/>
            </a:stretch>
          </a:blipFill>
        </p:spPr>
        <p:txBody>
          <a:bodyPr lIns="0" tIns="0" rIns="0" bIns="0"/>
          <a:lstStyle/>
          <a:p>
            <a:pPr>
              <a:defRPr/>
            </a:pPr>
            <a:endParaRPr sz="2118"/>
          </a:p>
        </p:txBody>
      </p:sp>
      <p:sp>
        <p:nvSpPr>
          <p:cNvPr id="9" name="object 9"/>
          <p:cNvSpPr/>
          <p:nvPr/>
        </p:nvSpPr>
        <p:spPr>
          <a:xfrm>
            <a:off x="538163" y="3859213"/>
            <a:ext cx="8067675" cy="863600"/>
          </a:xfrm>
          <a:prstGeom prst="rect">
            <a:avLst/>
          </a:prstGeom>
          <a:blipFill>
            <a:blip r:embed="rId5" cstate="print"/>
            <a:stretch>
              <a:fillRect/>
            </a:stretch>
          </a:blipFill>
        </p:spPr>
        <p:txBody>
          <a:bodyPr lIns="0" tIns="0" rIns="0" bIns="0"/>
          <a:lstStyle/>
          <a:p>
            <a:pPr>
              <a:defRPr/>
            </a:pPr>
            <a:endParaRPr sz="2118"/>
          </a:p>
        </p:txBody>
      </p:sp>
      <p:sp>
        <p:nvSpPr>
          <p:cNvPr id="11" name="object 11"/>
          <p:cNvSpPr/>
          <p:nvPr/>
        </p:nvSpPr>
        <p:spPr>
          <a:xfrm>
            <a:off x="538163" y="4722813"/>
            <a:ext cx="8067675" cy="865187"/>
          </a:xfrm>
          <a:prstGeom prst="rect">
            <a:avLst/>
          </a:prstGeom>
          <a:blipFill>
            <a:blip r:embed="rId6" cstate="print"/>
            <a:stretch>
              <a:fillRect/>
            </a:stretch>
          </a:blipFill>
        </p:spPr>
        <p:txBody>
          <a:bodyPr lIns="0" tIns="0" rIns="0" bIns="0"/>
          <a:lstStyle/>
          <a:p>
            <a:pPr>
              <a:defRPr/>
            </a:pPr>
            <a:endParaRPr sz="2118"/>
          </a:p>
        </p:txBody>
      </p:sp>
      <p:sp>
        <p:nvSpPr>
          <p:cNvPr id="12" name="object 12"/>
          <p:cNvSpPr txBox="1"/>
          <p:nvPr/>
        </p:nvSpPr>
        <p:spPr>
          <a:xfrm>
            <a:off x="4166939" y="746363"/>
            <a:ext cx="4413665" cy="5816436"/>
          </a:xfrm>
          <a:prstGeom prst="rect">
            <a:avLst/>
          </a:prstGeom>
        </p:spPr>
        <p:txBody>
          <a:bodyPr lIns="0" tIns="0" rIns="0" bIns="0"/>
          <a:lstStyle>
            <a:lvl1pPr marL="11113">
              <a:defRPr sz="2400">
                <a:solidFill>
                  <a:schemeClr val="bg1"/>
                </a:solidFill>
                <a:latin typeface="Times New Roman" panose="02020603050405020304" pitchFamily="18" charset="0"/>
              </a:defRPr>
            </a:lvl1pPr>
            <a:lvl2pPr marL="742950" indent="-285750">
              <a:defRPr sz="2400">
                <a:solidFill>
                  <a:schemeClr val="bg1"/>
                </a:solidFill>
                <a:latin typeface="Times New Roman" panose="02020603050405020304" pitchFamily="18" charset="0"/>
              </a:defRPr>
            </a:lvl2pPr>
            <a:lvl3pPr marL="1143000" indent="-228600">
              <a:defRPr sz="2400">
                <a:solidFill>
                  <a:schemeClr val="bg1"/>
                </a:solidFill>
                <a:latin typeface="Times New Roman" panose="02020603050405020304" pitchFamily="18" charset="0"/>
              </a:defRPr>
            </a:lvl3pPr>
            <a:lvl4pPr marL="1600200" indent="-228600">
              <a:defRPr sz="2400">
                <a:solidFill>
                  <a:schemeClr val="bg1"/>
                </a:solidFill>
                <a:latin typeface="Times New Roman" panose="02020603050405020304" pitchFamily="18" charset="0"/>
              </a:defRPr>
            </a:lvl4pPr>
            <a:lvl5pPr marL="2057400" indent="-228600">
              <a:defRPr sz="2400">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defRPr>
            </a:lvl9pPr>
          </a:lstStyle>
          <a:p>
            <a:r>
              <a:rPr lang="en-US" altLang="en-US" sz="2100" b="1" dirty="0">
                <a:solidFill>
                  <a:srgbClr val="FFFF5D"/>
                </a:solidFill>
                <a:latin typeface="Garamond" panose="02020404030301010803" pitchFamily="18" charset="0"/>
                <a:ea typeface="Garamond" panose="02020404030301010803" pitchFamily="18" charset="0"/>
                <a:cs typeface="Garamond" panose="02020404030301010803" pitchFamily="18" charset="0"/>
              </a:rPr>
              <a:t>Mafic Assemblages of  the Medium P/T Series: </a:t>
            </a:r>
            <a:r>
              <a:rPr lang="en-US" altLang="en-US" sz="2100" b="1" dirty="0" err="1">
                <a:solidFill>
                  <a:srgbClr val="FFFF5D"/>
                </a:solidFill>
                <a:latin typeface="Garamond" panose="02020404030301010803" pitchFamily="18" charset="0"/>
                <a:ea typeface="Garamond" panose="02020404030301010803" pitchFamily="18" charset="0"/>
                <a:cs typeface="Garamond" panose="02020404030301010803" pitchFamily="18" charset="0"/>
              </a:rPr>
              <a:t>Greenschist</a:t>
            </a:r>
            <a:r>
              <a:rPr lang="en-US" altLang="en-US" sz="2100" b="1" dirty="0">
                <a:solidFill>
                  <a:srgbClr val="FFFF5D"/>
                </a:solidFill>
                <a:latin typeface="Garamond" panose="02020404030301010803" pitchFamily="18" charset="0"/>
                <a:ea typeface="Garamond" panose="02020404030301010803" pitchFamily="18" charset="0"/>
                <a:cs typeface="Garamond" panose="02020404030301010803" pitchFamily="18" charset="0"/>
              </a:rPr>
              <a:t>, Amphibolite, and Granulite Facies (most common)</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a:p>
            <a:pPr>
              <a:lnSpc>
                <a:spcPts val="888"/>
              </a:lnSpc>
            </a:pPr>
            <a:endParaRPr lang="en-US" altLang="en-US" sz="800" dirty="0"/>
          </a:p>
          <a:p>
            <a:pPr>
              <a:lnSpc>
                <a:spcPts val="1063"/>
              </a:lnSpc>
            </a:pPr>
            <a:endParaRPr lang="en-US" altLang="en-US" sz="1000" dirty="0"/>
          </a:p>
          <a:p>
            <a:r>
              <a:rPr lang="en-US" altLang="en-US" sz="2100" b="1" dirty="0">
                <a:solidFill>
                  <a:srgbClr val="6AFCFC"/>
                </a:solidFill>
                <a:latin typeface="Garamond" panose="02020404030301010803" pitchFamily="18" charset="0"/>
                <a:ea typeface="Garamond" panose="02020404030301010803" pitchFamily="18" charset="0"/>
                <a:cs typeface="Garamond" panose="02020404030301010803" pitchFamily="18" charset="0"/>
              </a:rPr>
              <a:t>ACF diagram</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a:p>
            <a:pPr>
              <a:lnSpc>
                <a:spcPts val="838"/>
              </a:lnSpc>
              <a:spcBef>
                <a:spcPts val="13"/>
              </a:spcBef>
            </a:pPr>
            <a:endParaRPr lang="en-US" altLang="en-US" sz="800" dirty="0"/>
          </a:p>
          <a:p>
            <a:pPr>
              <a:buClr>
                <a:srgbClr val="FFFFB9"/>
              </a:buClr>
              <a:buFont typeface="Garamond" panose="02020404030301010803" pitchFamily="18" charset="0"/>
              <a:buChar char="•"/>
            </a:pPr>
            <a:r>
              <a:rPr lang="en-US" altLang="en-US" sz="2100" b="1" dirty="0">
                <a:solidFill>
                  <a:srgbClr val="FFFFB9"/>
                </a:solidFill>
                <a:latin typeface="Garamond" panose="02020404030301010803" pitchFamily="18" charset="0"/>
                <a:ea typeface="Garamond" panose="02020404030301010803" pitchFamily="18" charset="0"/>
                <a:cs typeface="Garamond" panose="02020404030301010803" pitchFamily="18" charset="0"/>
              </a:rPr>
              <a:t>Typically 2-phase </a:t>
            </a:r>
            <a:r>
              <a:rPr lang="en-US" altLang="en-US" sz="2100" b="1" dirty="0" err="1">
                <a:solidFill>
                  <a:srgbClr val="FFFFB9"/>
                </a:solidFill>
                <a:latin typeface="Garamond" panose="02020404030301010803" pitchFamily="18" charset="0"/>
                <a:ea typeface="Garamond" panose="02020404030301010803" pitchFamily="18" charset="0"/>
                <a:cs typeface="Garamond" panose="02020404030301010803" pitchFamily="18" charset="0"/>
              </a:rPr>
              <a:t>Hbl-Plag</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a:p>
            <a:pPr>
              <a:lnSpc>
                <a:spcPts val="838"/>
              </a:lnSpc>
              <a:spcBef>
                <a:spcPts val="13"/>
              </a:spcBef>
              <a:buClr>
                <a:srgbClr val="FFFFB9"/>
              </a:buClr>
              <a:buFont typeface="Garamond" panose="02020404030301010803" pitchFamily="18" charset="0"/>
              <a:buChar char="•"/>
            </a:pPr>
            <a:endParaRPr lang="en-US" altLang="en-US" sz="800" dirty="0"/>
          </a:p>
          <a:p>
            <a:pPr>
              <a:buClr>
                <a:srgbClr val="FFFFB9"/>
              </a:buClr>
              <a:buFont typeface="Garamond" panose="02020404030301010803" pitchFamily="18" charset="0"/>
              <a:buChar char="•"/>
            </a:pPr>
            <a:r>
              <a:rPr lang="en-US" altLang="en-US" sz="2100" b="1" dirty="0">
                <a:solidFill>
                  <a:srgbClr val="FFFFB9"/>
                </a:solidFill>
                <a:latin typeface="Garamond" panose="02020404030301010803" pitchFamily="18" charset="0"/>
                <a:ea typeface="Garamond" panose="02020404030301010803" pitchFamily="18" charset="0"/>
                <a:cs typeface="Garamond" panose="02020404030301010803" pitchFamily="18" charset="0"/>
              </a:rPr>
              <a:t>Most </a:t>
            </a:r>
            <a:r>
              <a:rPr lang="en-US" altLang="en-US" sz="2100" b="1" dirty="0" err="1">
                <a:solidFill>
                  <a:srgbClr val="FFFFB9"/>
                </a:solidFill>
                <a:latin typeface="Garamond" panose="02020404030301010803" pitchFamily="18" charset="0"/>
                <a:ea typeface="Garamond" panose="02020404030301010803" pitchFamily="18" charset="0"/>
                <a:cs typeface="Garamond" panose="02020404030301010803" pitchFamily="18" charset="0"/>
              </a:rPr>
              <a:t>amphibolites</a:t>
            </a:r>
            <a:r>
              <a:rPr lang="en-US" altLang="en-US" sz="2100" b="1" dirty="0">
                <a:solidFill>
                  <a:srgbClr val="FFFFB9"/>
                </a:solidFill>
                <a:latin typeface="Garamond" panose="02020404030301010803" pitchFamily="18" charset="0"/>
                <a:ea typeface="Garamond" panose="02020404030301010803" pitchFamily="18" charset="0"/>
                <a:cs typeface="Garamond" panose="02020404030301010803" pitchFamily="18" charset="0"/>
              </a:rPr>
              <a:t> are predominantly black rocks with up to 30% white</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a:p>
            <a:r>
              <a:rPr lang="en-US" altLang="en-US" sz="2100" b="1" dirty="0">
                <a:solidFill>
                  <a:srgbClr val="FFFFB9"/>
                </a:solidFill>
                <a:latin typeface="Garamond" panose="02020404030301010803" pitchFamily="18" charset="0"/>
                <a:ea typeface="Garamond" panose="02020404030301010803" pitchFamily="18" charset="0"/>
                <a:cs typeface="Garamond" panose="02020404030301010803" pitchFamily="18" charset="0"/>
              </a:rPr>
              <a:t>plagioclase</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a:p>
            <a:pPr>
              <a:lnSpc>
                <a:spcPts val="888"/>
              </a:lnSpc>
            </a:pPr>
            <a:endParaRPr lang="en-US" altLang="en-US" sz="800" dirty="0"/>
          </a:p>
          <a:p>
            <a:pPr>
              <a:lnSpc>
                <a:spcPts val="1238"/>
              </a:lnSpc>
            </a:pPr>
            <a:endParaRPr lang="en-US" altLang="en-US" sz="1200" dirty="0"/>
          </a:p>
          <a:p>
            <a:pPr algn="just">
              <a:buClr>
                <a:srgbClr val="FFFFB9"/>
              </a:buClr>
              <a:buFont typeface="Garamond" panose="02020404030301010803" pitchFamily="18" charset="0"/>
              <a:buChar char="•"/>
            </a:pPr>
            <a:r>
              <a:rPr lang="en-US" altLang="en-US" sz="2100" b="1" dirty="0">
                <a:solidFill>
                  <a:srgbClr val="FFFFB9"/>
                </a:solidFill>
                <a:latin typeface="Garamond" panose="02020404030301010803" pitchFamily="18" charset="0"/>
                <a:ea typeface="Garamond" panose="02020404030301010803" pitchFamily="18" charset="0"/>
                <a:cs typeface="Garamond" panose="02020404030301010803" pitchFamily="18" charset="0"/>
              </a:rPr>
              <a:t>Garnet occurs in more Al- Fe-rich and Ca-poor mafic rocks and </a:t>
            </a:r>
            <a:r>
              <a:rPr lang="en-US" altLang="en-US" sz="2100" b="1" dirty="0" err="1">
                <a:solidFill>
                  <a:srgbClr val="FFFFB9"/>
                </a:solidFill>
                <a:latin typeface="Garamond" panose="02020404030301010803" pitchFamily="18" charset="0"/>
                <a:ea typeface="Garamond" panose="02020404030301010803" pitchFamily="18" charset="0"/>
                <a:cs typeface="Garamond" panose="02020404030301010803" pitchFamily="18" charset="0"/>
              </a:rPr>
              <a:t>clinopyroxene</a:t>
            </a:r>
            <a:r>
              <a:rPr lang="en-US" altLang="en-US" sz="2100" b="1" dirty="0">
                <a:solidFill>
                  <a:srgbClr val="FFFFB9"/>
                </a:solidFill>
                <a:latin typeface="Garamond" panose="02020404030301010803" pitchFamily="18" charset="0"/>
                <a:ea typeface="Garamond" panose="02020404030301010803" pitchFamily="18" charset="0"/>
                <a:cs typeface="Garamond" panose="02020404030301010803" pitchFamily="18" charset="0"/>
              </a:rPr>
              <a:t> in Al-poor-Ca-rich ones</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p:txBody>
      </p:sp>
      <p:grpSp>
        <p:nvGrpSpPr>
          <p:cNvPr id="17" name="Group 16"/>
          <p:cNvGrpSpPr/>
          <p:nvPr/>
        </p:nvGrpSpPr>
        <p:grpSpPr>
          <a:xfrm>
            <a:off x="685800" y="601827"/>
            <a:ext cx="3333502" cy="3641725"/>
            <a:chOff x="806450" y="1816100"/>
            <a:chExt cx="4205288" cy="3979863"/>
          </a:xfrm>
        </p:grpSpPr>
        <p:sp>
          <p:nvSpPr>
            <p:cNvPr id="4" name="object 4"/>
            <p:cNvSpPr/>
            <p:nvPr/>
          </p:nvSpPr>
          <p:spPr>
            <a:xfrm>
              <a:off x="806450" y="1816100"/>
              <a:ext cx="4205288" cy="315913"/>
            </a:xfrm>
            <a:prstGeom prst="rect">
              <a:avLst/>
            </a:prstGeom>
            <a:blipFill>
              <a:blip r:embed="rId7" cstate="print"/>
              <a:stretch>
                <a:fillRect/>
              </a:stretch>
            </a:blipFill>
          </p:spPr>
          <p:txBody>
            <a:bodyPr lIns="0" tIns="0" rIns="0" bIns="0"/>
            <a:lstStyle/>
            <a:p>
              <a:pPr>
                <a:defRPr/>
              </a:pPr>
              <a:endParaRPr sz="2118"/>
            </a:p>
          </p:txBody>
        </p:sp>
        <p:sp>
          <p:nvSpPr>
            <p:cNvPr id="6" name="object 6"/>
            <p:cNvSpPr/>
            <p:nvPr/>
          </p:nvSpPr>
          <p:spPr>
            <a:xfrm>
              <a:off x="806450" y="2132013"/>
              <a:ext cx="4205288" cy="863600"/>
            </a:xfrm>
            <a:prstGeom prst="rect">
              <a:avLst/>
            </a:prstGeom>
            <a:blipFill>
              <a:blip r:embed="rId8" cstate="print"/>
              <a:stretch>
                <a:fillRect/>
              </a:stretch>
            </a:blipFill>
          </p:spPr>
          <p:txBody>
            <a:bodyPr lIns="0" tIns="0" rIns="0" bIns="0"/>
            <a:lstStyle/>
            <a:p>
              <a:pPr>
                <a:defRPr/>
              </a:pPr>
              <a:endParaRPr sz="2118"/>
            </a:p>
          </p:txBody>
        </p:sp>
        <p:sp>
          <p:nvSpPr>
            <p:cNvPr id="8" name="object 8"/>
            <p:cNvSpPr/>
            <p:nvPr/>
          </p:nvSpPr>
          <p:spPr>
            <a:xfrm>
              <a:off x="806450" y="2995613"/>
              <a:ext cx="4205288" cy="863600"/>
            </a:xfrm>
            <a:prstGeom prst="rect">
              <a:avLst/>
            </a:prstGeom>
            <a:blipFill>
              <a:blip r:embed="rId9" cstate="print"/>
              <a:stretch>
                <a:fillRect/>
              </a:stretch>
            </a:blipFill>
          </p:spPr>
          <p:txBody>
            <a:bodyPr lIns="0" tIns="0" rIns="0" bIns="0"/>
            <a:lstStyle/>
            <a:p>
              <a:pPr>
                <a:defRPr/>
              </a:pPr>
              <a:endParaRPr sz="2118"/>
            </a:p>
          </p:txBody>
        </p:sp>
        <p:sp>
          <p:nvSpPr>
            <p:cNvPr id="10" name="object 10"/>
            <p:cNvSpPr/>
            <p:nvPr/>
          </p:nvSpPr>
          <p:spPr>
            <a:xfrm>
              <a:off x="806450" y="3859213"/>
              <a:ext cx="4205288" cy="863600"/>
            </a:xfrm>
            <a:prstGeom prst="rect">
              <a:avLst/>
            </a:prstGeom>
            <a:blipFill>
              <a:blip r:embed="rId10" cstate="print"/>
              <a:stretch>
                <a:fillRect/>
              </a:stretch>
            </a:blipFill>
          </p:spPr>
          <p:txBody>
            <a:bodyPr lIns="0" tIns="0" rIns="0" bIns="0"/>
            <a:lstStyle/>
            <a:p>
              <a:pPr>
                <a:defRPr/>
              </a:pPr>
              <a:endParaRPr sz="2118"/>
            </a:p>
          </p:txBody>
        </p:sp>
        <p:sp>
          <p:nvSpPr>
            <p:cNvPr id="13" name="object 13"/>
            <p:cNvSpPr/>
            <p:nvPr/>
          </p:nvSpPr>
          <p:spPr>
            <a:xfrm>
              <a:off x="806450" y="4722813"/>
              <a:ext cx="4205288" cy="865187"/>
            </a:xfrm>
            <a:prstGeom prst="rect">
              <a:avLst/>
            </a:prstGeom>
            <a:blipFill>
              <a:blip r:embed="rId11" cstate="print"/>
              <a:stretch>
                <a:fillRect/>
              </a:stretch>
            </a:blipFill>
          </p:spPr>
          <p:txBody>
            <a:bodyPr lIns="0" tIns="0" rIns="0" bIns="0"/>
            <a:lstStyle/>
            <a:p>
              <a:pPr>
                <a:defRPr/>
              </a:pPr>
              <a:endParaRPr sz="2118"/>
            </a:p>
          </p:txBody>
        </p:sp>
        <p:sp>
          <p:nvSpPr>
            <p:cNvPr id="15" name="object 15"/>
            <p:cNvSpPr/>
            <p:nvPr/>
          </p:nvSpPr>
          <p:spPr>
            <a:xfrm>
              <a:off x="806450" y="5588000"/>
              <a:ext cx="4205288" cy="207963"/>
            </a:xfrm>
            <a:prstGeom prst="rect">
              <a:avLst/>
            </a:prstGeom>
            <a:blipFill>
              <a:blip r:embed="rId12" cstate="print"/>
              <a:stretch>
                <a:fillRect/>
              </a:stretch>
            </a:blipFill>
          </p:spPr>
          <p:txBody>
            <a:bodyPr lIns="0" tIns="0" rIns="0" bIns="0"/>
            <a:lstStyle/>
            <a:p>
              <a:pPr>
                <a:defRPr/>
              </a:pPr>
              <a:endParaRPr sz="2118"/>
            </a:p>
          </p:txBody>
        </p:sp>
      </p:grpSp>
      <p:sp>
        <p:nvSpPr>
          <p:cNvPr id="16" name="object 16"/>
          <p:cNvSpPr txBox="1"/>
          <p:nvPr/>
        </p:nvSpPr>
        <p:spPr>
          <a:xfrm>
            <a:off x="1077913" y="6213475"/>
            <a:ext cx="1322387" cy="204788"/>
          </a:xfrm>
          <a:prstGeom prst="rect">
            <a:avLst/>
          </a:prstGeom>
        </p:spPr>
        <p:txBody>
          <a:bodyPr lIns="0" tIns="0" rIns="0" bIns="0"/>
          <a:lstStyle/>
          <a:p>
            <a:pPr marL="11206">
              <a:defRPr/>
            </a:pPr>
            <a:r>
              <a:rPr sz="1235" spc="-9" dirty="0">
                <a:solidFill>
                  <a:srgbClr val="FFFF00"/>
                </a:solidFill>
                <a:latin typeface="Garamond"/>
                <a:cs typeface="Garamond"/>
              </a:rPr>
              <a:t>Ima</a:t>
            </a:r>
            <a:r>
              <a:rPr sz="1235" spc="9" dirty="0">
                <a:solidFill>
                  <a:srgbClr val="FFFF00"/>
                </a:solidFill>
                <a:latin typeface="Garamond"/>
                <a:cs typeface="Garamond"/>
              </a:rPr>
              <a:t>g</a:t>
            </a:r>
            <a:r>
              <a:rPr sz="1235" spc="-4" dirty="0">
                <a:solidFill>
                  <a:srgbClr val="FFFF00"/>
                </a:solidFill>
                <a:latin typeface="Garamond"/>
                <a:cs typeface="Garamond"/>
              </a:rPr>
              <a:t>e:</a:t>
            </a:r>
            <a:r>
              <a:rPr sz="1235" spc="13" dirty="0">
                <a:solidFill>
                  <a:srgbClr val="FFFF00"/>
                </a:solidFill>
                <a:latin typeface="Garamond"/>
                <a:cs typeface="Garamond"/>
              </a:rPr>
              <a:t> </a:t>
            </a:r>
            <a:r>
              <a:rPr sz="1235" spc="-9" dirty="0">
                <a:solidFill>
                  <a:srgbClr val="FFFF00"/>
                </a:solidFill>
                <a:latin typeface="Garamond"/>
                <a:cs typeface="Garamond"/>
              </a:rPr>
              <a:t>Winter</a:t>
            </a:r>
            <a:r>
              <a:rPr sz="1235" spc="9" dirty="0">
                <a:solidFill>
                  <a:srgbClr val="FFFF00"/>
                </a:solidFill>
                <a:latin typeface="Garamond"/>
                <a:cs typeface="Garamond"/>
              </a:rPr>
              <a:t> </a:t>
            </a:r>
            <a:r>
              <a:rPr sz="1235" spc="-9" dirty="0">
                <a:solidFill>
                  <a:srgbClr val="FFFF00"/>
                </a:solidFill>
                <a:latin typeface="Garamond"/>
                <a:cs typeface="Garamond"/>
              </a:rPr>
              <a:t>(2001)</a:t>
            </a:r>
            <a:endParaRPr sz="1235">
              <a:latin typeface="Garamond"/>
              <a:cs typeface="Garamond"/>
            </a:endParaRP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lIns="0" tIns="0" rIns="0" bIns="0" rtlCol="0">
            <a:noAutofit/>
          </a:bodyPr>
          <a:lstStyle/>
          <a:p>
            <a:pPr marL="11767">
              <a:defRPr/>
            </a:pPr>
            <a:r>
              <a:rPr sz="3883" b="1" spc="-22" dirty="0">
                <a:solidFill>
                  <a:srgbClr val="E5E5FF"/>
                </a:solidFill>
                <a:latin typeface="Garamond"/>
                <a:cs typeface="Garamond"/>
              </a:rPr>
              <a:t>Metamorphism</a:t>
            </a:r>
            <a:r>
              <a:rPr sz="3883" b="1" spc="13" dirty="0">
                <a:solidFill>
                  <a:srgbClr val="E5E5FF"/>
                </a:solidFill>
                <a:latin typeface="Garamond"/>
                <a:cs typeface="Garamond"/>
              </a:rPr>
              <a:t> </a:t>
            </a:r>
            <a:r>
              <a:rPr sz="3883" b="1" spc="-18" dirty="0">
                <a:solidFill>
                  <a:srgbClr val="E5E5FF"/>
                </a:solidFill>
                <a:latin typeface="Garamond"/>
                <a:cs typeface="Garamond"/>
              </a:rPr>
              <a:t>of </a:t>
            </a:r>
            <a:r>
              <a:rPr sz="3883" b="1" spc="-22" dirty="0">
                <a:solidFill>
                  <a:srgbClr val="E5E5FF"/>
                </a:solidFill>
                <a:latin typeface="Garamond"/>
                <a:cs typeface="Garamond"/>
              </a:rPr>
              <a:t>Mafic</a:t>
            </a:r>
            <a:r>
              <a:rPr sz="3883" b="1" spc="9" dirty="0">
                <a:solidFill>
                  <a:srgbClr val="E5E5FF"/>
                </a:solidFill>
                <a:latin typeface="Garamond"/>
                <a:cs typeface="Garamond"/>
              </a:rPr>
              <a:t> </a:t>
            </a:r>
            <a:r>
              <a:rPr sz="3883" b="1" spc="-22" dirty="0">
                <a:solidFill>
                  <a:srgbClr val="E5E5FF"/>
                </a:solidFill>
                <a:latin typeface="Garamond"/>
                <a:cs typeface="Garamond"/>
              </a:rPr>
              <a:t>Rocks</a:t>
            </a:r>
            <a:endParaRPr sz="3883">
              <a:latin typeface="Garamond"/>
              <a:cs typeface="Garamond"/>
            </a:endParaRPr>
          </a:p>
        </p:txBody>
      </p:sp>
      <p:sp>
        <p:nvSpPr>
          <p:cNvPr id="3" name="object 3"/>
          <p:cNvSpPr/>
          <p:nvPr/>
        </p:nvSpPr>
        <p:spPr>
          <a:xfrm>
            <a:off x="538163" y="403225"/>
            <a:ext cx="8067675" cy="1728788"/>
          </a:xfrm>
          <a:prstGeom prst="rect">
            <a:avLst/>
          </a:prstGeom>
          <a:blipFill>
            <a:blip r:embed="rId2" cstate="print"/>
            <a:stretch>
              <a:fillRect/>
            </a:stretch>
          </a:blipFill>
        </p:spPr>
        <p:txBody>
          <a:bodyPr lIns="0" tIns="0" rIns="0" bIns="0"/>
          <a:lstStyle/>
          <a:p>
            <a:pPr>
              <a:defRPr/>
            </a:pPr>
            <a:endParaRPr sz="2118"/>
          </a:p>
        </p:txBody>
      </p:sp>
      <p:sp>
        <p:nvSpPr>
          <p:cNvPr id="4" name="object 4"/>
          <p:cNvSpPr/>
          <p:nvPr/>
        </p:nvSpPr>
        <p:spPr>
          <a:xfrm>
            <a:off x="538163" y="2132013"/>
            <a:ext cx="8067675" cy="863600"/>
          </a:xfrm>
          <a:prstGeom prst="rect">
            <a:avLst/>
          </a:prstGeom>
          <a:blipFill>
            <a:blip r:embed="rId3" cstate="print"/>
            <a:stretch>
              <a:fillRect/>
            </a:stretch>
          </a:blipFill>
        </p:spPr>
        <p:txBody>
          <a:bodyPr lIns="0" tIns="0" rIns="0" bIns="0"/>
          <a:lstStyle/>
          <a:p>
            <a:pPr>
              <a:defRPr/>
            </a:pPr>
            <a:endParaRPr sz="2118"/>
          </a:p>
        </p:txBody>
      </p:sp>
      <p:sp>
        <p:nvSpPr>
          <p:cNvPr id="6" name="object 6"/>
          <p:cNvSpPr/>
          <p:nvPr/>
        </p:nvSpPr>
        <p:spPr>
          <a:xfrm>
            <a:off x="538163" y="2995613"/>
            <a:ext cx="8067675" cy="863600"/>
          </a:xfrm>
          <a:prstGeom prst="rect">
            <a:avLst/>
          </a:prstGeom>
          <a:blipFill>
            <a:blip r:embed="rId4" cstate="print"/>
            <a:stretch>
              <a:fillRect/>
            </a:stretch>
          </a:blipFill>
        </p:spPr>
        <p:txBody>
          <a:bodyPr lIns="0" tIns="0" rIns="0" bIns="0"/>
          <a:lstStyle/>
          <a:p>
            <a:pPr>
              <a:defRPr/>
            </a:pPr>
            <a:endParaRPr sz="2118"/>
          </a:p>
        </p:txBody>
      </p:sp>
      <p:sp>
        <p:nvSpPr>
          <p:cNvPr id="8" name="object 8"/>
          <p:cNvSpPr/>
          <p:nvPr/>
        </p:nvSpPr>
        <p:spPr>
          <a:xfrm>
            <a:off x="538163" y="3859213"/>
            <a:ext cx="8067675" cy="863600"/>
          </a:xfrm>
          <a:prstGeom prst="rect">
            <a:avLst/>
          </a:prstGeom>
          <a:blipFill>
            <a:blip r:embed="rId5" cstate="print"/>
            <a:stretch>
              <a:fillRect/>
            </a:stretch>
          </a:blipFill>
        </p:spPr>
        <p:txBody>
          <a:bodyPr lIns="0" tIns="0" rIns="0" bIns="0"/>
          <a:lstStyle/>
          <a:p>
            <a:pPr>
              <a:defRPr/>
            </a:pPr>
            <a:endParaRPr sz="2118"/>
          </a:p>
        </p:txBody>
      </p:sp>
      <p:sp>
        <p:nvSpPr>
          <p:cNvPr id="10" name="object 10"/>
          <p:cNvSpPr/>
          <p:nvPr/>
        </p:nvSpPr>
        <p:spPr>
          <a:xfrm>
            <a:off x="538163" y="4722813"/>
            <a:ext cx="8067675" cy="865187"/>
          </a:xfrm>
          <a:prstGeom prst="rect">
            <a:avLst/>
          </a:prstGeom>
          <a:blipFill>
            <a:blip r:embed="rId6" cstate="print"/>
            <a:stretch>
              <a:fillRect/>
            </a:stretch>
          </a:blipFill>
        </p:spPr>
        <p:txBody>
          <a:bodyPr lIns="0" tIns="0" rIns="0" bIns="0"/>
          <a:lstStyle/>
          <a:p>
            <a:pPr>
              <a:defRPr/>
            </a:pPr>
            <a:endParaRPr sz="2118"/>
          </a:p>
        </p:txBody>
      </p:sp>
      <p:sp>
        <p:nvSpPr>
          <p:cNvPr id="11" name="object 11"/>
          <p:cNvSpPr txBox="1"/>
          <p:nvPr/>
        </p:nvSpPr>
        <p:spPr>
          <a:xfrm>
            <a:off x="723900" y="561182"/>
            <a:ext cx="7696200" cy="4614862"/>
          </a:xfrm>
          <a:prstGeom prst="rect">
            <a:avLst/>
          </a:prstGeom>
        </p:spPr>
        <p:txBody>
          <a:bodyPr lIns="0" tIns="0" rIns="0" bIns="0"/>
          <a:lstStyle>
            <a:lvl1pPr marL="279400">
              <a:defRPr sz="2400">
                <a:solidFill>
                  <a:schemeClr val="bg1"/>
                </a:solidFill>
                <a:latin typeface="Times New Roman" panose="02020603050405020304" pitchFamily="18" charset="0"/>
              </a:defRPr>
            </a:lvl1pPr>
            <a:lvl2pPr marL="742950" indent="-285750">
              <a:defRPr sz="2400">
                <a:solidFill>
                  <a:schemeClr val="bg1"/>
                </a:solidFill>
                <a:latin typeface="Times New Roman" panose="02020603050405020304" pitchFamily="18" charset="0"/>
              </a:defRPr>
            </a:lvl2pPr>
            <a:lvl3pPr marL="1143000" indent="-228600">
              <a:defRPr sz="2400">
                <a:solidFill>
                  <a:schemeClr val="bg1"/>
                </a:solidFill>
                <a:latin typeface="Times New Roman" panose="02020603050405020304" pitchFamily="18" charset="0"/>
              </a:defRPr>
            </a:lvl3pPr>
            <a:lvl4pPr marL="1600200" indent="-228600">
              <a:defRPr sz="2400">
                <a:solidFill>
                  <a:schemeClr val="bg1"/>
                </a:solidFill>
                <a:latin typeface="Times New Roman" panose="02020603050405020304" pitchFamily="18" charset="0"/>
              </a:defRPr>
            </a:lvl4pPr>
            <a:lvl5pPr marL="2057400" indent="-228600">
              <a:defRPr sz="2400">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defRPr>
            </a:lvl9pPr>
          </a:lstStyle>
          <a:p>
            <a:r>
              <a:rPr lang="en-US" altLang="en-US" sz="2100" b="1" dirty="0">
                <a:solidFill>
                  <a:srgbClr val="FFFF5D"/>
                </a:solidFill>
                <a:latin typeface="Garamond" panose="02020404030301010803" pitchFamily="18" charset="0"/>
                <a:ea typeface="Garamond" panose="02020404030301010803" pitchFamily="18" charset="0"/>
                <a:cs typeface="Garamond" panose="02020404030301010803" pitchFamily="18" charset="0"/>
              </a:rPr>
              <a:t>Mafic Assemblages of  the Medium P/T Series: </a:t>
            </a:r>
            <a:r>
              <a:rPr lang="en-US" altLang="en-US" sz="2100" b="1" dirty="0" err="1">
                <a:solidFill>
                  <a:srgbClr val="FFFF5D"/>
                </a:solidFill>
                <a:latin typeface="Garamond" panose="02020404030301010803" pitchFamily="18" charset="0"/>
                <a:ea typeface="Garamond" panose="02020404030301010803" pitchFamily="18" charset="0"/>
                <a:cs typeface="Garamond" panose="02020404030301010803" pitchFamily="18" charset="0"/>
              </a:rPr>
              <a:t>Greenschist</a:t>
            </a:r>
            <a:r>
              <a:rPr lang="en-US" altLang="en-US" sz="2100" b="1" dirty="0">
                <a:solidFill>
                  <a:srgbClr val="FFFF5D"/>
                </a:solidFill>
                <a:latin typeface="Garamond" panose="02020404030301010803" pitchFamily="18" charset="0"/>
                <a:ea typeface="Garamond" panose="02020404030301010803" pitchFamily="18" charset="0"/>
                <a:cs typeface="Garamond" panose="02020404030301010803" pitchFamily="18" charset="0"/>
              </a:rPr>
              <a:t>, Amphibolite, and Granulite Facies (most common)</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a:p>
            <a:pPr>
              <a:spcBef>
                <a:spcPts val="238"/>
              </a:spcBef>
            </a:pPr>
            <a:r>
              <a:rPr lang="en-US" altLang="en-US" sz="1700" b="1" dirty="0">
                <a:solidFill>
                  <a:srgbClr val="6AFCFC"/>
                </a:solidFill>
                <a:latin typeface="Garamond" panose="02020404030301010803" pitchFamily="18" charset="0"/>
                <a:ea typeface="Garamond" panose="02020404030301010803" pitchFamily="18" charset="0"/>
                <a:cs typeface="Garamond" panose="02020404030301010803" pitchFamily="18" charset="0"/>
              </a:rPr>
              <a:t>The transition </a:t>
            </a:r>
            <a:r>
              <a:rPr lang="en-US" altLang="en-US" sz="1700" b="1" u="sng" dirty="0">
                <a:solidFill>
                  <a:srgbClr val="6AFCFC"/>
                </a:solidFill>
                <a:latin typeface="Garamond" panose="02020404030301010803" pitchFamily="18" charset="0"/>
                <a:ea typeface="Garamond" panose="02020404030301010803" pitchFamily="18" charset="0"/>
                <a:cs typeface="Garamond" panose="02020404030301010803" pitchFamily="18" charset="0"/>
              </a:rPr>
              <a:t>from amphibolite to granulite facies </a:t>
            </a:r>
            <a:r>
              <a:rPr lang="en-US" altLang="en-US" sz="1700" b="1" dirty="0">
                <a:solidFill>
                  <a:srgbClr val="6AFCFC"/>
                </a:solidFill>
                <a:latin typeface="Garamond" panose="02020404030301010803" pitchFamily="18" charset="0"/>
                <a:ea typeface="Garamond" panose="02020404030301010803" pitchFamily="18" charset="0"/>
                <a:cs typeface="Garamond" panose="02020404030301010803" pitchFamily="18" charset="0"/>
              </a:rPr>
              <a:t>occurs in the range 650-700</a:t>
            </a:r>
            <a:r>
              <a:rPr lang="en-US" altLang="en-US" sz="1700" b="1" baseline="26000" dirty="0">
                <a:solidFill>
                  <a:srgbClr val="6AFCFC"/>
                </a:solidFill>
                <a:latin typeface="Garamond" panose="02020404030301010803" pitchFamily="18" charset="0"/>
                <a:ea typeface="Garamond" panose="02020404030301010803" pitchFamily="18" charset="0"/>
                <a:cs typeface="Garamond" panose="02020404030301010803" pitchFamily="18" charset="0"/>
              </a:rPr>
              <a:t>o</a:t>
            </a:r>
            <a:r>
              <a:rPr lang="en-US" altLang="en-US" sz="1700" b="1" dirty="0">
                <a:solidFill>
                  <a:srgbClr val="6AFCFC"/>
                </a:solidFill>
                <a:latin typeface="Garamond" panose="02020404030301010803" pitchFamily="18" charset="0"/>
                <a:ea typeface="Garamond" panose="02020404030301010803" pitchFamily="18" charset="0"/>
                <a:cs typeface="Garamond" panose="02020404030301010803" pitchFamily="18" charset="0"/>
              </a:rPr>
              <a:t>C</a:t>
            </a:r>
            <a:endParaRPr lang="en-US" altLang="en-US" sz="1700" dirty="0">
              <a:latin typeface="Garamond" panose="02020404030301010803" pitchFamily="18" charset="0"/>
              <a:ea typeface="Garamond" panose="02020404030301010803" pitchFamily="18" charset="0"/>
              <a:cs typeface="Garamond" panose="02020404030301010803" pitchFamily="18" charset="0"/>
            </a:endParaRPr>
          </a:p>
          <a:p>
            <a:pPr>
              <a:lnSpc>
                <a:spcPts val="750"/>
              </a:lnSpc>
              <a:spcBef>
                <a:spcPts val="13"/>
              </a:spcBef>
            </a:pPr>
            <a:endParaRPr lang="en-US" altLang="en-US" sz="700" dirty="0"/>
          </a:p>
          <a:p>
            <a:pPr>
              <a:buClr>
                <a:srgbClr val="FFFFFF"/>
              </a:buClr>
              <a:buFont typeface="Garamond" panose="02020404030301010803" pitchFamily="18" charset="0"/>
              <a:buChar char="•"/>
            </a:pPr>
            <a:r>
              <a:rPr lang="en-US" altLang="en-US" sz="2100" b="1" dirty="0">
                <a:solidFill>
                  <a:srgbClr val="FFFFFF"/>
                </a:solidFill>
                <a:latin typeface="Garamond" panose="02020404030301010803" pitchFamily="18" charset="0"/>
                <a:ea typeface="Garamond" panose="02020404030301010803" pitchFamily="18" charset="0"/>
                <a:cs typeface="Garamond" panose="02020404030301010803" pitchFamily="18" charset="0"/>
              </a:rPr>
              <a:t>In presence of  aqueous fluid, associated </a:t>
            </a:r>
            <a:r>
              <a:rPr lang="en-US" altLang="en-US" sz="2100" b="1" dirty="0" err="1">
                <a:solidFill>
                  <a:srgbClr val="FFFFFF"/>
                </a:solidFill>
                <a:latin typeface="Garamond" panose="02020404030301010803" pitchFamily="18" charset="0"/>
                <a:ea typeface="Garamond" panose="02020404030301010803" pitchFamily="18" charset="0"/>
                <a:cs typeface="Garamond" panose="02020404030301010803" pitchFamily="18" charset="0"/>
              </a:rPr>
              <a:t>pelitic</a:t>
            </a:r>
            <a:r>
              <a:rPr lang="en-US" altLang="en-US" sz="2100" b="1" dirty="0">
                <a:solidFill>
                  <a:srgbClr val="FFFFFF"/>
                </a:solidFill>
                <a:latin typeface="Garamond" panose="02020404030301010803" pitchFamily="18" charset="0"/>
                <a:ea typeface="Garamond" panose="02020404030301010803" pitchFamily="18" charset="0"/>
                <a:cs typeface="Garamond" panose="02020404030301010803" pitchFamily="18" charset="0"/>
              </a:rPr>
              <a:t> and </a:t>
            </a:r>
            <a:r>
              <a:rPr lang="en-US" altLang="en-US" sz="2100" b="1" dirty="0" err="1">
                <a:solidFill>
                  <a:srgbClr val="FFFFFF"/>
                </a:solidFill>
                <a:latin typeface="Garamond" panose="02020404030301010803" pitchFamily="18" charset="0"/>
                <a:ea typeface="Garamond" panose="02020404030301010803" pitchFamily="18" charset="0"/>
                <a:cs typeface="Garamond" panose="02020404030301010803" pitchFamily="18" charset="0"/>
              </a:rPr>
              <a:t>quartzo</a:t>
            </a:r>
            <a:r>
              <a:rPr lang="en-US" altLang="en-US" sz="2100" b="1" dirty="0">
                <a:solidFill>
                  <a:srgbClr val="FFFFFF"/>
                </a:solidFill>
                <a:latin typeface="Garamond" panose="02020404030301010803" pitchFamily="18" charset="0"/>
                <a:ea typeface="Garamond" panose="02020404030301010803" pitchFamily="18" charset="0"/>
                <a:cs typeface="Garamond" panose="02020404030301010803" pitchFamily="18" charset="0"/>
              </a:rPr>
              <a:t>-feldspathic rocks (including </a:t>
            </a:r>
            <a:r>
              <a:rPr lang="en-US" altLang="en-US" sz="2100" b="1" dirty="0" err="1">
                <a:solidFill>
                  <a:srgbClr val="FFFFFF"/>
                </a:solidFill>
                <a:latin typeface="Garamond" panose="02020404030301010803" pitchFamily="18" charset="0"/>
                <a:ea typeface="Garamond" panose="02020404030301010803" pitchFamily="18" charset="0"/>
                <a:cs typeface="Garamond" panose="02020404030301010803" pitchFamily="18" charset="0"/>
              </a:rPr>
              <a:t>granitoids</a:t>
            </a:r>
            <a:r>
              <a:rPr lang="en-US" altLang="en-US" sz="2100" b="1" dirty="0">
                <a:solidFill>
                  <a:srgbClr val="FFFFFF"/>
                </a:solidFill>
                <a:latin typeface="Garamond" panose="02020404030301010803" pitchFamily="18" charset="0"/>
                <a:ea typeface="Garamond" panose="02020404030301010803" pitchFamily="18" charset="0"/>
                <a:cs typeface="Garamond" panose="02020404030301010803" pitchFamily="18" charset="0"/>
              </a:rPr>
              <a:t>) </a:t>
            </a:r>
            <a:r>
              <a:rPr lang="en-US" altLang="en-US" sz="2100" b="1" u="sng" dirty="0">
                <a:solidFill>
                  <a:srgbClr val="FFFFFF"/>
                </a:solidFill>
                <a:latin typeface="Garamond" panose="02020404030301010803" pitchFamily="18" charset="0"/>
                <a:ea typeface="Garamond" panose="02020404030301010803" pitchFamily="18" charset="0"/>
                <a:cs typeface="Garamond" panose="02020404030301010803" pitchFamily="18" charset="0"/>
              </a:rPr>
              <a:t>begin to melt in this range</a:t>
            </a:r>
            <a:r>
              <a:rPr lang="en-US" altLang="en-US" sz="2100" b="1" dirty="0">
                <a:solidFill>
                  <a:srgbClr val="FFFFFF"/>
                </a:solidFill>
                <a:latin typeface="Garamond" panose="02020404030301010803" pitchFamily="18" charset="0"/>
                <a:ea typeface="Garamond" panose="02020404030301010803" pitchFamily="18" charset="0"/>
                <a:cs typeface="Garamond" panose="02020404030301010803" pitchFamily="18" charset="0"/>
              </a:rPr>
              <a:t> at low to medium pressures , so that </a:t>
            </a:r>
            <a:r>
              <a:rPr lang="en-US" altLang="en-US" sz="2100" b="1" dirty="0" err="1">
                <a:solidFill>
                  <a:srgbClr val="FFFFFF"/>
                </a:solidFill>
                <a:latin typeface="Garamond" panose="02020404030301010803" pitchFamily="18" charset="0"/>
                <a:ea typeface="Garamond" panose="02020404030301010803" pitchFamily="18" charset="0"/>
                <a:cs typeface="Garamond" panose="02020404030301010803" pitchFamily="18" charset="0"/>
              </a:rPr>
              <a:t>migmatites</a:t>
            </a:r>
            <a:r>
              <a:rPr lang="en-US" altLang="en-US" sz="2100" b="1" dirty="0">
                <a:solidFill>
                  <a:srgbClr val="FFFFFF"/>
                </a:solidFill>
                <a:latin typeface="Garamond" panose="02020404030301010803" pitchFamily="18" charset="0"/>
                <a:ea typeface="Garamond" panose="02020404030301010803" pitchFamily="18" charset="0"/>
                <a:cs typeface="Garamond" panose="02020404030301010803" pitchFamily="18" charset="0"/>
              </a:rPr>
              <a:t> may form and melts may become mobilized</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a:p>
            <a:pPr>
              <a:lnSpc>
                <a:spcPts val="838"/>
              </a:lnSpc>
              <a:spcBef>
                <a:spcPts val="38"/>
              </a:spcBef>
            </a:pPr>
            <a:endParaRPr lang="en-US" altLang="en-US" sz="800" dirty="0"/>
          </a:p>
          <a:p>
            <a:pPr>
              <a:buClr>
                <a:srgbClr val="FFFFFF"/>
              </a:buClr>
              <a:buFont typeface="Garamond" panose="02020404030301010803" pitchFamily="18" charset="0"/>
              <a:buChar char="•"/>
            </a:pPr>
            <a:r>
              <a:rPr lang="en-US" altLang="en-US" sz="1700" b="1" dirty="0">
                <a:solidFill>
                  <a:srgbClr val="FFFFFF"/>
                </a:solidFill>
                <a:latin typeface="Garamond" panose="02020404030301010803" pitchFamily="18" charset="0"/>
                <a:ea typeface="Garamond" panose="02020404030301010803" pitchFamily="18" charset="0"/>
                <a:cs typeface="Garamond" panose="02020404030301010803" pitchFamily="18" charset="0"/>
              </a:rPr>
              <a:t>Not all </a:t>
            </a:r>
            <a:r>
              <a:rPr lang="en-US" altLang="en-US" sz="1700" b="1" dirty="0" err="1">
                <a:solidFill>
                  <a:srgbClr val="FFFFFF"/>
                </a:solidFill>
                <a:latin typeface="Garamond" panose="02020404030301010803" pitchFamily="18" charset="0"/>
                <a:ea typeface="Garamond" panose="02020404030301010803" pitchFamily="18" charset="0"/>
                <a:cs typeface="Garamond" panose="02020404030301010803" pitchFamily="18" charset="0"/>
              </a:rPr>
              <a:t>pelites</a:t>
            </a:r>
            <a:r>
              <a:rPr lang="en-US" altLang="en-US" sz="1700" b="1" dirty="0">
                <a:solidFill>
                  <a:srgbClr val="FFFFFF"/>
                </a:solidFill>
                <a:latin typeface="Garamond" panose="02020404030301010803" pitchFamily="18" charset="0"/>
                <a:ea typeface="Garamond" panose="02020404030301010803" pitchFamily="18" charset="0"/>
                <a:cs typeface="Garamond" panose="02020404030301010803" pitchFamily="18" charset="0"/>
              </a:rPr>
              <a:t> and </a:t>
            </a:r>
            <a:r>
              <a:rPr lang="en-US" altLang="en-US" sz="1700" b="1" dirty="0" err="1">
                <a:solidFill>
                  <a:srgbClr val="FFFFFF"/>
                </a:solidFill>
                <a:latin typeface="Garamond" panose="02020404030301010803" pitchFamily="18" charset="0"/>
                <a:ea typeface="Garamond" panose="02020404030301010803" pitchFamily="18" charset="0"/>
                <a:cs typeface="Garamond" panose="02020404030301010803" pitchFamily="18" charset="0"/>
              </a:rPr>
              <a:t>quartzo</a:t>
            </a:r>
            <a:r>
              <a:rPr lang="en-US" altLang="en-US" sz="1700" b="1" dirty="0">
                <a:solidFill>
                  <a:srgbClr val="FFFFFF"/>
                </a:solidFill>
                <a:latin typeface="Garamond" panose="02020404030301010803" pitchFamily="18" charset="0"/>
                <a:ea typeface="Garamond" panose="02020404030301010803" pitchFamily="18" charset="0"/>
                <a:cs typeface="Garamond" panose="02020404030301010803" pitchFamily="18" charset="0"/>
              </a:rPr>
              <a:t>-feldspathic rocks reach granulite facies as a result</a:t>
            </a:r>
            <a:endParaRPr lang="en-US" altLang="en-US" sz="1700" dirty="0">
              <a:latin typeface="Garamond" panose="02020404030301010803" pitchFamily="18" charset="0"/>
              <a:ea typeface="Garamond" panose="02020404030301010803" pitchFamily="18" charset="0"/>
              <a:cs typeface="Garamond" panose="02020404030301010803" pitchFamily="18" charset="0"/>
            </a:endParaRPr>
          </a:p>
          <a:p>
            <a:pPr>
              <a:lnSpc>
                <a:spcPts val="838"/>
              </a:lnSpc>
              <a:spcBef>
                <a:spcPts val="13"/>
              </a:spcBef>
              <a:buClr>
                <a:srgbClr val="FFFFFF"/>
              </a:buClr>
              <a:buFont typeface="Garamond" panose="02020404030301010803" pitchFamily="18" charset="0"/>
              <a:buChar char="•"/>
            </a:pPr>
            <a:endParaRPr lang="en-US" altLang="en-US" sz="800" dirty="0"/>
          </a:p>
          <a:p>
            <a:pPr>
              <a:buClr>
                <a:srgbClr val="FFFFFF"/>
              </a:buClr>
              <a:buFont typeface="Garamond" panose="02020404030301010803" pitchFamily="18" charset="0"/>
              <a:buChar char="•"/>
            </a:pPr>
            <a:r>
              <a:rPr lang="en-US" altLang="en-US" sz="1700" b="1" dirty="0">
                <a:solidFill>
                  <a:srgbClr val="FFFFFF"/>
                </a:solidFill>
                <a:latin typeface="Garamond" panose="02020404030301010803" pitchFamily="18" charset="0"/>
                <a:ea typeface="Garamond" panose="02020404030301010803" pitchFamily="18" charset="0"/>
                <a:cs typeface="Garamond" panose="02020404030301010803" pitchFamily="18" charset="0"/>
              </a:rPr>
              <a:t>Mafic rocks generally melt at somewhat higher T</a:t>
            </a:r>
            <a:endParaRPr lang="en-US" altLang="en-US" sz="1700" dirty="0">
              <a:latin typeface="Garamond" panose="02020404030301010803" pitchFamily="18" charset="0"/>
              <a:ea typeface="Garamond" panose="02020404030301010803" pitchFamily="18" charset="0"/>
              <a:cs typeface="Garamond" panose="02020404030301010803" pitchFamily="18" charset="0"/>
            </a:endParaRPr>
          </a:p>
          <a:p>
            <a:pPr>
              <a:lnSpc>
                <a:spcPts val="838"/>
              </a:lnSpc>
              <a:spcBef>
                <a:spcPts val="13"/>
              </a:spcBef>
              <a:buClr>
                <a:srgbClr val="FFFFFF"/>
              </a:buClr>
              <a:buFont typeface="Garamond" panose="02020404030301010803" pitchFamily="18" charset="0"/>
              <a:buChar char="•"/>
            </a:pPr>
            <a:endParaRPr lang="en-US" altLang="en-US" sz="800" dirty="0"/>
          </a:p>
          <a:p>
            <a:pPr>
              <a:buClr>
                <a:srgbClr val="FFFFFF"/>
              </a:buClr>
              <a:buFont typeface="Garamond" panose="02020404030301010803" pitchFamily="18" charset="0"/>
              <a:buChar char="•"/>
            </a:pPr>
            <a:r>
              <a:rPr lang="en-US" altLang="en-US" sz="1700" b="1" dirty="0">
                <a:solidFill>
                  <a:srgbClr val="FFFFFF"/>
                </a:solidFill>
                <a:latin typeface="Garamond" panose="02020404030301010803" pitchFamily="18" charset="0"/>
                <a:ea typeface="Garamond" panose="02020404030301010803" pitchFamily="18" charset="0"/>
                <a:cs typeface="Garamond" panose="02020404030301010803" pitchFamily="18" charset="0"/>
              </a:rPr>
              <a:t>If  H</a:t>
            </a:r>
            <a:r>
              <a:rPr lang="en-US" altLang="en-US" sz="1700" b="1" baseline="-21000" dirty="0">
                <a:solidFill>
                  <a:srgbClr val="FFFFFF"/>
                </a:solidFill>
                <a:latin typeface="Garamond" panose="02020404030301010803" pitchFamily="18" charset="0"/>
                <a:ea typeface="Garamond" panose="02020404030301010803" pitchFamily="18" charset="0"/>
                <a:cs typeface="Garamond" panose="02020404030301010803" pitchFamily="18" charset="0"/>
              </a:rPr>
              <a:t>2</a:t>
            </a:r>
            <a:r>
              <a:rPr lang="en-US" altLang="en-US" sz="1700" b="1" dirty="0">
                <a:solidFill>
                  <a:srgbClr val="FFFFFF"/>
                </a:solidFill>
                <a:latin typeface="Garamond" panose="02020404030301010803" pitchFamily="18" charset="0"/>
                <a:ea typeface="Garamond" panose="02020404030301010803" pitchFamily="18" charset="0"/>
                <a:cs typeface="Garamond" panose="02020404030301010803" pitchFamily="18" charset="0"/>
              </a:rPr>
              <a:t>O is removed by earlier melts remaining mafic rocks may become depleted in water</a:t>
            </a:r>
            <a:endParaRPr lang="en-US" altLang="en-US" sz="1700" dirty="0">
              <a:latin typeface="Garamond" panose="02020404030301010803" pitchFamily="18" charset="0"/>
              <a:ea typeface="Garamond" panose="02020404030301010803" pitchFamily="18" charset="0"/>
              <a:cs typeface="Garamond" panose="02020404030301010803" pitchFamily="18" charset="0"/>
            </a:endParaRPr>
          </a:p>
          <a:p>
            <a:pPr>
              <a:lnSpc>
                <a:spcPts val="975"/>
              </a:lnSpc>
            </a:pPr>
            <a:endParaRPr lang="en-US" altLang="en-US" sz="900" dirty="0"/>
          </a:p>
        </p:txBody>
      </p:sp>
      <p:sp>
        <p:nvSpPr>
          <p:cNvPr id="15" name="object 15"/>
          <p:cNvSpPr txBox="1"/>
          <p:nvPr/>
        </p:nvSpPr>
        <p:spPr>
          <a:xfrm>
            <a:off x="847359" y="4668044"/>
            <a:ext cx="7253033" cy="933450"/>
          </a:xfrm>
          <a:prstGeom prst="rect">
            <a:avLst/>
          </a:prstGeom>
        </p:spPr>
        <p:txBody>
          <a:bodyPr lIns="0" tIns="0" rIns="0" bIns="0"/>
          <a:lstStyle>
            <a:lvl1pPr marL="212725" indent="-201613">
              <a:tabLst>
                <a:tab pos="211138" algn="l"/>
              </a:tabLst>
              <a:defRPr sz="2400">
                <a:solidFill>
                  <a:schemeClr val="bg1"/>
                </a:solidFill>
                <a:latin typeface="Times New Roman" panose="02020603050405020304" pitchFamily="18" charset="0"/>
              </a:defRPr>
            </a:lvl1pPr>
            <a:lvl2pPr marL="742950" indent="-285750">
              <a:tabLst>
                <a:tab pos="211138" algn="l"/>
              </a:tabLst>
              <a:defRPr sz="2400">
                <a:solidFill>
                  <a:schemeClr val="bg1"/>
                </a:solidFill>
                <a:latin typeface="Times New Roman" panose="02020603050405020304" pitchFamily="18" charset="0"/>
              </a:defRPr>
            </a:lvl2pPr>
            <a:lvl3pPr marL="1143000" indent="-228600">
              <a:tabLst>
                <a:tab pos="211138" algn="l"/>
              </a:tabLst>
              <a:defRPr sz="2400">
                <a:solidFill>
                  <a:schemeClr val="bg1"/>
                </a:solidFill>
                <a:latin typeface="Times New Roman" panose="02020603050405020304" pitchFamily="18" charset="0"/>
              </a:defRPr>
            </a:lvl3pPr>
            <a:lvl4pPr marL="1600200" indent="-228600">
              <a:tabLst>
                <a:tab pos="211138" algn="l"/>
              </a:tabLst>
              <a:defRPr sz="2400">
                <a:solidFill>
                  <a:schemeClr val="bg1"/>
                </a:solidFill>
                <a:latin typeface="Times New Roman" panose="02020603050405020304" pitchFamily="18" charset="0"/>
              </a:defRPr>
            </a:lvl4pPr>
            <a:lvl5pPr marL="2057400" indent="-228600">
              <a:tabLst>
                <a:tab pos="211138" algn="l"/>
              </a:tabLst>
              <a:defRPr sz="2400">
                <a:solidFill>
                  <a:schemeClr val="bg1"/>
                </a:solidFill>
                <a:latin typeface="Times New Roman" panose="02020603050405020304" pitchFamily="18" charset="0"/>
              </a:defRPr>
            </a:lvl5pPr>
            <a:lvl6pPr marL="2514600" indent="-228600" eaLnBrk="0" fontAlgn="base" hangingPunct="0">
              <a:spcBef>
                <a:spcPct val="0"/>
              </a:spcBef>
              <a:spcAft>
                <a:spcPct val="0"/>
              </a:spcAft>
              <a:tabLst>
                <a:tab pos="211138" algn="l"/>
              </a:tabLst>
              <a:defRPr sz="2400">
                <a:solidFill>
                  <a:schemeClr val="bg1"/>
                </a:solidFill>
                <a:latin typeface="Times New Roman" panose="02020603050405020304" pitchFamily="18" charset="0"/>
              </a:defRPr>
            </a:lvl6pPr>
            <a:lvl7pPr marL="2971800" indent="-228600" eaLnBrk="0" fontAlgn="base" hangingPunct="0">
              <a:spcBef>
                <a:spcPct val="0"/>
              </a:spcBef>
              <a:spcAft>
                <a:spcPct val="0"/>
              </a:spcAft>
              <a:tabLst>
                <a:tab pos="211138" algn="l"/>
              </a:tabLst>
              <a:defRPr sz="2400">
                <a:solidFill>
                  <a:schemeClr val="bg1"/>
                </a:solidFill>
                <a:latin typeface="Times New Roman" panose="02020603050405020304" pitchFamily="18" charset="0"/>
              </a:defRPr>
            </a:lvl7pPr>
            <a:lvl8pPr marL="3429000" indent="-228600" eaLnBrk="0" fontAlgn="base" hangingPunct="0">
              <a:spcBef>
                <a:spcPct val="0"/>
              </a:spcBef>
              <a:spcAft>
                <a:spcPct val="0"/>
              </a:spcAft>
              <a:tabLst>
                <a:tab pos="211138" algn="l"/>
              </a:tabLst>
              <a:defRPr sz="2400">
                <a:solidFill>
                  <a:schemeClr val="bg1"/>
                </a:solidFill>
                <a:latin typeface="Times New Roman" panose="02020603050405020304" pitchFamily="18" charset="0"/>
              </a:defRPr>
            </a:lvl8pPr>
            <a:lvl9pPr marL="3886200" indent="-228600" eaLnBrk="0" fontAlgn="base" hangingPunct="0">
              <a:spcBef>
                <a:spcPct val="0"/>
              </a:spcBef>
              <a:spcAft>
                <a:spcPct val="0"/>
              </a:spcAft>
              <a:tabLst>
                <a:tab pos="211138" algn="l"/>
              </a:tabLst>
              <a:defRPr sz="2400">
                <a:solidFill>
                  <a:schemeClr val="bg1"/>
                </a:solidFill>
                <a:latin typeface="Times New Roman" panose="02020603050405020304" pitchFamily="18" charset="0"/>
              </a:defRPr>
            </a:lvl9pPr>
          </a:lstStyle>
          <a:p>
            <a:pPr>
              <a:buClr>
                <a:srgbClr val="FFFFFF"/>
              </a:buClr>
              <a:buFont typeface="Garamond" panose="02020404030301010803" pitchFamily="18" charset="0"/>
              <a:buChar char="•"/>
            </a:pPr>
            <a:r>
              <a:rPr lang="en-US" altLang="en-US" sz="1700" b="1" dirty="0">
                <a:solidFill>
                  <a:srgbClr val="FFFFFF"/>
                </a:solidFill>
                <a:latin typeface="Garamond" panose="02020404030301010803" pitchFamily="18" charset="0"/>
                <a:ea typeface="Garamond" panose="02020404030301010803" pitchFamily="18" charset="0"/>
                <a:cs typeface="Garamond" panose="02020404030301010803" pitchFamily="18" charset="0"/>
              </a:rPr>
              <a:t>Hornblende decomposes and orthopyroxene + </a:t>
            </a:r>
            <a:r>
              <a:rPr lang="en-US" altLang="en-US" sz="1700" b="1" dirty="0" err="1">
                <a:solidFill>
                  <a:srgbClr val="FFFFFF"/>
                </a:solidFill>
                <a:latin typeface="Garamond" panose="02020404030301010803" pitchFamily="18" charset="0"/>
                <a:ea typeface="Garamond" panose="02020404030301010803" pitchFamily="18" charset="0"/>
                <a:cs typeface="Garamond" panose="02020404030301010803" pitchFamily="18" charset="0"/>
              </a:rPr>
              <a:t>clinopyroxene</a:t>
            </a:r>
            <a:r>
              <a:rPr lang="en-US" altLang="en-US" sz="1700" b="1" dirty="0">
                <a:solidFill>
                  <a:srgbClr val="FFFFFF"/>
                </a:solidFill>
                <a:latin typeface="Garamond" panose="02020404030301010803" pitchFamily="18" charset="0"/>
                <a:ea typeface="Garamond" panose="02020404030301010803" pitchFamily="18" charset="0"/>
                <a:cs typeface="Garamond" panose="02020404030301010803" pitchFamily="18" charset="0"/>
              </a:rPr>
              <a:t> appear</a:t>
            </a:r>
            <a:endParaRPr lang="en-US" altLang="en-US" sz="1700" dirty="0">
              <a:latin typeface="Garamond" panose="02020404030301010803" pitchFamily="18" charset="0"/>
              <a:ea typeface="Garamond" panose="02020404030301010803" pitchFamily="18" charset="0"/>
              <a:cs typeface="Garamond" panose="02020404030301010803" pitchFamily="18" charset="0"/>
            </a:endParaRPr>
          </a:p>
          <a:p>
            <a:pPr>
              <a:lnSpc>
                <a:spcPts val="838"/>
              </a:lnSpc>
              <a:spcBef>
                <a:spcPts val="13"/>
              </a:spcBef>
              <a:buClr>
                <a:srgbClr val="FFFFFF"/>
              </a:buClr>
              <a:buFont typeface="Garamond" panose="02020404030301010803" pitchFamily="18" charset="0"/>
              <a:buChar char="•"/>
            </a:pPr>
            <a:endParaRPr lang="en-US" altLang="en-US" sz="800" dirty="0"/>
          </a:p>
          <a:p>
            <a:pPr>
              <a:buClr>
                <a:srgbClr val="FFFFFF"/>
              </a:buClr>
              <a:buFont typeface="Garamond" panose="02020404030301010803" pitchFamily="18" charset="0"/>
              <a:buChar char="•"/>
            </a:pPr>
            <a:r>
              <a:rPr lang="en-US" altLang="en-US" sz="1700" b="1" dirty="0">
                <a:solidFill>
                  <a:srgbClr val="FFFFFF"/>
                </a:solidFill>
                <a:latin typeface="Garamond" panose="02020404030301010803" pitchFamily="18" charset="0"/>
                <a:ea typeface="Garamond" panose="02020404030301010803" pitchFamily="18" charset="0"/>
                <a:cs typeface="Garamond" panose="02020404030301010803" pitchFamily="18" charset="0"/>
              </a:rPr>
              <a:t>This reaction occurs over a T interval of  at least 50</a:t>
            </a:r>
            <a:r>
              <a:rPr lang="en-US" altLang="en-US" sz="1700" b="1" baseline="26000" dirty="0">
                <a:solidFill>
                  <a:srgbClr val="FFFFFF"/>
                </a:solidFill>
                <a:latin typeface="Garamond" panose="02020404030301010803" pitchFamily="18" charset="0"/>
                <a:ea typeface="Garamond" panose="02020404030301010803" pitchFamily="18" charset="0"/>
                <a:cs typeface="Garamond" panose="02020404030301010803" pitchFamily="18" charset="0"/>
              </a:rPr>
              <a:t>o</a:t>
            </a:r>
            <a:r>
              <a:rPr lang="en-US" altLang="en-US" sz="1700" b="1" dirty="0">
                <a:solidFill>
                  <a:srgbClr val="FFFFFF"/>
                </a:solidFill>
                <a:latin typeface="Garamond" panose="02020404030301010803" pitchFamily="18" charset="0"/>
                <a:ea typeface="Garamond" panose="02020404030301010803" pitchFamily="18" charset="0"/>
                <a:cs typeface="Garamond" panose="02020404030301010803" pitchFamily="18" charset="0"/>
              </a:rPr>
              <a:t>C</a:t>
            </a:r>
            <a:endParaRPr lang="en-US" altLang="en-US" sz="1700" dirty="0">
              <a:latin typeface="Garamond" panose="02020404030301010803" pitchFamily="18" charset="0"/>
              <a:ea typeface="Garamond" panose="02020404030301010803" pitchFamily="18" charset="0"/>
              <a:cs typeface="Garamond" panose="02020404030301010803"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lIns="0" tIns="0" rIns="0" bIns="0" rtlCol="0">
            <a:noAutofit/>
          </a:bodyPr>
          <a:lstStyle/>
          <a:p>
            <a:pPr marL="11767">
              <a:defRPr/>
            </a:pPr>
            <a:r>
              <a:rPr sz="3883" b="1" spc="-22" dirty="0">
                <a:solidFill>
                  <a:srgbClr val="E5E5FF"/>
                </a:solidFill>
                <a:latin typeface="Garamond"/>
                <a:cs typeface="Garamond"/>
              </a:rPr>
              <a:t>Metamorphism</a:t>
            </a:r>
            <a:r>
              <a:rPr sz="3883" b="1" spc="13" dirty="0">
                <a:solidFill>
                  <a:srgbClr val="E5E5FF"/>
                </a:solidFill>
                <a:latin typeface="Garamond"/>
                <a:cs typeface="Garamond"/>
              </a:rPr>
              <a:t> </a:t>
            </a:r>
            <a:r>
              <a:rPr sz="3883" b="1" spc="-18" dirty="0">
                <a:solidFill>
                  <a:srgbClr val="E5E5FF"/>
                </a:solidFill>
                <a:latin typeface="Garamond"/>
                <a:cs typeface="Garamond"/>
              </a:rPr>
              <a:t>of </a:t>
            </a:r>
            <a:r>
              <a:rPr sz="3883" b="1" spc="-22" dirty="0">
                <a:solidFill>
                  <a:srgbClr val="E5E5FF"/>
                </a:solidFill>
                <a:latin typeface="Garamond"/>
                <a:cs typeface="Garamond"/>
              </a:rPr>
              <a:t>Mafic</a:t>
            </a:r>
            <a:r>
              <a:rPr sz="3883" b="1" spc="9" dirty="0">
                <a:solidFill>
                  <a:srgbClr val="E5E5FF"/>
                </a:solidFill>
                <a:latin typeface="Garamond"/>
                <a:cs typeface="Garamond"/>
              </a:rPr>
              <a:t> </a:t>
            </a:r>
            <a:r>
              <a:rPr sz="3883" b="1" spc="-22" dirty="0">
                <a:solidFill>
                  <a:srgbClr val="E5E5FF"/>
                </a:solidFill>
                <a:latin typeface="Garamond"/>
                <a:cs typeface="Garamond"/>
              </a:rPr>
              <a:t>Rocks</a:t>
            </a:r>
            <a:endParaRPr sz="3883">
              <a:latin typeface="Garamond"/>
              <a:cs typeface="Garamond"/>
            </a:endParaRPr>
          </a:p>
        </p:txBody>
      </p:sp>
      <p:sp>
        <p:nvSpPr>
          <p:cNvPr id="3" name="object 3"/>
          <p:cNvSpPr/>
          <p:nvPr/>
        </p:nvSpPr>
        <p:spPr>
          <a:xfrm>
            <a:off x="538163" y="403225"/>
            <a:ext cx="8067675" cy="1728788"/>
          </a:xfrm>
          <a:prstGeom prst="rect">
            <a:avLst/>
          </a:prstGeom>
          <a:blipFill>
            <a:blip r:embed="rId2" cstate="print"/>
            <a:stretch>
              <a:fillRect/>
            </a:stretch>
          </a:blipFill>
        </p:spPr>
        <p:txBody>
          <a:bodyPr lIns="0" tIns="0" rIns="0" bIns="0"/>
          <a:lstStyle/>
          <a:p>
            <a:pPr>
              <a:defRPr/>
            </a:pPr>
            <a:endParaRPr sz="2118"/>
          </a:p>
        </p:txBody>
      </p:sp>
      <p:sp>
        <p:nvSpPr>
          <p:cNvPr id="5" name="object 5"/>
          <p:cNvSpPr/>
          <p:nvPr/>
        </p:nvSpPr>
        <p:spPr>
          <a:xfrm>
            <a:off x="538163" y="2132013"/>
            <a:ext cx="8067675" cy="863600"/>
          </a:xfrm>
          <a:prstGeom prst="rect">
            <a:avLst/>
          </a:prstGeom>
          <a:blipFill>
            <a:blip r:embed="rId3" cstate="print"/>
            <a:stretch>
              <a:fillRect/>
            </a:stretch>
          </a:blipFill>
        </p:spPr>
        <p:txBody>
          <a:bodyPr lIns="0" tIns="0" rIns="0" bIns="0"/>
          <a:lstStyle/>
          <a:p>
            <a:pPr>
              <a:defRPr/>
            </a:pPr>
            <a:endParaRPr sz="2118"/>
          </a:p>
        </p:txBody>
      </p:sp>
      <p:sp>
        <p:nvSpPr>
          <p:cNvPr id="7" name="object 7"/>
          <p:cNvSpPr/>
          <p:nvPr/>
        </p:nvSpPr>
        <p:spPr>
          <a:xfrm>
            <a:off x="538163" y="2995613"/>
            <a:ext cx="8067675" cy="863600"/>
          </a:xfrm>
          <a:prstGeom prst="rect">
            <a:avLst/>
          </a:prstGeom>
          <a:blipFill>
            <a:blip r:embed="rId4" cstate="print"/>
            <a:stretch>
              <a:fillRect/>
            </a:stretch>
          </a:blipFill>
        </p:spPr>
        <p:txBody>
          <a:bodyPr lIns="0" tIns="0" rIns="0" bIns="0"/>
          <a:lstStyle/>
          <a:p>
            <a:pPr>
              <a:defRPr/>
            </a:pPr>
            <a:endParaRPr sz="2118"/>
          </a:p>
        </p:txBody>
      </p:sp>
      <p:sp>
        <p:nvSpPr>
          <p:cNvPr id="9" name="object 9"/>
          <p:cNvSpPr/>
          <p:nvPr/>
        </p:nvSpPr>
        <p:spPr>
          <a:xfrm>
            <a:off x="538163" y="3859213"/>
            <a:ext cx="8067675" cy="863600"/>
          </a:xfrm>
          <a:prstGeom prst="rect">
            <a:avLst/>
          </a:prstGeom>
          <a:blipFill>
            <a:blip r:embed="rId5" cstate="print"/>
            <a:stretch>
              <a:fillRect/>
            </a:stretch>
          </a:blipFill>
        </p:spPr>
        <p:txBody>
          <a:bodyPr lIns="0" tIns="0" rIns="0" bIns="0"/>
          <a:lstStyle/>
          <a:p>
            <a:pPr>
              <a:defRPr/>
            </a:pPr>
            <a:endParaRPr sz="2118"/>
          </a:p>
        </p:txBody>
      </p:sp>
      <p:sp>
        <p:nvSpPr>
          <p:cNvPr id="11" name="object 11"/>
          <p:cNvSpPr/>
          <p:nvPr/>
        </p:nvSpPr>
        <p:spPr>
          <a:xfrm>
            <a:off x="538163" y="4722813"/>
            <a:ext cx="8067675" cy="865187"/>
          </a:xfrm>
          <a:prstGeom prst="rect">
            <a:avLst/>
          </a:prstGeom>
          <a:blipFill>
            <a:blip r:embed="rId6" cstate="print"/>
            <a:stretch>
              <a:fillRect/>
            </a:stretch>
          </a:blipFill>
        </p:spPr>
        <p:txBody>
          <a:bodyPr lIns="0" tIns="0" rIns="0" bIns="0"/>
          <a:lstStyle/>
          <a:p>
            <a:pPr>
              <a:defRPr/>
            </a:pPr>
            <a:endParaRPr sz="2118"/>
          </a:p>
        </p:txBody>
      </p:sp>
      <p:sp>
        <p:nvSpPr>
          <p:cNvPr id="13" name="object 13"/>
          <p:cNvSpPr/>
          <p:nvPr/>
        </p:nvSpPr>
        <p:spPr>
          <a:xfrm>
            <a:off x="538163" y="5588000"/>
            <a:ext cx="8067675" cy="866775"/>
          </a:xfrm>
          <a:prstGeom prst="rect">
            <a:avLst/>
          </a:prstGeom>
          <a:blipFill>
            <a:blip r:embed="rId7" cstate="print"/>
            <a:stretch>
              <a:fillRect/>
            </a:stretch>
          </a:blipFill>
        </p:spPr>
        <p:txBody>
          <a:bodyPr lIns="0" tIns="0" rIns="0" bIns="0"/>
          <a:lstStyle/>
          <a:p>
            <a:pPr>
              <a:defRPr/>
            </a:pPr>
            <a:endParaRPr sz="2118"/>
          </a:p>
        </p:txBody>
      </p:sp>
      <p:grpSp>
        <p:nvGrpSpPr>
          <p:cNvPr id="17" name="Group 16"/>
          <p:cNvGrpSpPr/>
          <p:nvPr/>
        </p:nvGrpSpPr>
        <p:grpSpPr>
          <a:xfrm>
            <a:off x="630759" y="502444"/>
            <a:ext cx="3178820" cy="2906713"/>
            <a:chOff x="673100" y="1816100"/>
            <a:chExt cx="4400550" cy="4298950"/>
          </a:xfrm>
        </p:grpSpPr>
        <p:sp>
          <p:nvSpPr>
            <p:cNvPr id="4" name="object 4"/>
            <p:cNvSpPr/>
            <p:nvPr/>
          </p:nvSpPr>
          <p:spPr>
            <a:xfrm>
              <a:off x="673100" y="1816100"/>
              <a:ext cx="4400550" cy="315913"/>
            </a:xfrm>
            <a:prstGeom prst="rect">
              <a:avLst/>
            </a:prstGeom>
            <a:blipFill>
              <a:blip r:embed="rId8" cstate="print"/>
              <a:stretch>
                <a:fillRect/>
              </a:stretch>
            </a:blipFill>
          </p:spPr>
          <p:txBody>
            <a:bodyPr lIns="0" tIns="0" rIns="0" bIns="0"/>
            <a:lstStyle/>
            <a:p>
              <a:pPr>
                <a:defRPr/>
              </a:pPr>
              <a:endParaRPr sz="2118"/>
            </a:p>
          </p:txBody>
        </p:sp>
        <p:sp>
          <p:nvSpPr>
            <p:cNvPr id="6" name="object 6"/>
            <p:cNvSpPr/>
            <p:nvPr/>
          </p:nvSpPr>
          <p:spPr>
            <a:xfrm>
              <a:off x="673100" y="2132013"/>
              <a:ext cx="4400550" cy="863600"/>
            </a:xfrm>
            <a:prstGeom prst="rect">
              <a:avLst/>
            </a:prstGeom>
            <a:blipFill>
              <a:blip r:embed="rId9" cstate="print"/>
              <a:stretch>
                <a:fillRect/>
              </a:stretch>
            </a:blipFill>
          </p:spPr>
          <p:txBody>
            <a:bodyPr lIns="0" tIns="0" rIns="0" bIns="0"/>
            <a:lstStyle/>
            <a:p>
              <a:pPr>
                <a:defRPr/>
              </a:pPr>
              <a:endParaRPr sz="2118"/>
            </a:p>
          </p:txBody>
        </p:sp>
        <p:sp>
          <p:nvSpPr>
            <p:cNvPr id="8" name="object 8"/>
            <p:cNvSpPr/>
            <p:nvPr/>
          </p:nvSpPr>
          <p:spPr>
            <a:xfrm>
              <a:off x="673100" y="2995613"/>
              <a:ext cx="4400550" cy="863600"/>
            </a:xfrm>
            <a:prstGeom prst="rect">
              <a:avLst/>
            </a:prstGeom>
            <a:blipFill>
              <a:blip r:embed="rId10" cstate="print"/>
              <a:stretch>
                <a:fillRect/>
              </a:stretch>
            </a:blipFill>
          </p:spPr>
          <p:txBody>
            <a:bodyPr lIns="0" tIns="0" rIns="0" bIns="0"/>
            <a:lstStyle/>
            <a:p>
              <a:pPr>
                <a:defRPr/>
              </a:pPr>
              <a:endParaRPr sz="2118"/>
            </a:p>
          </p:txBody>
        </p:sp>
        <p:sp>
          <p:nvSpPr>
            <p:cNvPr id="10" name="object 10"/>
            <p:cNvSpPr/>
            <p:nvPr/>
          </p:nvSpPr>
          <p:spPr>
            <a:xfrm>
              <a:off x="673100" y="3859213"/>
              <a:ext cx="4400550" cy="863600"/>
            </a:xfrm>
            <a:prstGeom prst="rect">
              <a:avLst/>
            </a:prstGeom>
            <a:blipFill>
              <a:blip r:embed="rId11" cstate="print"/>
              <a:stretch>
                <a:fillRect/>
              </a:stretch>
            </a:blipFill>
          </p:spPr>
          <p:txBody>
            <a:bodyPr lIns="0" tIns="0" rIns="0" bIns="0"/>
            <a:lstStyle/>
            <a:p>
              <a:pPr>
                <a:defRPr/>
              </a:pPr>
              <a:endParaRPr sz="2118"/>
            </a:p>
          </p:txBody>
        </p:sp>
        <p:sp>
          <p:nvSpPr>
            <p:cNvPr id="12" name="object 12"/>
            <p:cNvSpPr/>
            <p:nvPr/>
          </p:nvSpPr>
          <p:spPr>
            <a:xfrm>
              <a:off x="673100" y="4722813"/>
              <a:ext cx="4400550" cy="865187"/>
            </a:xfrm>
            <a:prstGeom prst="rect">
              <a:avLst/>
            </a:prstGeom>
            <a:blipFill>
              <a:blip r:embed="rId12" cstate="print"/>
              <a:stretch>
                <a:fillRect/>
              </a:stretch>
            </a:blipFill>
          </p:spPr>
          <p:txBody>
            <a:bodyPr lIns="0" tIns="0" rIns="0" bIns="0"/>
            <a:lstStyle/>
            <a:p>
              <a:pPr>
                <a:defRPr/>
              </a:pPr>
              <a:endParaRPr sz="2118"/>
            </a:p>
          </p:txBody>
        </p:sp>
        <p:sp>
          <p:nvSpPr>
            <p:cNvPr id="14" name="object 14"/>
            <p:cNvSpPr/>
            <p:nvPr/>
          </p:nvSpPr>
          <p:spPr>
            <a:xfrm>
              <a:off x="673100" y="5588000"/>
              <a:ext cx="4400550" cy="527050"/>
            </a:xfrm>
            <a:prstGeom prst="rect">
              <a:avLst/>
            </a:prstGeom>
            <a:blipFill>
              <a:blip r:embed="rId13" cstate="print"/>
              <a:stretch>
                <a:fillRect/>
              </a:stretch>
            </a:blipFill>
          </p:spPr>
          <p:txBody>
            <a:bodyPr lIns="0" tIns="0" rIns="0" bIns="0"/>
            <a:lstStyle/>
            <a:p>
              <a:pPr>
                <a:defRPr/>
              </a:pPr>
              <a:endParaRPr sz="2118"/>
            </a:p>
          </p:txBody>
        </p:sp>
      </p:grpSp>
      <p:sp>
        <p:nvSpPr>
          <p:cNvPr id="15" name="object 15"/>
          <p:cNvSpPr txBox="1"/>
          <p:nvPr/>
        </p:nvSpPr>
        <p:spPr>
          <a:xfrm>
            <a:off x="4283968" y="716047"/>
            <a:ext cx="3920232" cy="5578391"/>
          </a:xfrm>
          <a:prstGeom prst="rect">
            <a:avLst/>
          </a:prstGeom>
        </p:spPr>
        <p:txBody>
          <a:bodyPr lIns="0" tIns="0" rIns="0" bIns="0"/>
          <a:lstStyle>
            <a:lvl1pPr marL="11113">
              <a:defRPr sz="2400">
                <a:solidFill>
                  <a:schemeClr val="bg1"/>
                </a:solidFill>
                <a:latin typeface="Times New Roman" panose="02020603050405020304" pitchFamily="18" charset="0"/>
              </a:defRPr>
            </a:lvl1pPr>
            <a:lvl2pPr marL="742950" indent="-285750">
              <a:defRPr sz="2400">
                <a:solidFill>
                  <a:schemeClr val="bg1"/>
                </a:solidFill>
                <a:latin typeface="Times New Roman" panose="02020603050405020304" pitchFamily="18" charset="0"/>
              </a:defRPr>
            </a:lvl2pPr>
            <a:lvl3pPr marL="1143000" indent="-228600">
              <a:defRPr sz="2400">
                <a:solidFill>
                  <a:schemeClr val="bg1"/>
                </a:solidFill>
                <a:latin typeface="Times New Roman" panose="02020603050405020304" pitchFamily="18" charset="0"/>
              </a:defRPr>
            </a:lvl3pPr>
            <a:lvl4pPr marL="1600200" indent="-228600">
              <a:defRPr sz="2400">
                <a:solidFill>
                  <a:schemeClr val="bg1"/>
                </a:solidFill>
                <a:latin typeface="Times New Roman" panose="02020603050405020304" pitchFamily="18" charset="0"/>
              </a:defRPr>
            </a:lvl4pPr>
            <a:lvl5pPr marL="2057400" indent="-228600">
              <a:defRPr sz="2400">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defRPr>
            </a:lvl9pPr>
          </a:lstStyle>
          <a:p>
            <a:r>
              <a:rPr lang="en-US" altLang="en-US" sz="2100" b="1" dirty="0">
                <a:solidFill>
                  <a:srgbClr val="FFFF5D"/>
                </a:solidFill>
                <a:latin typeface="Garamond" panose="02020404030301010803" pitchFamily="18" charset="0"/>
                <a:ea typeface="Garamond" panose="02020404030301010803" pitchFamily="18" charset="0"/>
                <a:cs typeface="Garamond" panose="02020404030301010803" pitchFamily="18" charset="0"/>
              </a:rPr>
              <a:t>Mafic Assemblages of  the Medium P/T Series: </a:t>
            </a:r>
            <a:r>
              <a:rPr lang="en-US" altLang="en-US" sz="2100" b="1" dirty="0" err="1">
                <a:solidFill>
                  <a:srgbClr val="FFFF5D"/>
                </a:solidFill>
                <a:latin typeface="Garamond" panose="02020404030301010803" pitchFamily="18" charset="0"/>
                <a:ea typeface="Garamond" panose="02020404030301010803" pitchFamily="18" charset="0"/>
                <a:cs typeface="Garamond" panose="02020404030301010803" pitchFamily="18" charset="0"/>
              </a:rPr>
              <a:t>Greenschist</a:t>
            </a:r>
            <a:r>
              <a:rPr lang="en-US" altLang="en-US" sz="2100" b="1" dirty="0">
                <a:solidFill>
                  <a:srgbClr val="FFFF5D"/>
                </a:solidFill>
                <a:latin typeface="Garamond" panose="02020404030301010803" pitchFamily="18" charset="0"/>
                <a:ea typeface="Garamond" panose="02020404030301010803" pitchFamily="18" charset="0"/>
                <a:cs typeface="Garamond" panose="02020404030301010803" pitchFamily="18" charset="0"/>
              </a:rPr>
              <a:t>, Amphibolite, and Granulite Facies (most common)</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a:p>
            <a:pPr>
              <a:lnSpc>
                <a:spcPts val="488"/>
              </a:lnSpc>
              <a:spcBef>
                <a:spcPts val="38"/>
              </a:spcBef>
            </a:pPr>
            <a:endParaRPr lang="en-US" altLang="en-US" sz="400" dirty="0"/>
          </a:p>
          <a:p>
            <a:pPr>
              <a:lnSpc>
                <a:spcPts val="888"/>
              </a:lnSpc>
            </a:pPr>
            <a:endParaRPr lang="en-US" altLang="en-US" sz="800" dirty="0"/>
          </a:p>
          <a:p>
            <a:r>
              <a:rPr lang="en-US" altLang="en-US" sz="2100" b="1" dirty="0">
                <a:solidFill>
                  <a:srgbClr val="6AFCFC"/>
                </a:solidFill>
                <a:latin typeface="Garamond" panose="02020404030301010803" pitchFamily="18" charset="0"/>
                <a:ea typeface="Garamond" panose="02020404030301010803" pitchFamily="18" charset="0"/>
                <a:cs typeface="Garamond" panose="02020404030301010803" pitchFamily="18" charset="0"/>
              </a:rPr>
              <a:t>The granulite facies is characterized by the presence of  a largely anhydrous mineral assemblage</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a:p>
            <a:pPr>
              <a:lnSpc>
                <a:spcPts val="888"/>
              </a:lnSpc>
            </a:pPr>
            <a:endParaRPr lang="en-US" altLang="en-US" sz="800" dirty="0"/>
          </a:p>
          <a:p>
            <a:pPr>
              <a:lnSpc>
                <a:spcPts val="1238"/>
              </a:lnSpc>
            </a:pPr>
            <a:endParaRPr lang="en-US" altLang="en-US" sz="1200" dirty="0"/>
          </a:p>
          <a:p>
            <a:r>
              <a:rPr lang="en-US" altLang="en-US" sz="2100" b="1" dirty="0">
                <a:solidFill>
                  <a:srgbClr val="FFFFFF"/>
                </a:solidFill>
                <a:latin typeface="Garamond" panose="02020404030301010803" pitchFamily="18" charset="0"/>
                <a:ea typeface="Garamond" panose="02020404030301010803" pitchFamily="18" charset="0"/>
                <a:cs typeface="Garamond" panose="02020404030301010803" pitchFamily="18" charset="0"/>
              </a:rPr>
              <a:t>In </a:t>
            </a:r>
            <a:r>
              <a:rPr lang="en-US" altLang="en-US" sz="2100" b="1" dirty="0" err="1">
                <a:solidFill>
                  <a:srgbClr val="FFFFFF"/>
                </a:solidFill>
                <a:latin typeface="Garamond" panose="02020404030301010803" pitchFamily="18" charset="0"/>
                <a:ea typeface="Garamond" panose="02020404030301010803" pitchFamily="18" charset="0"/>
                <a:cs typeface="Garamond" panose="02020404030301010803" pitchFamily="18" charset="0"/>
              </a:rPr>
              <a:t>metabasites</a:t>
            </a:r>
            <a:r>
              <a:rPr lang="en-US" altLang="en-US" sz="2100" b="1" dirty="0">
                <a:solidFill>
                  <a:srgbClr val="FFFFFF"/>
                </a:solidFill>
                <a:latin typeface="Garamond" panose="02020404030301010803" pitchFamily="18" charset="0"/>
                <a:ea typeface="Garamond" panose="02020404030301010803" pitchFamily="18" charset="0"/>
                <a:cs typeface="Garamond" panose="02020404030301010803" pitchFamily="18" charset="0"/>
              </a:rPr>
              <a:t> diagnostic mineral assemblage is orthopyroxene + </a:t>
            </a:r>
            <a:r>
              <a:rPr lang="en-US" altLang="en-US" sz="2100" b="1" dirty="0" err="1">
                <a:solidFill>
                  <a:srgbClr val="FFFFFF"/>
                </a:solidFill>
                <a:latin typeface="Garamond" panose="02020404030301010803" pitchFamily="18" charset="0"/>
                <a:ea typeface="Garamond" panose="02020404030301010803" pitchFamily="18" charset="0"/>
                <a:cs typeface="Garamond" panose="02020404030301010803" pitchFamily="18" charset="0"/>
              </a:rPr>
              <a:t>clinopyroxene</a:t>
            </a:r>
            <a:r>
              <a:rPr lang="en-US" altLang="en-US" sz="2100" b="1" dirty="0">
                <a:solidFill>
                  <a:srgbClr val="FFFFFF"/>
                </a:solidFill>
                <a:latin typeface="Garamond" panose="02020404030301010803" pitchFamily="18" charset="0"/>
                <a:ea typeface="Garamond" panose="02020404030301010803" pitchFamily="18" charset="0"/>
                <a:cs typeface="Garamond" panose="02020404030301010803" pitchFamily="18" charset="0"/>
              </a:rPr>
              <a:t> + plagioclase + quartz</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a:p>
            <a:pPr>
              <a:lnSpc>
                <a:spcPts val="888"/>
              </a:lnSpc>
              <a:spcBef>
                <a:spcPts val="63"/>
              </a:spcBef>
            </a:pPr>
            <a:endParaRPr lang="en-US" altLang="en-US" sz="800" dirty="0"/>
          </a:p>
          <a:p>
            <a:pPr>
              <a:buClr>
                <a:srgbClr val="FFFFFF"/>
              </a:buClr>
              <a:buFont typeface="Garamond" panose="02020404030301010803" pitchFamily="18" charset="0"/>
              <a:buChar char="•"/>
            </a:pPr>
            <a:r>
              <a:rPr lang="en-US" altLang="en-US" sz="1700" b="1" dirty="0">
                <a:solidFill>
                  <a:srgbClr val="FFFFFF"/>
                </a:solidFill>
                <a:latin typeface="Garamond" panose="02020404030301010803" pitchFamily="18" charset="0"/>
                <a:ea typeface="Garamond" panose="02020404030301010803" pitchFamily="18" charset="0"/>
                <a:cs typeface="Garamond" panose="02020404030301010803" pitchFamily="18" charset="0"/>
              </a:rPr>
              <a:t>Garnet is also common, and minor hornblende and/or biotite may be present</a:t>
            </a:r>
            <a:endParaRPr lang="en-US" altLang="en-US" sz="1700" dirty="0">
              <a:latin typeface="Garamond" panose="02020404030301010803" pitchFamily="18" charset="0"/>
              <a:ea typeface="Garamond" panose="02020404030301010803" pitchFamily="18" charset="0"/>
              <a:cs typeface="Garamond" panose="02020404030301010803" pitchFamily="18" charset="0"/>
            </a:endParaRPr>
          </a:p>
        </p:txBody>
      </p:sp>
      <p:sp>
        <p:nvSpPr>
          <p:cNvPr id="16" name="object 16"/>
          <p:cNvSpPr txBox="1"/>
          <p:nvPr/>
        </p:nvSpPr>
        <p:spPr>
          <a:xfrm>
            <a:off x="1616075" y="6242050"/>
            <a:ext cx="744538" cy="177800"/>
          </a:xfrm>
          <a:prstGeom prst="rect">
            <a:avLst/>
          </a:prstGeom>
        </p:spPr>
        <p:txBody>
          <a:bodyPr lIns="0" tIns="0" rIns="0" bIns="0"/>
          <a:lstStyle/>
          <a:p>
            <a:pPr marL="11206">
              <a:defRPr/>
            </a:pPr>
            <a:r>
              <a:rPr sz="1059" spc="-4" dirty="0">
                <a:solidFill>
                  <a:srgbClr val="FFFF00"/>
                </a:solidFill>
                <a:latin typeface="Garamond"/>
                <a:cs typeface="Garamond"/>
              </a:rPr>
              <a:t>Winte</a:t>
            </a:r>
            <a:r>
              <a:rPr sz="1059" dirty="0">
                <a:solidFill>
                  <a:srgbClr val="FFFF00"/>
                </a:solidFill>
                <a:latin typeface="Garamond"/>
                <a:cs typeface="Garamond"/>
              </a:rPr>
              <a:t>r</a:t>
            </a:r>
            <a:r>
              <a:rPr sz="1059" spc="-9" dirty="0">
                <a:solidFill>
                  <a:srgbClr val="FFFF00"/>
                </a:solidFill>
                <a:latin typeface="Garamond"/>
                <a:cs typeface="Garamond"/>
              </a:rPr>
              <a:t> (2001)</a:t>
            </a:r>
            <a:endParaRPr sz="1059">
              <a:latin typeface="Garamond"/>
              <a:cs typeface="Garamond"/>
            </a:endParaRP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lIns="0" tIns="0" rIns="0" bIns="0" rtlCol="0">
            <a:noAutofit/>
          </a:bodyPr>
          <a:lstStyle/>
          <a:p>
            <a:pPr marL="11767">
              <a:defRPr/>
            </a:pPr>
            <a:r>
              <a:rPr sz="3883" b="1" spc="-22" dirty="0">
                <a:solidFill>
                  <a:srgbClr val="E5E5FF"/>
                </a:solidFill>
                <a:latin typeface="Garamond"/>
                <a:cs typeface="Garamond"/>
              </a:rPr>
              <a:t>Metamorphism</a:t>
            </a:r>
            <a:r>
              <a:rPr sz="3883" b="1" spc="13" dirty="0">
                <a:solidFill>
                  <a:srgbClr val="E5E5FF"/>
                </a:solidFill>
                <a:latin typeface="Garamond"/>
                <a:cs typeface="Garamond"/>
              </a:rPr>
              <a:t> </a:t>
            </a:r>
            <a:r>
              <a:rPr sz="3883" b="1" spc="-18" dirty="0">
                <a:solidFill>
                  <a:srgbClr val="E5E5FF"/>
                </a:solidFill>
                <a:latin typeface="Garamond"/>
                <a:cs typeface="Garamond"/>
              </a:rPr>
              <a:t>of </a:t>
            </a:r>
            <a:r>
              <a:rPr sz="3883" b="1" spc="-22" dirty="0">
                <a:solidFill>
                  <a:srgbClr val="E5E5FF"/>
                </a:solidFill>
                <a:latin typeface="Garamond"/>
                <a:cs typeface="Garamond"/>
              </a:rPr>
              <a:t>Mafic</a:t>
            </a:r>
            <a:r>
              <a:rPr sz="3883" b="1" spc="9" dirty="0">
                <a:solidFill>
                  <a:srgbClr val="E5E5FF"/>
                </a:solidFill>
                <a:latin typeface="Garamond"/>
                <a:cs typeface="Garamond"/>
              </a:rPr>
              <a:t> </a:t>
            </a:r>
            <a:r>
              <a:rPr sz="3883" b="1" spc="-22" dirty="0">
                <a:solidFill>
                  <a:srgbClr val="E5E5FF"/>
                </a:solidFill>
                <a:latin typeface="Garamond"/>
                <a:cs typeface="Garamond"/>
              </a:rPr>
              <a:t>Rocks</a:t>
            </a:r>
            <a:endParaRPr sz="3883">
              <a:latin typeface="Garamond"/>
              <a:cs typeface="Garamond"/>
            </a:endParaRPr>
          </a:p>
        </p:txBody>
      </p:sp>
      <p:sp>
        <p:nvSpPr>
          <p:cNvPr id="3" name="object 3"/>
          <p:cNvSpPr/>
          <p:nvPr/>
        </p:nvSpPr>
        <p:spPr>
          <a:xfrm>
            <a:off x="538163" y="403225"/>
            <a:ext cx="8067675" cy="3455988"/>
          </a:xfrm>
          <a:prstGeom prst="rect">
            <a:avLst/>
          </a:prstGeom>
          <a:blipFill>
            <a:blip r:embed="rId2" cstate="print"/>
            <a:stretch>
              <a:fillRect/>
            </a:stretch>
          </a:blipFill>
        </p:spPr>
        <p:txBody>
          <a:bodyPr lIns="0" tIns="0" rIns="0" bIns="0"/>
          <a:lstStyle/>
          <a:p>
            <a:pPr>
              <a:defRPr/>
            </a:pPr>
            <a:endParaRPr sz="2118"/>
          </a:p>
        </p:txBody>
      </p:sp>
      <p:sp>
        <p:nvSpPr>
          <p:cNvPr id="5" name="object 5"/>
          <p:cNvSpPr/>
          <p:nvPr/>
        </p:nvSpPr>
        <p:spPr>
          <a:xfrm>
            <a:off x="538163" y="3859213"/>
            <a:ext cx="8067675" cy="863600"/>
          </a:xfrm>
          <a:prstGeom prst="rect">
            <a:avLst/>
          </a:prstGeom>
          <a:blipFill>
            <a:blip r:embed="rId3" cstate="print"/>
            <a:stretch>
              <a:fillRect/>
            </a:stretch>
          </a:blipFill>
        </p:spPr>
        <p:txBody>
          <a:bodyPr lIns="0" tIns="0" rIns="0" bIns="0"/>
          <a:lstStyle/>
          <a:p>
            <a:pPr>
              <a:defRPr/>
            </a:pPr>
            <a:endParaRPr sz="2118"/>
          </a:p>
        </p:txBody>
      </p:sp>
      <p:sp>
        <p:nvSpPr>
          <p:cNvPr id="7" name="object 7"/>
          <p:cNvSpPr/>
          <p:nvPr/>
        </p:nvSpPr>
        <p:spPr>
          <a:xfrm>
            <a:off x="538163" y="4722813"/>
            <a:ext cx="8067675" cy="865187"/>
          </a:xfrm>
          <a:prstGeom prst="rect">
            <a:avLst/>
          </a:prstGeom>
          <a:blipFill>
            <a:blip r:embed="rId4" cstate="print"/>
            <a:stretch>
              <a:fillRect/>
            </a:stretch>
          </a:blipFill>
        </p:spPr>
        <p:txBody>
          <a:bodyPr lIns="0" tIns="0" rIns="0" bIns="0"/>
          <a:lstStyle/>
          <a:p>
            <a:pPr>
              <a:defRPr/>
            </a:pPr>
            <a:endParaRPr sz="2118"/>
          </a:p>
        </p:txBody>
      </p:sp>
      <p:sp>
        <p:nvSpPr>
          <p:cNvPr id="9" name="object 9"/>
          <p:cNvSpPr/>
          <p:nvPr/>
        </p:nvSpPr>
        <p:spPr>
          <a:xfrm>
            <a:off x="538163" y="5588000"/>
            <a:ext cx="8067675" cy="866775"/>
          </a:xfrm>
          <a:prstGeom prst="rect">
            <a:avLst/>
          </a:prstGeom>
          <a:blipFill>
            <a:blip r:embed="rId5" cstate="print"/>
            <a:stretch>
              <a:fillRect/>
            </a:stretch>
          </a:blipFill>
        </p:spPr>
        <p:txBody>
          <a:bodyPr lIns="0" tIns="0" rIns="0" bIns="0"/>
          <a:lstStyle/>
          <a:p>
            <a:pPr>
              <a:defRPr/>
            </a:pPr>
            <a:endParaRPr sz="2118"/>
          </a:p>
        </p:txBody>
      </p:sp>
      <p:sp>
        <p:nvSpPr>
          <p:cNvPr id="10" name="object 10"/>
          <p:cNvSpPr txBox="1"/>
          <p:nvPr/>
        </p:nvSpPr>
        <p:spPr>
          <a:xfrm>
            <a:off x="876300" y="1027113"/>
            <a:ext cx="7437438" cy="5167312"/>
          </a:xfrm>
          <a:prstGeom prst="rect">
            <a:avLst/>
          </a:prstGeom>
        </p:spPr>
        <p:txBody>
          <a:bodyPr lIns="0" tIns="0" rIns="0" bIns="0"/>
          <a:lstStyle>
            <a:lvl1pPr marL="11113">
              <a:defRPr sz="2400">
                <a:solidFill>
                  <a:schemeClr val="bg1"/>
                </a:solidFill>
                <a:latin typeface="Times New Roman" panose="02020603050405020304" pitchFamily="18" charset="0"/>
              </a:defRPr>
            </a:lvl1pPr>
            <a:lvl2pPr marL="346075" indent="-201613">
              <a:defRPr sz="2400">
                <a:solidFill>
                  <a:schemeClr val="bg1"/>
                </a:solidFill>
                <a:latin typeface="Times New Roman" panose="02020603050405020304" pitchFamily="18" charset="0"/>
              </a:defRPr>
            </a:lvl2pPr>
            <a:lvl3pPr marL="2162175" indent="-201613">
              <a:defRPr sz="2400">
                <a:solidFill>
                  <a:schemeClr val="bg1"/>
                </a:solidFill>
                <a:latin typeface="Times New Roman" panose="02020603050405020304" pitchFamily="18" charset="0"/>
              </a:defRPr>
            </a:lvl3pPr>
            <a:lvl4pPr marL="1600200" indent="-228600">
              <a:defRPr sz="2400">
                <a:solidFill>
                  <a:schemeClr val="bg1"/>
                </a:solidFill>
                <a:latin typeface="Times New Roman" panose="02020603050405020304" pitchFamily="18" charset="0"/>
              </a:defRPr>
            </a:lvl4pPr>
            <a:lvl5pPr marL="2057400" indent="-228600">
              <a:defRPr sz="2400">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defRPr>
            </a:lvl9pPr>
          </a:lstStyle>
          <a:p>
            <a:r>
              <a:rPr lang="en-US" altLang="en-US" sz="2100" b="1" dirty="0">
                <a:solidFill>
                  <a:srgbClr val="FFFF5D"/>
                </a:solidFill>
                <a:latin typeface="Garamond" panose="02020404030301010803" pitchFamily="18" charset="0"/>
                <a:ea typeface="Garamond" panose="02020404030301010803" pitchFamily="18" charset="0"/>
                <a:cs typeface="Garamond" panose="02020404030301010803" pitchFamily="18" charset="0"/>
              </a:rPr>
              <a:t>The origin of  granulite facies rocks is complex and controversial. There is general agreement, however, on two points</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a:p>
            <a:pPr>
              <a:lnSpc>
                <a:spcPts val="750"/>
              </a:lnSpc>
            </a:pPr>
            <a:endParaRPr lang="en-US" altLang="en-US" sz="700" dirty="0"/>
          </a:p>
          <a:p>
            <a:pPr>
              <a:buClr>
                <a:srgbClr val="FFFFFF"/>
              </a:buClr>
              <a:buSzPct val="83000"/>
              <a:buFont typeface="Garamond" panose="02020404030301010803" pitchFamily="18" charset="0"/>
              <a:buAutoNum type="arabicParenR"/>
            </a:pPr>
            <a:r>
              <a:rPr lang="en-US" altLang="en-US" sz="2100" b="1" dirty="0" err="1">
                <a:solidFill>
                  <a:srgbClr val="FFFFFF"/>
                </a:solidFill>
                <a:latin typeface="Garamond" panose="02020404030301010803" pitchFamily="18" charset="0"/>
                <a:ea typeface="Garamond" panose="02020404030301010803" pitchFamily="18" charset="0"/>
                <a:cs typeface="Garamond" panose="02020404030301010803" pitchFamily="18" charset="0"/>
              </a:rPr>
              <a:t>Granulites</a:t>
            </a:r>
            <a:r>
              <a:rPr lang="en-US" altLang="en-US" sz="2100" b="1" dirty="0">
                <a:solidFill>
                  <a:srgbClr val="FFFFFF"/>
                </a:solidFill>
                <a:latin typeface="Garamond" panose="02020404030301010803" pitchFamily="18" charset="0"/>
                <a:ea typeface="Garamond" panose="02020404030301010803" pitchFamily="18" charset="0"/>
                <a:cs typeface="Garamond" panose="02020404030301010803" pitchFamily="18" charset="0"/>
              </a:rPr>
              <a:t> represent unusually hot conditions</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a:p>
            <a:pPr>
              <a:lnSpc>
                <a:spcPts val="750"/>
              </a:lnSpc>
              <a:spcBef>
                <a:spcPts val="38"/>
              </a:spcBef>
              <a:buClr>
                <a:srgbClr val="FFFFFF"/>
              </a:buClr>
              <a:buFont typeface="Garamond" panose="02020404030301010803" pitchFamily="18" charset="0"/>
              <a:buAutoNum type="arabicParenR"/>
            </a:pPr>
            <a:endParaRPr lang="en-US" altLang="en-US" sz="700" dirty="0"/>
          </a:p>
          <a:p>
            <a:pPr lvl="1">
              <a:buClr>
                <a:srgbClr val="6AFCFC"/>
              </a:buClr>
              <a:buFont typeface="Garamond" panose="02020404030301010803" pitchFamily="18" charset="0"/>
              <a:buChar char="•"/>
            </a:pPr>
            <a:r>
              <a:rPr lang="en-US" altLang="en-US" sz="1700" b="1" dirty="0">
                <a:solidFill>
                  <a:srgbClr val="6AFCFC"/>
                </a:solidFill>
                <a:latin typeface="Garamond" panose="02020404030301010803" pitchFamily="18" charset="0"/>
                <a:ea typeface="Garamond" panose="02020404030301010803" pitchFamily="18" charset="0"/>
                <a:cs typeface="Garamond" panose="02020404030301010803" pitchFamily="18" charset="0"/>
              </a:rPr>
              <a:t>T &gt; 700</a:t>
            </a:r>
            <a:r>
              <a:rPr lang="en-US" altLang="en-US" sz="1700" b="1" baseline="26000" dirty="0">
                <a:solidFill>
                  <a:srgbClr val="6AFCFC"/>
                </a:solidFill>
                <a:latin typeface="Garamond" panose="02020404030301010803" pitchFamily="18" charset="0"/>
                <a:ea typeface="Garamond" panose="02020404030301010803" pitchFamily="18" charset="0"/>
                <a:cs typeface="Garamond" panose="02020404030301010803" pitchFamily="18" charset="0"/>
              </a:rPr>
              <a:t>o</a:t>
            </a:r>
            <a:r>
              <a:rPr lang="en-US" altLang="en-US" sz="1700" b="1" dirty="0">
                <a:solidFill>
                  <a:srgbClr val="6AFCFC"/>
                </a:solidFill>
                <a:latin typeface="Garamond" panose="02020404030301010803" pitchFamily="18" charset="0"/>
                <a:ea typeface="Garamond" panose="02020404030301010803" pitchFamily="18" charset="0"/>
                <a:cs typeface="Garamond" panose="02020404030301010803" pitchFamily="18" charset="0"/>
              </a:rPr>
              <a:t>C, </a:t>
            </a:r>
            <a:r>
              <a:rPr lang="en-US" altLang="en-US" sz="1700" b="1" dirty="0" err="1">
                <a:solidFill>
                  <a:srgbClr val="6AFCFC"/>
                </a:solidFill>
                <a:latin typeface="Garamond" panose="02020404030301010803" pitchFamily="18" charset="0"/>
                <a:ea typeface="Garamond" panose="02020404030301010803" pitchFamily="18" charset="0"/>
                <a:cs typeface="Garamond" panose="02020404030301010803" pitchFamily="18" charset="0"/>
              </a:rPr>
              <a:t>geothermometry</a:t>
            </a:r>
            <a:r>
              <a:rPr lang="en-US" altLang="en-US" sz="1700" b="1" dirty="0">
                <a:solidFill>
                  <a:srgbClr val="6AFCFC"/>
                </a:solidFill>
                <a:latin typeface="Garamond" panose="02020404030301010803" pitchFamily="18" charset="0"/>
                <a:ea typeface="Garamond" panose="02020404030301010803" pitchFamily="18" charset="0"/>
                <a:cs typeface="Garamond" panose="02020404030301010803" pitchFamily="18" charset="0"/>
              </a:rPr>
              <a:t> has yielded some very high T, i.e. &gt;1000</a:t>
            </a:r>
            <a:r>
              <a:rPr lang="en-US" altLang="en-US" sz="1700" b="1" baseline="26000" dirty="0">
                <a:solidFill>
                  <a:srgbClr val="6AFCFC"/>
                </a:solidFill>
                <a:latin typeface="Garamond" panose="02020404030301010803" pitchFamily="18" charset="0"/>
                <a:ea typeface="Garamond" panose="02020404030301010803" pitchFamily="18" charset="0"/>
                <a:cs typeface="Garamond" panose="02020404030301010803" pitchFamily="18" charset="0"/>
              </a:rPr>
              <a:t>o</a:t>
            </a:r>
            <a:r>
              <a:rPr lang="en-US" altLang="en-US" sz="1700" b="1" dirty="0">
                <a:solidFill>
                  <a:srgbClr val="6AFCFC"/>
                </a:solidFill>
                <a:latin typeface="Garamond" panose="02020404030301010803" pitchFamily="18" charset="0"/>
                <a:ea typeface="Garamond" panose="02020404030301010803" pitchFamily="18" charset="0"/>
                <a:cs typeface="Garamond" panose="02020404030301010803" pitchFamily="18" charset="0"/>
              </a:rPr>
              <a:t>C</a:t>
            </a:r>
            <a:endParaRPr lang="en-US" altLang="en-US" sz="1700" dirty="0">
              <a:latin typeface="Garamond" panose="02020404030301010803" pitchFamily="18" charset="0"/>
              <a:ea typeface="Garamond" panose="02020404030301010803" pitchFamily="18" charset="0"/>
              <a:cs typeface="Garamond" panose="02020404030301010803" pitchFamily="18" charset="0"/>
            </a:endParaRPr>
          </a:p>
          <a:p>
            <a:pPr lvl="1">
              <a:lnSpc>
                <a:spcPts val="838"/>
              </a:lnSpc>
              <a:spcBef>
                <a:spcPts val="13"/>
              </a:spcBef>
              <a:buClr>
                <a:srgbClr val="6AFCFC"/>
              </a:buClr>
              <a:buFont typeface="Garamond" panose="02020404030301010803" pitchFamily="18" charset="0"/>
              <a:buChar char="•"/>
            </a:pPr>
            <a:endParaRPr lang="en-US" altLang="en-US" sz="800" dirty="0"/>
          </a:p>
          <a:p>
            <a:pPr lvl="1">
              <a:buClr>
                <a:srgbClr val="6AFCFC"/>
              </a:buClr>
              <a:buFont typeface="Garamond" panose="02020404030301010803" pitchFamily="18" charset="0"/>
              <a:buChar char="•"/>
            </a:pPr>
            <a:r>
              <a:rPr lang="en-US" altLang="en-US" sz="1700" b="1" dirty="0">
                <a:solidFill>
                  <a:srgbClr val="6AFCFC"/>
                </a:solidFill>
                <a:latin typeface="Garamond" panose="02020404030301010803" pitchFamily="18" charset="0"/>
                <a:ea typeface="Garamond" panose="02020404030301010803" pitchFamily="18" charset="0"/>
                <a:cs typeface="Garamond" panose="02020404030301010803" pitchFamily="18" charset="0"/>
              </a:rPr>
              <a:t>Average </a:t>
            </a:r>
            <a:r>
              <a:rPr lang="en-US" altLang="en-US" sz="1700" b="1" dirty="0" err="1">
                <a:solidFill>
                  <a:srgbClr val="6AFCFC"/>
                </a:solidFill>
                <a:latin typeface="Garamond" panose="02020404030301010803" pitchFamily="18" charset="0"/>
                <a:ea typeface="Garamond" panose="02020404030301010803" pitchFamily="18" charset="0"/>
                <a:cs typeface="Garamond" panose="02020404030301010803" pitchFamily="18" charset="0"/>
              </a:rPr>
              <a:t>geotherm</a:t>
            </a:r>
            <a:r>
              <a:rPr lang="en-US" altLang="en-US" sz="1700" b="1" dirty="0">
                <a:solidFill>
                  <a:srgbClr val="6AFCFC"/>
                </a:solidFill>
                <a:latin typeface="Garamond" panose="02020404030301010803" pitchFamily="18" charset="0"/>
                <a:ea typeface="Garamond" panose="02020404030301010803" pitchFamily="18" charset="0"/>
                <a:cs typeface="Garamond" panose="02020404030301010803" pitchFamily="18" charset="0"/>
              </a:rPr>
              <a:t> T for granulite facies depths should be ~500</a:t>
            </a:r>
            <a:r>
              <a:rPr lang="en-US" altLang="en-US" sz="1700" b="1" baseline="26000" dirty="0">
                <a:solidFill>
                  <a:srgbClr val="6AFCFC"/>
                </a:solidFill>
                <a:latin typeface="Garamond" panose="02020404030301010803" pitchFamily="18" charset="0"/>
                <a:ea typeface="Garamond" panose="02020404030301010803" pitchFamily="18" charset="0"/>
                <a:cs typeface="Garamond" panose="02020404030301010803" pitchFamily="18" charset="0"/>
              </a:rPr>
              <a:t>o</a:t>
            </a:r>
            <a:r>
              <a:rPr lang="en-US" altLang="en-US" sz="1700" b="1" dirty="0">
                <a:solidFill>
                  <a:srgbClr val="6AFCFC"/>
                </a:solidFill>
                <a:latin typeface="Garamond" panose="02020404030301010803" pitchFamily="18" charset="0"/>
                <a:ea typeface="Garamond" panose="02020404030301010803" pitchFamily="18" charset="0"/>
                <a:cs typeface="Garamond" panose="02020404030301010803" pitchFamily="18" charset="0"/>
              </a:rPr>
              <a:t>C, suggesting that </a:t>
            </a:r>
            <a:r>
              <a:rPr lang="en-US" altLang="en-US" sz="1700" b="1" dirty="0" err="1">
                <a:solidFill>
                  <a:srgbClr val="6AFCFC"/>
                </a:solidFill>
                <a:latin typeface="Garamond" panose="02020404030301010803" pitchFamily="18" charset="0"/>
                <a:ea typeface="Garamond" panose="02020404030301010803" pitchFamily="18" charset="0"/>
                <a:cs typeface="Garamond" panose="02020404030301010803" pitchFamily="18" charset="0"/>
              </a:rPr>
              <a:t>granulites</a:t>
            </a:r>
            <a:r>
              <a:rPr lang="en-US" altLang="en-US" sz="1700" b="1" dirty="0">
                <a:solidFill>
                  <a:srgbClr val="6AFCFC"/>
                </a:solidFill>
                <a:latin typeface="Garamond" panose="02020404030301010803" pitchFamily="18" charset="0"/>
                <a:ea typeface="Garamond" panose="02020404030301010803" pitchFamily="18" charset="0"/>
                <a:cs typeface="Garamond" panose="02020404030301010803" pitchFamily="18" charset="0"/>
              </a:rPr>
              <a:t> are products of  crustal thickening and excess heating</a:t>
            </a:r>
            <a:endParaRPr lang="en-US" altLang="en-US" sz="1700" dirty="0">
              <a:latin typeface="Garamond" panose="02020404030301010803" pitchFamily="18" charset="0"/>
              <a:ea typeface="Garamond" panose="02020404030301010803" pitchFamily="18" charset="0"/>
              <a:cs typeface="Garamond" panose="02020404030301010803" pitchFamily="18" charset="0"/>
            </a:endParaRPr>
          </a:p>
          <a:p>
            <a:pPr>
              <a:spcBef>
                <a:spcPts val="50"/>
              </a:spcBef>
            </a:pPr>
            <a:r>
              <a:rPr lang="en-US" altLang="en-US" sz="2100" b="1" dirty="0">
                <a:solidFill>
                  <a:srgbClr val="FFFFFF"/>
                </a:solidFill>
                <a:latin typeface="Garamond" panose="02020404030301010803" pitchFamily="18" charset="0"/>
                <a:ea typeface="Garamond" panose="02020404030301010803" pitchFamily="18" charset="0"/>
                <a:cs typeface="Garamond" panose="02020404030301010803" pitchFamily="18" charset="0"/>
              </a:rPr>
              <a:t>2) </a:t>
            </a:r>
            <a:r>
              <a:rPr lang="en-US" altLang="en-US" sz="2100" b="1" dirty="0" err="1">
                <a:solidFill>
                  <a:srgbClr val="FFFFFF"/>
                </a:solidFill>
                <a:latin typeface="Garamond" panose="02020404030301010803" pitchFamily="18" charset="0"/>
                <a:ea typeface="Garamond" panose="02020404030301010803" pitchFamily="18" charset="0"/>
                <a:cs typeface="Garamond" panose="02020404030301010803" pitchFamily="18" charset="0"/>
              </a:rPr>
              <a:t>Granulites</a:t>
            </a:r>
            <a:r>
              <a:rPr lang="en-US" altLang="en-US" sz="2100" b="1" dirty="0">
                <a:solidFill>
                  <a:srgbClr val="FFFFFF"/>
                </a:solidFill>
                <a:latin typeface="Garamond" panose="02020404030301010803" pitchFamily="18" charset="0"/>
                <a:ea typeface="Garamond" panose="02020404030301010803" pitchFamily="18" charset="0"/>
                <a:cs typeface="Garamond" panose="02020404030301010803" pitchFamily="18" charset="0"/>
              </a:rPr>
              <a:t> are dry</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a:p>
            <a:pPr>
              <a:lnSpc>
                <a:spcPts val="888"/>
              </a:lnSpc>
            </a:pPr>
            <a:endParaRPr lang="en-US" altLang="en-US" sz="800" dirty="0"/>
          </a:p>
          <a:p>
            <a:pPr>
              <a:lnSpc>
                <a:spcPts val="888"/>
              </a:lnSpc>
              <a:spcBef>
                <a:spcPts val="13"/>
              </a:spcBef>
            </a:pPr>
            <a:endParaRPr lang="en-US" altLang="en-US" sz="800" dirty="0"/>
          </a:p>
          <a:p>
            <a:pPr lvl="2">
              <a:buClr>
                <a:srgbClr val="6AFCFC"/>
              </a:buClr>
              <a:buFont typeface="Garamond" panose="02020404030301010803" pitchFamily="18" charset="0"/>
              <a:buChar char="•"/>
            </a:pPr>
            <a:r>
              <a:rPr lang="en-US" altLang="en-US" sz="1700" b="1" dirty="0">
                <a:solidFill>
                  <a:srgbClr val="6AFCFC"/>
                </a:solidFill>
                <a:latin typeface="Garamond" panose="02020404030301010803" pitchFamily="18" charset="0"/>
                <a:ea typeface="Garamond" panose="02020404030301010803" pitchFamily="18" charset="0"/>
                <a:cs typeface="Garamond" panose="02020404030301010803" pitchFamily="18" charset="0"/>
              </a:rPr>
              <a:t>These rocks didn’t melt due to lack of  available H</a:t>
            </a:r>
            <a:r>
              <a:rPr lang="en-US" altLang="en-US" sz="1700" b="1" baseline="-21000" dirty="0">
                <a:solidFill>
                  <a:srgbClr val="6AFCFC"/>
                </a:solidFill>
                <a:latin typeface="Garamond" panose="02020404030301010803" pitchFamily="18" charset="0"/>
                <a:ea typeface="Garamond" panose="02020404030301010803" pitchFamily="18" charset="0"/>
                <a:cs typeface="Garamond" panose="02020404030301010803" pitchFamily="18" charset="0"/>
              </a:rPr>
              <a:t>2</a:t>
            </a:r>
            <a:r>
              <a:rPr lang="en-US" altLang="en-US" sz="1700" b="1" dirty="0">
                <a:solidFill>
                  <a:srgbClr val="6AFCFC"/>
                </a:solidFill>
                <a:latin typeface="Garamond" panose="02020404030301010803" pitchFamily="18" charset="0"/>
                <a:ea typeface="Garamond" panose="02020404030301010803" pitchFamily="18" charset="0"/>
                <a:cs typeface="Garamond" panose="02020404030301010803" pitchFamily="18" charset="0"/>
              </a:rPr>
              <a:t>O</a:t>
            </a:r>
            <a:endParaRPr lang="en-US" altLang="en-US" sz="1700" dirty="0">
              <a:latin typeface="Garamond" panose="02020404030301010803" pitchFamily="18" charset="0"/>
              <a:ea typeface="Garamond" panose="02020404030301010803" pitchFamily="18" charset="0"/>
              <a:cs typeface="Garamond" panose="02020404030301010803" pitchFamily="18" charset="0"/>
            </a:endParaRPr>
          </a:p>
          <a:p>
            <a:pPr lvl="2">
              <a:lnSpc>
                <a:spcPts val="838"/>
              </a:lnSpc>
              <a:spcBef>
                <a:spcPts val="13"/>
              </a:spcBef>
              <a:buClr>
                <a:srgbClr val="6AFCFC"/>
              </a:buClr>
              <a:buFont typeface="Garamond" panose="02020404030301010803" pitchFamily="18" charset="0"/>
              <a:buChar char="•"/>
            </a:pPr>
            <a:endParaRPr lang="en-US" altLang="en-US" sz="800" dirty="0"/>
          </a:p>
          <a:p>
            <a:pPr lvl="2">
              <a:buClr>
                <a:srgbClr val="6AFCFC"/>
              </a:buClr>
              <a:buFont typeface="Garamond" panose="02020404030301010803" pitchFamily="18" charset="0"/>
              <a:buChar char="•"/>
            </a:pPr>
            <a:r>
              <a:rPr lang="en-US" altLang="en-US" sz="1700" b="1" dirty="0">
                <a:solidFill>
                  <a:srgbClr val="6AFCFC"/>
                </a:solidFill>
                <a:latin typeface="Garamond" panose="02020404030301010803" pitchFamily="18" charset="0"/>
                <a:ea typeface="Garamond" panose="02020404030301010803" pitchFamily="18" charset="0"/>
                <a:cs typeface="Garamond" panose="02020404030301010803" pitchFamily="18" charset="0"/>
              </a:rPr>
              <a:t>Granulite facies terranes represent deeply buried and dehydrated roots of  continental crust</a:t>
            </a:r>
            <a:endParaRPr lang="en-US" altLang="en-US" sz="1700" dirty="0">
              <a:latin typeface="Garamond" panose="02020404030301010803" pitchFamily="18" charset="0"/>
              <a:ea typeface="Garamond" panose="02020404030301010803" pitchFamily="18" charset="0"/>
              <a:cs typeface="Garamond" panose="02020404030301010803" pitchFamily="18" charset="0"/>
            </a:endParaRPr>
          </a:p>
          <a:p>
            <a:pPr lvl="2">
              <a:lnSpc>
                <a:spcPts val="838"/>
              </a:lnSpc>
              <a:spcBef>
                <a:spcPts val="13"/>
              </a:spcBef>
              <a:buClr>
                <a:srgbClr val="6AFCFC"/>
              </a:buClr>
              <a:buFont typeface="Garamond" panose="02020404030301010803" pitchFamily="18" charset="0"/>
              <a:buChar char="•"/>
            </a:pPr>
            <a:endParaRPr lang="en-US" altLang="en-US" sz="800" dirty="0"/>
          </a:p>
          <a:p>
            <a:pPr marL="1960562" lvl="2" indent="0">
              <a:lnSpc>
                <a:spcPts val="838"/>
              </a:lnSpc>
              <a:spcBef>
                <a:spcPts val="13"/>
              </a:spcBef>
              <a:buClr>
                <a:srgbClr val="6AFCFC"/>
              </a:buClr>
            </a:pPr>
            <a:endParaRPr lang="en-US" altLang="en-US" sz="800" dirty="0"/>
          </a:p>
          <a:p>
            <a:pPr lvl="2">
              <a:buClr>
                <a:srgbClr val="6AFCFC"/>
              </a:buClr>
              <a:buFont typeface="Garamond" panose="02020404030301010803" pitchFamily="18" charset="0"/>
              <a:buChar char="•"/>
            </a:pPr>
            <a:r>
              <a:rPr lang="en-US" altLang="en-US" sz="1700" b="1" dirty="0">
                <a:solidFill>
                  <a:srgbClr val="6AFCFC"/>
                </a:solidFill>
                <a:latin typeface="Garamond" panose="02020404030301010803" pitchFamily="18" charset="0"/>
                <a:ea typeface="Garamond" panose="02020404030301010803" pitchFamily="18" charset="0"/>
                <a:cs typeface="Garamond" panose="02020404030301010803" pitchFamily="18" charset="0"/>
              </a:rPr>
              <a:t>H</a:t>
            </a:r>
            <a:r>
              <a:rPr lang="en-US" altLang="en-US" sz="1700" b="1" baseline="-21000" dirty="0">
                <a:solidFill>
                  <a:srgbClr val="6AFCFC"/>
                </a:solidFill>
                <a:latin typeface="Garamond" panose="02020404030301010803" pitchFamily="18" charset="0"/>
                <a:ea typeface="Garamond" panose="02020404030301010803" pitchFamily="18" charset="0"/>
                <a:cs typeface="Garamond" panose="02020404030301010803" pitchFamily="18" charset="0"/>
              </a:rPr>
              <a:t>2</a:t>
            </a:r>
            <a:r>
              <a:rPr lang="en-US" altLang="en-US" sz="1700" b="1" dirty="0">
                <a:solidFill>
                  <a:srgbClr val="6AFCFC"/>
                </a:solidFill>
                <a:latin typeface="Garamond" panose="02020404030301010803" pitchFamily="18" charset="0"/>
                <a:ea typeface="Garamond" panose="02020404030301010803" pitchFamily="18" charset="0"/>
                <a:cs typeface="Garamond" panose="02020404030301010803" pitchFamily="18" charset="0"/>
              </a:rPr>
              <a:t>O can be removed by H</a:t>
            </a:r>
            <a:r>
              <a:rPr lang="en-US" altLang="en-US" sz="1700" b="1" baseline="-21000" dirty="0">
                <a:solidFill>
                  <a:srgbClr val="6AFCFC"/>
                </a:solidFill>
                <a:latin typeface="Garamond" panose="02020404030301010803" pitchFamily="18" charset="0"/>
                <a:ea typeface="Garamond" panose="02020404030301010803" pitchFamily="18" charset="0"/>
                <a:cs typeface="Garamond" panose="02020404030301010803" pitchFamily="18" charset="0"/>
              </a:rPr>
              <a:t>2</a:t>
            </a:r>
            <a:r>
              <a:rPr lang="en-US" altLang="en-US" sz="1700" b="1" dirty="0">
                <a:solidFill>
                  <a:srgbClr val="6AFCFC"/>
                </a:solidFill>
                <a:latin typeface="Garamond" panose="02020404030301010803" pitchFamily="18" charset="0"/>
                <a:ea typeface="Garamond" panose="02020404030301010803" pitchFamily="18" charset="0"/>
                <a:cs typeface="Garamond" panose="02020404030301010803" pitchFamily="18" charset="0"/>
              </a:rPr>
              <a:t>O-undersaturated melts</a:t>
            </a:r>
            <a:endParaRPr lang="en-US" altLang="en-US" sz="1700" dirty="0">
              <a:latin typeface="Garamond" panose="02020404030301010803" pitchFamily="18" charset="0"/>
              <a:ea typeface="Garamond" panose="02020404030301010803" pitchFamily="18" charset="0"/>
              <a:cs typeface="Garamond" panose="02020404030301010803"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11238" y="338138"/>
            <a:ext cx="6896100" cy="1355725"/>
          </a:xfrm>
          <a:prstGeom prst="rect">
            <a:avLst/>
          </a:prstGeom>
        </p:spPr>
        <p:txBody>
          <a:bodyPr lIns="0" tIns="0" rIns="0" bIns="0"/>
          <a:lstStyle>
            <a:lvl1pPr marL="11113" indent="298450">
              <a:defRPr sz="2400">
                <a:solidFill>
                  <a:schemeClr val="bg1"/>
                </a:solidFill>
                <a:latin typeface="Times New Roman" panose="02020603050405020304" pitchFamily="18" charset="0"/>
              </a:defRPr>
            </a:lvl1pPr>
            <a:lvl2pPr marL="742950" indent="-285750">
              <a:defRPr sz="2400">
                <a:solidFill>
                  <a:schemeClr val="bg1"/>
                </a:solidFill>
                <a:latin typeface="Times New Roman" panose="02020603050405020304" pitchFamily="18" charset="0"/>
              </a:defRPr>
            </a:lvl2pPr>
            <a:lvl3pPr marL="1143000" indent="-228600">
              <a:defRPr sz="2400">
                <a:solidFill>
                  <a:schemeClr val="bg1"/>
                </a:solidFill>
                <a:latin typeface="Times New Roman" panose="02020603050405020304" pitchFamily="18" charset="0"/>
              </a:defRPr>
            </a:lvl3pPr>
            <a:lvl4pPr marL="1600200" indent="-228600">
              <a:defRPr sz="2400">
                <a:solidFill>
                  <a:schemeClr val="bg1"/>
                </a:solidFill>
                <a:latin typeface="Times New Roman" panose="02020603050405020304" pitchFamily="18" charset="0"/>
              </a:defRPr>
            </a:lvl4pPr>
            <a:lvl5pPr marL="2057400" indent="-228600">
              <a:defRPr sz="2400">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defRPr>
            </a:lvl9pPr>
          </a:lstStyle>
          <a:p>
            <a:pPr algn="just">
              <a:lnSpc>
                <a:spcPct val="106000"/>
              </a:lnSpc>
            </a:pPr>
            <a:r>
              <a:rPr lang="en-US" altLang="en-US" sz="3800" b="1">
                <a:solidFill>
                  <a:srgbClr val="E5E5FF"/>
                </a:solidFill>
                <a:latin typeface="Garamond" panose="02020404030301010803" pitchFamily="18" charset="0"/>
                <a:ea typeface="Garamond" panose="02020404030301010803" pitchFamily="18" charset="0"/>
                <a:cs typeface="Garamond" panose="02020404030301010803" pitchFamily="18" charset="0"/>
              </a:rPr>
              <a:t>Metamorphism of Mafic Rocks </a:t>
            </a:r>
            <a:r>
              <a:rPr lang="en-US" altLang="en-US" sz="2100" b="1">
                <a:solidFill>
                  <a:srgbClr val="FFFF5D"/>
                </a:solidFill>
                <a:latin typeface="Garamond" panose="02020404030301010803" pitchFamily="18" charset="0"/>
                <a:ea typeface="Garamond" panose="02020404030301010803" pitchFamily="18" charset="0"/>
                <a:cs typeface="Garamond" panose="02020404030301010803" pitchFamily="18" charset="0"/>
              </a:rPr>
              <a:t>Mafic Assemblages of  the Medium P/T Series: Greenschist, Amphibolite, and Granulite Facies (most common)</a:t>
            </a:r>
            <a:endParaRPr lang="en-US" altLang="en-US" sz="2100">
              <a:latin typeface="Garamond" panose="02020404030301010803" pitchFamily="18" charset="0"/>
              <a:ea typeface="Garamond" panose="02020404030301010803" pitchFamily="18" charset="0"/>
              <a:cs typeface="Garamond" panose="02020404030301010803" pitchFamily="18" charset="0"/>
            </a:endParaRPr>
          </a:p>
        </p:txBody>
      </p:sp>
      <p:sp>
        <p:nvSpPr>
          <p:cNvPr id="3" name="object 3"/>
          <p:cNvSpPr/>
          <p:nvPr/>
        </p:nvSpPr>
        <p:spPr>
          <a:xfrm>
            <a:off x="1076325" y="1747838"/>
            <a:ext cx="5794375" cy="384175"/>
          </a:xfrm>
          <a:prstGeom prst="rect">
            <a:avLst/>
          </a:prstGeom>
          <a:blipFill>
            <a:blip r:embed="rId2" cstate="print"/>
            <a:stretch>
              <a:fillRect/>
            </a:stretch>
          </a:blipFill>
        </p:spPr>
        <p:txBody>
          <a:bodyPr lIns="0" tIns="0" rIns="0" bIns="0"/>
          <a:lstStyle/>
          <a:p>
            <a:pPr>
              <a:defRPr/>
            </a:pPr>
            <a:endParaRPr sz="2118"/>
          </a:p>
        </p:txBody>
      </p:sp>
      <p:sp>
        <p:nvSpPr>
          <p:cNvPr id="4" name="object 4"/>
          <p:cNvSpPr/>
          <p:nvPr/>
        </p:nvSpPr>
        <p:spPr>
          <a:xfrm>
            <a:off x="538163" y="2132013"/>
            <a:ext cx="8067675" cy="863600"/>
          </a:xfrm>
          <a:prstGeom prst="rect">
            <a:avLst/>
          </a:prstGeom>
          <a:blipFill>
            <a:blip r:embed="rId3" cstate="print"/>
            <a:stretch>
              <a:fillRect/>
            </a:stretch>
          </a:blipFill>
        </p:spPr>
        <p:txBody>
          <a:bodyPr lIns="0" tIns="0" rIns="0" bIns="0"/>
          <a:lstStyle/>
          <a:p>
            <a:pPr>
              <a:defRPr/>
            </a:pPr>
            <a:endParaRPr sz="2118"/>
          </a:p>
        </p:txBody>
      </p:sp>
      <p:sp>
        <p:nvSpPr>
          <p:cNvPr id="5" name="object 5"/>
          <p:cNvSpPr/>
          <p:nvPr/>
        </p:nvSpPr>
        <p:spPr>
          <a:xfrm>
            <a:off x="1076325" y="2132013"/>
            <a:ext cx="5794375" cy="863600"/>
          </a:xfrm>
          <a:prstGeom prst="rect">
            <a:avLst/>
          </a:prstGeom>
          <a:blipFill>
            <a:blip r:embed="rId4" cstate="print"/>
            <a:stretch>
              <a:fillRect/>
            </a:stretch>
          </a:blipFill>
        </p:spPr>
        <p:txBody>
          <a:bodyPr lIns="0" tIns="0" rIns="0" bIns="0"/>
          <a:lstStyle/>
          <a:p>
            <a:pPr>
              <a:defRPr/>
            </a:pPr>
            <a:endParaRPr sz="2118"/>
          </a:p>
        </p:txBody>
      </p:sp>
      <p:sp>
        <p:nvSpPr>
          <p:cNvPr id="6" name="object 6"/>
          <p:cNvSpPr/>
          <p:nvPr/>
        </p:nvSpPr>
        <p:spPr>
          <a:xfrm>
            <a:off x="538163" y="2995613"/>
            <a:ext cx="8067675" cy="863600"/>
          </a:xfrm>
          <a:prstGeom prst="rect">
            <a:avLst/>
          </a:prstGeom>
          <a:blipFill>
            <a:blip r:embed="rId5" cstate="print"/>
            <a:stretch>
              <a:fillRect/>
            </a:stretch>
          </a:blipFill>
        </p:spPr>
        <p:txBody>
          <a:bodyPr lIns="0" tIns="0" rIns="0" bIns="0"/>
          <a:lstStyle/>
          <a:p>
            <a:pPr>
              <a:defRPr/>
            </a:pPr>
            <a:endParaRPr sz="2118"/>
          </a:p>
        </p:txBody>
      </p:sp>
      <p:sp>
        <p:nvSpPr>
          <p:cNvPr id="7" name="object 7"/>
          <p:cNvSpPr/>
          <p:nvPr/>
        </p:nvSpPr>
        <p:spPr>
          <a:xfrm>
            <a:off x="1076325" y="2995613"/>
            <a:ext cx="5794375" cy="863600"/>
          </a:xfrm>
          <a:prstGeom prst="rect">
            <a:avLst/>
          </a:prstGeom>
          <a:blipFill>
            <a:blip r:embed="rId6" cstate="print"/>
            <a:stretch>
              <a:fillRect/>
            </a:stretch>
          </a:blipFill>
        </p:spPr>
        <p:txBody>
          <a:bodyPr lIns="0" tIns="0" rIns="0" bIns="0"/>
          <a:lstStyle/>
          <a:p>
            <a:pPr>
              <a:defRPr/>
            </a:pPr>
            <a:endParaRPr sz="2118"/>
          </a:p>
        </p:txBody>
      </p:sp>
      <p:sp>
        <p:nvSpPr>
          <p:cNvPr id="8" name="object 8"/>
          <p:cNvSpPr/>
          <p:nvPr/>
        </p:nvSpPr>
        <p:spPr>
          <a:xfrm>
            <a:off x="538163" y="3859213"/>
            <a:ext cx="8067675" cy="863600"/>
          </a:xfrm>
          <a:prstGeom prst="rect">
            <a:avLst/>
          </a:prstGeom>
          <a:blipFill>
            <a:blip r:embed="rId7" cstate="print"/>
            <a:stretch>
              <a:fillRect/>
            </a:stretch>
          </a:blipFill>
        </p:spPr>
        <p:txBody>
          <a:bodyPr lIns="0" tIns="0" rIns="0" bIns="0"/>
          <a:lstStyle/>
          <a:p>
            <a:pPr>
              <a:defRPr/>
            </a:pPr>
            <a:endParaRPr sz="2118"/>
          </a:p>
        </p:txBody>
      </p:sp>
      <p:sp>
        <p:nvSpPr>
          <p:cNvPr id="9" name="object 9"/>
          <p:cNvSpPr/>
          <p:nvPr/>
        </p:nvSpPr>
        <p:spPr>
          <a:xfrm>
            <a:off x="1076325" y="3859213"/>
            <a:ext cx="5794375" cy="863600"/>
          </a:xfrm>
          <a:prstGeom prst="rect">
            <a:avLst/>
          </a:prstGeom>
          <a:blipFill>
            <a:blip r:embed="rId8" cstate="print"/>
            <a:stretch>
              <a:fillRect/>
            </a:stretch>
          </a:blipFill>
        </p:spPr>
        <p:txBody>
          <a:bodyPr lIns="0" tIns="0" rIns="0" bIns="0"/>
          <a:lstStyle/>
          <a:p>
            <a:pPr>
              <a:defRPr/>
            </a:pPr>
            <a:endParaRPr sz="2118"/>
          </a:p>
        </p:txBody>
      </p:sp>
      <p:sp>
        <p:nvSpPr>
          <p:cNvPr id="10" name="object 10"/>
          <p:cNvSpPr/>
          <p:nvPr/>
        </p:nvSpPr>
        <p:spPr>
          <a:xfrm>
            <a:off x="538163" y="4722813"/>
            <a:ext cx="8067675" cy="865187"/>
          </a:xfrm>
          <a:prstGeom prst="rect">
            <a:avLst/>
          </a:prstGeom>
          <a:blipFill>
            <a:blip r:embed="rId9" cstate="print"/>
            <a:stretch>
              <a:fillRect/>
            </a:stretch>
          </a:blipFill>
        </p:spPr>
        <p:txBody>
          <a:bodyPr lIns="0" tIns="0" rIns="0" bIns="0"/>
          <a:lstStyle/>
          <a:p>
            <a:pPr>
              <a:defRPr/>
            </a:pPr>
            <a:endParaRPr sz="2118"/>
          </a:p>
        </p:txBody>
      </p:sp>
      <p:sp>
        <p:nvSpPr>
          <p:cNvPr id="11" name="object 11"/>
          <p:cNvSpPr/>
          <p:nvPr/>
        </p:nvSpPr>
        <p:spPr>
          <a:xfrm>
            <a:off x="1076325" y="4722813"/>
            <a:ext cx="5794375" cy="865187"/>
          </a:xfrm>
          <a:prstGeom prst="rect">
            <a:avLst/>
          </a:prstGeom>
          <a:blipFill>
            <a:blip r:embed="rId10" cstate="print"/>
            <a:stretch>
              <a:fillRect/>
            </a:stretch>
          </a:blipFill>
        </p:spPr>
        <p:txBody>
          <a:bodyPr lIns="0" tIns="0" rIns="0" bIns="0"/>
          <a:lstStyle/>
          <a:p>
            <a:pPr>
              <a:defRPr/>
            </a:pPr>
            <a:endParaRPr sz="2118"/>
          </a:p>
        </p:txBody>
      </p:sp>
      <p:sp>
        <p:nvSpPr>
          <p:cNvPr id="12" name="object 12"/>
          <p:cNvSpPr/>
          <p:nvPr/>
        </p:nvSpPr>
        <p:spPr>
          <a:xfrm>
            <a:off x="538163" y="5588000"/>
            <a:ext cx="8067675" cy="866775"/>
          </a:xfrm>
          <a:prstGeom prst="rect">
            <a:avLst/>
          </a:prstGeom>
          <a:blipFill>
            <a:blip r:embed="rId11" cstate="print"/>
            <a:stretch>
              <a:fillRect/>
            </a:stretch>
          </a:blipFill>
        </p:spPr>
        <p:txBody>
          <a:bodyPr lIns="0" tIns="0" rIns="0" bIns="0"/>
          <a:lstStyle/>
          <a:p>
            <a:pPr>
              <a:defRPr/>
            </a:pPr>
            <a:endParaRPr sz="2118"/>
          </a:p>
        </p:txBody>
      </p:sp>
      <p:sp>
        <p:nvSpPr>
          <p:cNvPr id="13" name="object 13"/>
          <p:cNvSpPr txBox="1"/>
          <p:nvPr/>
        </p:nvSpPr>
        <p:spPr>
          <a:xfrm>
            <a:off x="7196138" y="6242050"/>
            <a:ext cx="746125" cy="177800"/>
          </a:xfrm>
          <a:prstGeom prst="rect">
            <a:avLst/>
          </a:prstGeom>
        </p:spPr>
        <p:txBody>
          <a:bodyPr lIns="0" tIns="0" rIns="0" bIns="0"/>
          <a:lstStyle/>
          <a:p>
            <a:pPr marL="11206">
              <a:defRPr/>
            </a:pPr>
            <a:r>
              <a:rPr sz="1059" dirty="0">
                <a:solidFill>
                  <a:srgbClr val="FFFF00"/>
                </a:solidFill>
                <a:latin typeface="Garamond"/>
                <a:cs typeface="Garamond"/>
              </a:rPr>
              <a:t>Winter</a:t>
            </a:r>
            <a:r>
              <a:rPr sz="1059" spc="-9" dirty="0">
                <a:solidFill>
                  <a:srgbClr val="FFFF00"/>
                </a:solidFill>
                <a:latin typeface="Garamond"/>
                <a:cs typeface="Garamond"/>
              </a:rPr>
              <a:t> </a:t>
            </a:r>
            <a:r>
              <a:rPr sz="1059" spc="-4" dirty="0">
                <a:solidFill>
                  <a:srgbClr val="FFFF00"/>
                </a:solidFill>
                <a:latin typeface="Garamond"/>
                <a:cs typeface="Garamond"/>
              </a:rPr>
              <a:t>(2001)</a:t>
            </a:r>
            <a:endParaRPr sz="1059">
              <a:latin typeface="Garamond"/>
              <a:cs typeface="Garamond"/>
            </a:endParaRPr>
          </a:p>
        </p:txBody>
      </p:sp>
      <p:sp>
        <p:nvSpPr>
          <p:cNvPr id="14" name="object 14"/>
          <p:cNvSpPr/>
          <p:nvPr/>
        </p:nvSpPr>
        <p:spPr>
          <a:xfrm>
            <a:off x="1076325" y="5588000"/>
            <a:ext cx="5794375" cy="752475"/>
          </a:xfrm>
          <a:prstGeom prst="rect">
            <a:avLst/>
          </a:prstGeom>
          <a:blipFill>
            <a:blip r:embed="rId12" cstate="print"/>
            <a:stretch>
              <a:fillRect/>
            </a:stretch>
          </a:blipFill>
        </p:spPr>
        <p:txBody>
          <a:bodyPr lIns="0" tIns="0" rIns="0" bIns="0"/>
          <a:lstStyle/>
          <a:p>
            <a:pPr>
              <a:defRPr/>
            </a:pPr>
            <a:endParaRPr sz="2118"/>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lIns="0" tIns="0" rIns="0" bIns="0" rtlCol="0">
            <a:noAutofit/>
          </a:bodyPr>
          <a:lstStyle/>
          <a:p>
            <a:pPr marL="11767">
              <a:defRPr/>
            </a:pPr>
            <a:r>
              <a:rPr sz="3883" b="1" spc="-22" dirty="0">
                <a:solidFill>
                  <a:srgbClr val="E5E5FF"/>
                </a:solidFill>
                <a:latin typeface="Garamond"/>
                <a:cs typeface="Garamond"/>
              </a:rPr>
              <a:t>Metamorphism</a:t>
            </a:r>
            <a:r>
              <a:rPr sz="3883" b="1" spc="13" dirty="0">
                <a:solidFill>
                  <a:srgbClr val="E5E5FF"/>
                </a:solidFill>
                <a:latin typeface="Garamond"/>
                <a:cs typeface="Garamond"/>
              </a:rPr>
              <a:t> </a:t>
            </a:r>
            <a:r>
              <a:rPr sz="3883" b="1" spc="-18" dirty="0">
                <a:solidFill>
                  <a:srgbClr val="E5E5FF"/>
                </a:solidFill>
                <a:latin typeface="Garamond"/>
                <a:cs typeface="Garamond"/>
              </a:rPr>
              <a:t>of </a:t>
            </a:r>
            <a:r>
              <a:rPr sz="3883" b="1" spc="-22" dirty="0">
                <a:solidFill>
                  <a:srgbClr val="E5E5FF"/>
                </a:solidFill>
                <a:latin typeface="Garamond"/>
                <a:cs typeface="Garamond"/>
              </a:rPr>
              <a:t>Mafic</a:t>
            </a:r>
            <a:r>
              <a:rPr sz="3883" b="1" spc="9" dirty="0">
                <a:solidFill>
                  <a:srgbClr val="E5E5FF"/>
                </a:solidFill>
                <a:latin typeface="Garamond"/>
                <a:cs typeface="Garamond"/>
              </a:rPr>
              <a:t> </a:t>
            </a:r>
            <a:r>
              <a:rPr sz="3883" b="1" spc="-22" dirty="0">
                <a:solidFill>
                  <a:srgbClr val="E5E5FF"/>
                </a:solidFill>
                <a:latin typeface="Garamond"/>
                <a:cs typeface="Garamond"/>
              </a:rPr>
              <a:t>Rocks</a:t>
            </a:r>
            <a:endParaRPr sz="3883">
              <a:latin typeface="Garamond"/>
              <a:cs typeface="Garamond"/>
            </a:endParaRPr>
          </a:p>
        </p:txBody>
      </p:sp>
      <p:sp>
        <p:nvSpPr>
          <p:cNvPr id="3" name="object 3"/>
          <p:cNvSpPr txBox="1"/>
          <p:nvPr/>
        </p:nvSpPr>
        <p:spPr>
          <a:xfrm>
            <a:off x="1011238" y="1027113"/>
            <a:ext cx="6783387" cy="655637"/>
          </a:xfrm>
          <a:prstGeom prst="rect">
            <a:avLst/>
          </a:prstGeom>
        </p:spPr>
        <p:txBody>
          <a:bodyPr lIns="0" tIns="0" rIns="0" bIns="0"/>
          <a:lstStyle>
            <a:lvl1pPr marL="11113">
              <a:defRPr sz="2400">
                <a:solidFill>
                  <a:schemeClr val="bg1"/>
                </a:solidFill>
                <a:latin typeface="Times New Roman" panose="02020603050405020304" pitchFamily="18" charset="0"/>
              </a:defRPr>
            </a:lvl1pPr>
            <a:lvl2pPr marL="742950" indent="-285750">
              <a:defRPr sz="2400">
                <a:solidFill>
                  <a:schemeClr val="bg1"/>
                </a:solidFill>
                <a:latin typeface="Times New Roman" panose="02020603050405020304" pitchFamily="18" charset="0"/>
              </a:defRPr>
            </a:lvl2pPr>
            <a:lvl3pPr marL="1143000" indent="-228600">
              <a:defRPr sz="2400">
                <a:solidFill>
                  <a:schemeClr val="bg1"/>
                </a:solidFill>
                <a:latin typeface="Times New Roman" panose="02020603050405020304" pitchFamily="18" charset="0"/>
              </a:defRPr>
            </a:lvl3pPr>
            <a:lvl4pPr marL="1600200" indent="-228600">
              <a:defRPr sz="2400">
                <a:solidFill>
                  <a:schemeClr val="bg1"/>
                </a:solidFill>
                <a:latin typeface="Times New Roman" panose="02020603050405020304" pitchFamily="18" charset="0"/>
              </a:defRPr>
            </a:lvl4pPr>
            <a:lvl5pPr marL="2057400" indent="-228600">
              <a:defRPr sz="2400">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defRPr>
            </a:lvl9pPr>
          </a:lstStyle>
          <a:p>
            <a:r>
              <a:rPr lang="en-US" altLang="en-US" sz="2100" b="1">
                <a:solidFill>
                  <a:srgbClr val="FFFF5D"/>
                </a:solidFill>
                <a:latin typeface="Garamond" panose="02020404030301010803" pitchFamily="18" charset="0"/>
                <a:ea typeface="Garamond" panose="02020404030301010803" pitchFamily="18" charset="0"/>
                <a:cs typeface="Garamond" panose="02020404030301010803" pitchFamily="18" charset="0"/>
              </a:rPr>
              <a:t>Mafic Assemblages of  the High P/T Series: Blueschist and Eclogite Facies</a:t>
            </a:r>
            <a:endParaRPr lang="en-US" altLang="en-US" sz="2100">
              <a:latin typeface="Garamond" panose="02020404030301010803" pitchFamily="18" charset="0"/>
              <a:ea typeface="Garamond" panose="02020404030301010803" pitchFamily="18" charset="0"/>
              <a:cs typeface="Garamond" panose="02020404030301010803" pitchFamily="18" charset="0"/>
            </a:endParaRPr>
          </a:p>
        </p:txBody>
      </p:sp>
      <p:sp>
        <p:nvSpPr>
          <p:cNvPr id="4" name="object 4"/>
          <p:cNvSpPr/>
          <p:nvPr/>
        </p:nvSpPr>
        <p:spPr>
          <a:xfrm>
            <a:off x="538163" y="403225"/>
            <a:ext cx="8067675" cy="2592388"/>
          </a:xfrm>
          <a:prstGeom prst="rect">
            <a:avLst/>
          </a:prstGeom>
          <a:blipFill>
            <a:blip r:embed="rId2" cstate="print"/>
            <a:stretch>
              <a:fillRect/>
            </a:stretch>
          </a:blipFill>
        </p:spPr>
        <p:txBody>
          <a:bodyPr lIns="0" tIns="0" rIns="0" bIns="0"/>
          <a:lstStyle/>
          <a:p>
            <a:pPr>
              <a:defRPr/>
            </a:pPr>
            <a:endParaRPr sz="2118"/>
          </a:p>
        </p:txBody>
      </p:sp>
      <p:sp>
        <p:nvSpPr>
          <p:cNvPr id="5" name="object 5"/>
          <p:cNvSpPr/>
          <p:nvPr/>
        </p:nvSpPr>
        <p:spPr>
          <a:xfrm>
            <a:off x="739775" y="2286000"/>
            <a:ext cx="3295650" cy="709613"/>
          </a:xfrm>
          <a:prstGeom prst="rect">
            <a:avLst/>
          </a:prstGeom>
          <a:blipFill>
            <a:blip r:embed="rId3" cstate="print"/>
            <a:stretch>
              <a:fillRect/>
            </a:stretch>
          </a:blipFill>
        </p:spPr>
        <p:txBody>
          <a:bodyPr lIns="0" tIns="0" rIns="0" bIns="0"/>
          <a:lstStyle/>
          <a:p>
            <a:pPr>
              <a:defRPr/>
            </a:pPr>
            <a:endParaRPr sz="2118"/>
          </a:p>
        </p:txBody>
      </p:sp>
      <p:sp>
        <p:nvSpPr>
          <p:cNvPr id="6" name="object 6"/>
          <p:cNvSpPr/>
          <p:nvPr/>
        </p:nvSpPr>
        <p:spPr>
          <a:xfrm>
            <a:off x="538163" y="2995613"/>
            <a:ext cx="8067675" cy="863600"/>
          </a:xfrm>
          <a:prstGeom prst="rect">
            <a:avLst/>
          </a:prstGeom>
          <a:blipFill>
            <a:blip r:embed="rId4" cstate="print"/>
            <a:stretch>
              <a:fillRect/>
            </a:stretch>
          </a:blipFill>
        </p:spPr>
        <p:txBody>
          <a:bodyPr lIns="0" tIns="0" rIns="0" bIns="0"/>
          <a:lstStyle/>
          <a:p>
            <a:pPr>
              <a:defRPr/>
            </a:pPr>
            <a:endParaRPr sz="2118"/>
          </a:p>
        </p:txBody>
      </p:sp>
      <p:sp>
        <p:nvSpPr>
          <p:cNvPr id="7" name="object 7"/>
          <p:cNvSpPr/>
          <p:nvPr/>
        </p:nvSpPr>
        <p:spPr>
          <a:xfrm>
            <a:off x="739775" y="2995613"/>
            <a:ext cx="3295650" cy="863600"/>
          </a:xfrm>
          <a:prstGeom prst="rect">
            <a:avLst/>
          </a:prstGeom>
          <a:blipFill>
            <a:blip r:embed="rId5" cstate="print"/>
            <a:stretch>
              <a:fillRect/>
            </a:stretch>
          </a:blipFill>
        </p:spPr>
        <p:txBody>
          <a:bodyPr lIns="0" tIns="0" rIns="0" bIns="0"/>
          <a:lstStyle/>
          <a:p>
            <a:pPr>
              <a:defRPr/>
            </a:pPr>
            <a:endParaRPr sz="2118"/>
          </a:p>
        </p:txBody>
      </p:sp>
      <p:sp>
        <p:nvSpPr>
          <p:cNvPr id="8" name="object 8"/>
          <p:cNvSpPr/>
          <p:nvPr/>
        </p:nvSpPr>
        <p:spPr>
          <a:xfrm>
            <a:off x="538163" y="3859213"/>
            <a:ext cx="8067675" cy="863600"/>
          </a:xfrm>
          <a:prstGeom prst="rect">
            <a:avLst/>
          </a:prstGeom>
          <a:blipFill>
            <a:blip r:embed="rId6" cstate="print"/>
            <a:stretch>
              <a:fillRect/>
            </a:stretch>
          </a:blipFill>
        </p:spPr>
        <p:txBody>
          <a:bodyPr lIns="0" tIns="0" rIns="0" bIns="0"/>
          <a:lstStyle/>
          <a:p>
            <a:pPr>
              <a:defRPr/>
            </a:pPr>
            <a:endParaRPr sz="2118"/>
          </a:p>
        </p:txBody>
      </p:sp>
      <p:sp>
        <p:nvSpPr>
          <p:cNvPr id="9" name="object 9"/>
          <p:cNvSpPr/>
          <p:nvPr/>
        </p:nvSpPr>
        <p:spPr>
          <a:xfrm>
            <a:off x="739775" y="3859213"/>
            <a:ext cx="3295650" cy="863600"/>
          </a:xfrm>
          <a:prstGeom prst="rect">
            <a:avLst/>
          </a:prstGeom>
          <a:blipFill>
            <a:blip r:embed="rId7" cstate="print"/>
            <a:stretch>
              <a:fillRect/>
            </a:stretch>
          </a:blipFill>
        </p:spPr>
        <p:txBody>
          <a:bodyPr lIns="0" tIns="0" rIns="0" bIns="0"/>
          <a:lstStyle/>
          <a:p>
            <a:pPr>
              <a:defRPr/>
            </a:pPr>
            <a:endParaRPr sz="2118"/>
          </a:p>
        </p:txBody>
      </p:sp>
      <p:sp>
        <p:nvSpPr>
          <p:cNvPr id="10" name="object 10"/>
          <p:cNvSpPr/>
          <p:nvPr/>
        </p:nvSpPr>
        <p:spPr>
          <a:xfrm>
            <a:off x="538163" y="4722813"/>
            <a:ext cx="8067675" cy="865187"/>
          </a:xfrm>
          <a:prstGeom prst="rect">
            <a:avLst/>
          </a:prstGeom>
          <a:blipFill>
            <a:blip r:embed="rId8" cstate="print"/>
            <a:stretch>
              <a:fillRect/>
            </a:stretch>
          </a:blipFill>
        </p:spPr>
        <p:txBody>
          <a:bodyPr lIns="0" tIns="0" rIns="0" bIns="0"/>
          <a:lstStyle/>
          <a:p>
            <a:pPr>
              <a:defRPr/>
            </a:pPr>
            <a:endParaRPr sz="2118"/>
          </a:p>
        </p:txBody>
      </p:sp>
      <p:sp>
        <p:nvSpPr>
          <p:cNvPr id="11" name="object 11"/>
          <p:cNvSpPr/>
          <p:nvPr/>
        </p:nvSpPr>
        <p:spPr>
          <a:xfrm>
            <a:off x="739775" y="4722813"/>
            <a:ext cx="3295650" cy="252412"/>
          </a:xfrm>
          <a:prstGeom prst="rect">
            <a:avLst/>
          </a:prstGeom>
          <a:blipFill>
            <a:blip r:embed="rId9" cstate="print"/>
            <a:stretch>
              <a:fillRect/>
            </a:stretch>
          </a:blipFill>
        </p:spPr>
        <p:txBody>
          <a:bodyPr lIns="0" tIns="0" rIns="0" bIns="0"/>
          <a:lstStyle/>
          <a:p>
            <a:pPr>
              <a:defRPr/>
            </a:pPr>
            <a:endParaRPr sz="2118"/>
          </a:p>
        </p:txBody>
      </p:sp>
      <p:sp>
        <p:nvSpPr>
          <p:cNvPr id="12" name="object 12"/>
          <p:cNvSpPr/>
          <p:nvPr/>
        </p:nvSpPr>
        <p:spPr>
          <a:xfrm>
            <a:off x="538163" y="5588000"/>
            <a:ext cx="8067675" cy="866775"/>
          </a:xfrm>
          <a:prstGeom prst="rect">
            <a:avLst/>
          </a:prstGeom>
          <a:blipFill>
            <a:blip r:embed="rId10" cstate="print"/>
            <a:stretch>
              <a:fillRect/>
            </a:stretch>
          </a:blipFill>
        </p:spPr>
        <p:txBody>
          <a:bodyPr lIns="0" tIns="0" rIns="0" bIns="0"/>
          <a:lstStyle/>
          <a:p>
            <a:pPr>
              <a:defRPr/>
            </a:pPr>
            <a:endParaRPr sz="2118"/>
          </a:p>
        </p:txBody>
      </p:sp>
      <p:sp>
        <p:nvSpPr>
          <p:cNvPr id="13" name="object 13"/>
          <p:cNvSpPr txBox="1"/>
          <p:nvPr/>
        </p:nvSpPr>
        <p:spPr>
          <a:xfrm>
            <a:off x="4170363" y="1587500"/>
            <a:ext cx="4192587" cy="4646613"/>
          </a:xfrm>
          <a:prstGeom prst="rect">
            <a:avLst/>
          </a:prstGeom>
        </p:spPr>
        <p:txBody>
          <a:bodyPr lIns="0" tIns="0" rIns="0" bIns="0"/>
          <a:lstStyle>
            <a:lvl1pPr marL="111125" indent="-100013">
              <a:defRPr sz="2400">
                <a:solidFill>
                  <a:schemeClr val="bg1"/>
                </a:solidFill>
                <a:latin typeface="Times New Roman" panose="02020603050405020304" pitchFamily="18" charset="0"/>
              </a:defRPr>
            </a:lvl1pPr>
            <a:lvl2pPr marL="742950" indent="-285750">
              <a:defRPr sz="2400">
                <a:solidFill>
                  <a:schemeClr val="bg1"/>
                </a:solidFill>
                <a:latin typeface="Times New Roman" panose="02020603050405020304" pitchFamily="18" charset="0"/>
              </a:defRPr>
            </a:lvl2pPr>
            <a:lvl3pPr marL="1143000" indent="-228600">
              <a:defRPr sz="2400">
                <a:solidFill>
                  <a:schemeClr val="bg1"/>
                </a:solidFill>
                <a:latin typeface="Times New Roman" panose="02020603050405020304" pitchFamily="18" charset="0"/>
              </a:defRPr>
            </a:lvl3pPr>
            <a:lvl4pPr marL="1600200" indent="-228600">
              <a:defRPr sz="2400">
                <a:solidFill>
                  <a:schemeClr val="bg1"/>
                </a:solidFill>
                <a:latin typeface="Times New Roman" panose="02020603050405020304" pitchFamily="18" charset="0"/>
              </a:defRPr>
            </a:lvl4pPr>
            <a:lvl5pPr marL="2057400" indent="-228600">
              <a:defRPr sz="2400">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defRPr>
            </a:lvl9pPr>
          </a:lstStyle>
          <a:p>
            <a:r>
              <a:rPr lang="en-US" altLang="en-US" sz="2100" b="1">
                <a:solidFill>
                  <a:srgbClr val="6AFCFC"/>
                </a:solidFill>
                <a:latin typeface="Garamond" panose="02020404030301010803" pitchFamily="18" charset="0"/>
                <a:ea typeface="Garamond" panose="02020404030301010803" pitchFamily="18" charset="0"/>
                <a:cs typeface="Garamond" panose="02020404030301010803" pitchFamily="18" charset="0"/>
              </a:rPr>
              <a:t>Mafic rocks </a:t>
            </a:r>
            <a:r>
              <a:rPr lang="en-US" altLang="en-US" sz="2100">
                <a:solidFill>
                  <a:srgbClr val="FFFFFF"/>
                </a:solidFill>
                <a:latin typeface="Garamond" panose="02020404030301010803" pitchFamily="18" charset="0"/>
                <a:ea typeface="Garamond" panose="02020404030301010803" pitchFamily="18" charset="0"/>
                <a:cs typeface="Garamond" panose="02020404030301010803" pitchFamily="18" charset="0"/>
              </a:rPr>
              <a:t>(and not pelites) </a:t>
            </a:r>
            <a:r>
              <a:rPr lang="en-US" altLang="en-US" sz="2100" b="1">
                <a:solidFill>
                  <a:srgbClr val="FFFFFF"/>
                </a:solidFill>
                <a:latin typeface="Garamond" panose="02020404030301010803" pitchFamily="18" charset="0"/>
                <a:ea typeface="Garamond" panose="02020404030301010803" pitchFamily="18" charset="0"/>
                <a:cs typeface="Garamond" panose="02020404030301010803" pitchFamily="18" charset="0"/>
              </a:rPr>
              <a:t>develop conspicuous and definitive mineral assemblages under </a:t>
            </a:r>
            <a:r>
              <a:rPr lang="en-US" altLang="en-US" sz="2100" b="1">
                <a:solidFill>
                  <a:srgbClr val="6AFCFC"/>
                </a:solidFill>
                <a:latin typeface="Garamond" panose="02020404030301010803" pitchFamily="18" charset="0"/>
                <a:ea typeface="Garamond" panose="02020404030301010803" pitchFamily="18" charset="0"/>
                <a:cs typeface="Garamond" panose="02020404030301010803" pitchFamily="18" charset="0"/>
              </a:rPr>
              <a:t>high P/T conditions</a:t>
            </a:r>
            <a:endParaRPr lang="en-US" altLang="en-US" sz="2100">
              <a:latin typeface="Garamond" panose="02020404030301010803" pitchFamily="18" charset="0"/>
              <a:ea typeface="Garamond" panose="02020404030301010803" pitchFamily="18" charset="0"/>
              <a:cs typeface="Garamond" panose="02020404030301010803" pitchFamily="18" charset="0"/>
            </a:endParaRPr>
          </a:p>
          <a:p>
            <a:pPr>
              <a:lnSpc>
                <a:spcPts val="800"/>
              </a:lnSpc>
              <a:spcBef>
                <a:spcPts val="13"/>
              </a:spcBef>
            </a:pPr>
            <a:endParaRPr lang="en-US" altLang="en-US" sz="700"/>
          </a:p>
          <a:p>
            <a:pPr>
              <a:lnSpc>
                <a:spcPts val="888"/>
              </a:lnSpc>
            </a:pPr>
            <a:endParaRPr lang="en-US" altLang="en-US" sz="800"/>
          </a:p>
          <a:p>
            <a:pPr>
              <a:buClr>
                <a:srgbClr val="FFFFFF"/>
              </a:buClr>
              <a:buFont typeface="Garamond" panose="02020404030301010803" pitchFamily="18" charset="0"/>
              <a:buChar char="•"/>
            </a:pPr>
            <a:r>
              <a:rPr lang="en-US" altLang="en-US" sz="2100" b="1">
                <a:solidFill>
                  <a:srgbClr val="FFFFFF"/>
                </a:solidFill>
                <a:latin typeface="Garamond" panose="02020404030301010803" pitchFamily="18" charset="0"/>
                <a:ea typeface="Garamond" panose="02020404030301010803" pitchFamily="18" charset="0"/>
                <a:cs typeface="Garamond" panose="02020404030301010803" pitchFamily="18" charset="0"/>
              </a:rPr>
              <a:t>High P/T geothermal gradients</a:t>
            </a:r>
            <a:endParaRPr lang="en-US" altLang="en-US" sz="2100">
              <a:latin typeface="Garamond" panose="02020404030301010803" pitchFamily="18" charset="0"/>
              <a:ea typeface="Garamond" panose="02020404030301010803" pitchFamily="18" charset="0"/>
              <a:cs typeface="Garamond" panose="02020404030301010803" pitchFamily="18" charset="0"/>
            </a:endParaRPr>
          </a:p>
          <a:p>
            <a:pPr algn="ctr"/>
            <a:r>
              <a:rPr lang="en-US" altLang="en-US" sz="2100" b="1">
                <a:solidFill>
                  <a:srgbClr val="6AFCFC"/>
                </a:solidFill>
                <a:latin typeface="Garamond" panose="02020404030301010803" pitchFamily="18" charset="0"/>
                <a:ea typeface="Garamond" panose="02020404030301010803" pitchFamily="18" charset="0"/>
                <a:cs typeface="Garamond" panose="02020404030301010803" pitchFamily="18" charset="0"/>
              </a:rPr>
              <a:t>characterize subduction zones</a:t>
            </a:r>
            <a:endParaRPr lang="en-US" altLang="en-US" sz="2100">
              <a:latin typeface="Garamond" panose="02020404030301010803" pitchFamily="18" charset="0"/>
              <a:ea typeface="Garamond" panose="02020404030301010803" pitchFamily="18" charset="0"/>
              <a:cs typeface="Garamond" panose="02020404030301010803" pitchFamily="18" charset="0"/>
            </a:endParaRPr>
          </a:p>
          <a:p>
            <a:pPr>
              <a:lnSpc>
                <a:spcPts val="838"/>
              </a:lnSpc>
              <a:spcBef>
                <a:spcPts val="13"/>
              </a:spcBef>
            </a:pPr>
            <a:endParaRPr lang="en-US" altLang="en-US" sz="800"/>
          </a:p>
          <a:p>
            <a:pPr>
              <a:buClr>
                <a:srgbClr val="FFFFFF"/>
              </a:buClr>
              <a:buFont typeface="Garamond" panose="02020404030301010803" pitchFamily="18" charset="0"/>
              <a:buChar char="•"/>
            </a:pPr>
            <a:r>
              <a:rPr lang="en-US" altLang="en-US" sz="2100" b="1">
                <a:solidFill>
                  <a:srgbClr val="FFFFFF"/>
                </a:solidFill>
                <a:latin typeface="Garamond" panose="02020404030301010803" pitchFamily="18" charset="0"/>
                <a:ea typeface="Garamond" panose="02020404030301010803" pitchFamily="18" charset="0"/>
                <a:cs typeface="Garamond" panose="02020404030301010803" pitchFamily="18" charset="0"/>
              </a:rPr>
              <a:t>Mafic </a:t>
            </a:r>
            <a:r>
              <a:rPr lang="en-US" altLang="en-US" sz="2100" b="1">
                <a:solidFill>
                  <a:srgbClr val="6AFCFC"/>
                </a:solidFill>
                <a:latin typeface="Garamond" panose="02020404030301010803" pitchFamily="18" charset="0"/>
                <a:ea typeface="Garamond" panose="02020404030301010803" pitchFamily="18" charset="0"/>
                <a:cs typeface="Garamond" panose="02020404030301010803" pitchFamily="18" charset="0"/>
              </a:rPr>
              <a:t>blueschists </a:t>
            </a:r>
            <a:r>
              <a:rPr lang="en-US" altLang="en-US" sz="2100" b="1">
                <a:solidFill>
                  <a:srgbClr val="FFFFFF"/>
                </a:solidFill>
                <a:latin typeface="Garamond" panose="02020404030301010803" pitchFamily="18" charset="0"/>
                <a:ea typeface="Garamond" panose="02020404030301010803" pitchFamily="18" charset="0"/>
                <a:cs typeface="Garamond" panose="02020404030301010803" pitchFamily="18" charset="0"/>
              </a:rPr>
              <a:t>are recognizable by color - useful indicators of ancient subduction zones</a:t>
            </a:r>
            <a:endParaRPr lang="en-US" altLang="en-US" sz="2100">
              <a:latin typeface="Garamond" panose="02020404030301010803" pitchFamily="18" charset="0"/>
              <a:ea typeface="Garamond" panose="02020404030301010803" pitchFamily="18" charset="0"/>
              <a:cs typeface="Garamond" panose="02020404030301010803" pitchFamily="18" charset="0"/>
            </a:endParaRPr>
          </a:p>
          <a:p>
            <a:pPr>
              <a:lnSpc>
                <a:spcPts val="838"/>
              </a:lnSpc>
              <a:spcBef>
                <a:spcPts val="13"/>
              </a:spcBef>
              <a:buClr>
                <a:srgbClr val="FFFFFF"/>
              </a:buClr>
              <a:buFont typeface="Garamond" panose="02020404030301010803" pitchFamily="18" charset="0"/>
              <a:buChar char="•"/>
            </a:pPr>
            <a:endParaRPr lang="en-US" altLang="en-US" sz="800"/>
          </a:p>
          <a:p>
            <a:pPr>
              <a:buClr>
                <a:srgbClr val="FFFFFF"/>
              </a:buClr>
              <a:buFont typeface="Garamond" panose="02020404030301010803" pitchFamily="18" charset="0"/>
              <a:buChar char="•"/>
            </a:pPr>
            <a:r>
              <a:rPr lang="en-US" altLang="en-US" sz="2100" b="1">
                <a:solidFill>
                  <a:srgbClr val="FFFFFF"/>
                </a:solidFill>
                <a:latin typeface="Garamond" panose="02020404030301010803" pitchFamily="18" charset="0"/>
                <a:ea typeface="Garamond" panose="02020404030301010803" pitchFamily="18" charset="0"/>
                <a:cs typeface="Garamond" panose="02020404030301010803" pitchFamily="18" charset="0"/>
              </a:rPr>
              <a:t>Great density of  </a:t>
            </a:r>
            <a:r>
              <a:rPr lang="en-US" altLang="en-US" sz="2100" b="1">
                <a:solidFill>
                  <a:srgbClr val="6AFCFC"/>
                </a:solidFill>
                <a:latin typeface="Garamond" panose="02020404030301010803" pitchFamily="18" charset="0"/>
                <a:ea typeface="Garamond" panose="02020404030301010803" pitchFamily="18" charset="0"/>
                <a:cs typeface="Garamond" panose="02020404030301010803" pitchFamily="18" charset="0"/>
              </a:rPr>
              <a:t>eclogites </a:t>
            </a:r>
            <a:r>
              <a:rPr lang="en-US" altLang="en-US" sz="2100" b="1">
                <a:solidFill>
                  <a:srgbClr val="FFFFFF"/>
                </a:solidFill>
                <a:latin typeface="Garamond" panose="02020404030301010803" pitchFamily="18" charset="0"/>
                <a:ea typeface="Garamond" panose="02020404030301010803" pitchFamily="18" charset="0"/>
                <a:cs typeface="Garamond" panose="02020404030301010803" pitchFamily="18" charset="0"/>
              </a:rPr>
              <a:t>suggests that subducted basaltic oceanic crust becomes more dense than surrounding mantle</a:t>
            </a:r>
            <a:endParaRPr lang="en-US" altLang="en-US" sz="2100">
              <a:latin typeface="Garamond" panose="02020404030301010803" pitchFamily="18" charset="0"/>
              <a:ea typeface="Garamond" panose="02020404030301010803" pitchFamily="18" charset="0"/>
              <a:cs typeface="Garamond" panose="02020404030301010803" pitchFamily="18" charset="0"/>
            </a:endParaRPr>
          </a:p>
        </p:txBody>
      </p:sp>
      <p:sp>
        <p:nvSpPr>
          <p:cNvPr id="14" name="object 14"/>
          <p:cNvSpPr txBox="1"/>
          <p:nvPr/>
        </p:nvSpPr>
        <p:spPr>
          <a:xfrm>
            <a:off x="2355850" y="5207000"/>
            <a:ext cx="744538" cy="177800"/>
          </a:xfrm>
          <a:prstGeom prst="rect">
            <a:avLst/>
          </a:prstGeom>
        </p:spPr>
        <p:txBody>
          <a:bodyPr lIns="0" tIns="0" rIns="0" bIns="0"/>
          <a:lstStyle/>
          <a:p>
            <a:pPr marL="11206">
              <a:defRPr/>
            </a:pPr>
            <a:r>
              <a:rPr sz="1059" spc="-4" dirty="0">
                <a:solidFill>
                  <a:srgbClr val="FFFF00"/>
                </a:solidFill>
                <a:latin typeface="Garamond"/>
                <a:cs typeface="Garamond"/>
              </a:rPr>
              <a:t>Winte</a:t>
            </a:r>
            <a:r>
              <a:rPr sz="1059" dirty="0">
                <a:solidFill>
                  <a:srgbClr val="FFFF00"/>
                </a:solidFill>
                <a:latin typeface="Garamond"/>
                <a:cs typeface="Garamond"/>
              </a:rPr>
              <a:t>r</a:t>
            </a:r>
            <a:r>
              <a:rPr sz="1059" spc="-9" dirty="0">
                <a:solidFill>
                  <a:srgbClr val="FFFF00"/>
                </a:solidFill>
                <a:latin typeface="Garamond"/>
                <a:cs typeface="Garamond"/>
              </a:rPr>
              <a:t> (2001)</a:t>
            </a:r>
            <a:endParaRPr sz="1059">
              <a:latin typeface="Garamond"/>
              <a:cs typeface="Garamond"/>
            </a:endParaRP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lIns="0" tIns="0" rIns="0" bIns="0" rtlCol="0">
            <a:noAutofit/>
          </a:bodyPr>
          <a:lstStyle/>
          <a:p>
            <a:pPr marL="11767">
              <a:defRPr/>
            </a:pPr>
            <a:r>
              <a:rPr sz="3883" b="1" spc="-22" dirty="0">
                <a:solidFill>
                  <a:srgbClr val="E5E5FF"/>
                </a:solidFill>
                <a:latin typeface="Garamond"/>
                <a:cs typeface="Garamond"/>
              </a:rPr>
              <a:t>Metamorphism</a:t>
            </a:r>
            <a:r>
              <a:rPr sz="3883" b="1" spc="13" dirty="0">
                <a:solidFill>
                  <a:srgbClr val="E5E5FF"/>
                </a:solidFill>
                <a:latin typeface="Garamond"/>
                <a:cs typeface="Garamond"/>
              </a:rPr>
              <a:t> </a:t>
            </a:r>
            <a:r>
              <a:rPr sz="3883" b="1" spc="-18" dirty="0">
                <a:solidFill>
                  <a:srgbClr val="E5E5FF"/>
                </a:solidFill>
                <a:latin typeface="Garamond"/>
                <a:cs typeface="Garamond"/>
              </a:rPr>
              <a:t>of </a:t>
            </a:r>
            <a:r>
              <a:rPr sz="3883" b="1" spc="-22" dirty="0">
                <a:solidFill>
                  <a:srgbClr val="E5E5FF"/>
                </a:solidFill>
                <a:latin typeface="Garamond"/>
                <a:cs typeface="Garamond"/>
              </a:rPr>
              <a:t>Mafic</a:t>
            </a:r>
            <a:r>
              <a:rPr sz="3883" b="1" spc="9" dirty="0">
                <a:solidFill>
                  <a:srgbClr val="E5E5FF"/>
                </a:solidFill>
                <a:latin typeface="Garamond"/>
                <a:cs typeface="Garamond"/>
              </a:rPr>
              <a:t> </a:t>
            </a:r>
            <a:r>
              <a:rPr sz="3883" b="1" spc="-22" dirty="0">
                <a:solidFill>
                  <a:srgbClr val="E5E5FF"/>
                </a:solidFill>
                <a:latin typeface="Garamond"/>
                <a:cs typeface="Garamond"/>
              </a:rPr>
              <a:t>Rocks</a:t>
            </a:r>
            <a:endParaRPr sz="3883">
              <a:latin typeface="Garamond"/>
              <a:cs typeface="Garamond"/>
            </a:endParaRPr>
          </a:p>
        </p:txBody>
      </p:sp>
      <p:sp>
        <p:nvSpPr>
          <p:cNvPr id="3" name="object 3"/>
          <p:cNvSpPr/>
          <p:nvPr/>
        </p:nvSpPr>
        <p:spPr>
          <a:xfrm>
            <a:off x="538163" y="403225"/>
            <a:ext cx="8067675" cy="2592388"/>
          </a:xfrm>
          <a:prstGeom prst="rect">
            <a:avLst/>
          </a:prstGeom>
          <a:blipFill>
            <a:blip r:embed="rId2" cstate="print"/>
            <a:stretch>
              <a:fillRect/>
            </a:stretch>
          </a:blipFill>
        </p:spPr>
        <p:txBody>
          <a:bodyPr lIns="0" tIns="0" rIns="0" bIns="0"/>
          <a:lstStyle/>
          <a:p>
            <a:pPr>
              <a:defRPr/>
            </a:pPr>
            <a:endParaRPr sz="2118"/>
          </a:p>
        </p:txBody>
      </p:sp>
      <p:sp>
        <p:nvSpPr>
          <p:cNvPr id="5" name="object 5"/>
          <p:cNvSpPr/>
          <p:nvPr/>
        </p:nvSpPr>
        <p:spPr>
          <a:xfrm>
            <a:off x="538163" y="2995613"/>
            <a:ext cx="8067675" cy="863600"/>
          </a:xfrm>
          <a:prstGeom prst="rect">
            <a:avLst/>
          </a:prstGeom>
          <a:blipFill>
            <a:blip r:embed="rId3" cstate="print"/>
            <a:stretch>
              <a:fillRect/>
            </a:stretch>
          </a:blipFill>
        </p:spPr>
        <p:txBody>
          <a:bodyPr lIns="0" tIns="0" rIns="0" bIns="0"/>
          <a:lstStyle/>
          <a:p>
            <a:pPr>
              <a:defRPr/>
            </a:pPr>
            <a:endParaRPr sz="2118"/>
          </a:p>
        </p:txBody>
      </p:sp>
      <p:sp>
        <p:nvSpPr>
          <p:cNvPr id="7" name="object 7"/>
          <p:cNvSpPr/>
          <p:nvPr/>
        </p:nvSpPr>
        <p:spPr>
          <a:xfrm>
            <a:off x="538163" y="3859213"/>
            <a:ext cx="8067675" cy="863600"/>
          </a:xfrm>
          <a:prstGeom prst="rect">
            <a:avLst/>
          </a:prstGeom>
          <a:blipFill>
            <a:blip r:embed="rId4" cstate="print"/>
            <a:stretch>
              <a:fillRect/>
            </a:stretch>
          </a:blipFill>
        </p:spPr>
        <p:txBody>
          <a:bodyPr lIns="0" tIns="0" rIns="0" bIns="0"/>
          <a:lstStyle/>
          <a:p>
            <a:pPr>
              <a:defRPr/>
            </a:pPr>
            <a:endParaRPr sz="2118"/>
          </a:p>
        </p:txBody>
      </p:sp>
      <p:sp>
        <p:nvSpPr>
          <p:cNvPr id="9" name="object 9"/>
          <p:cNvSpPr/>
          <p:nvPr/>
        </p:nvSpPr>
        <p:spPr>
          <a:xfrm>
            <a:off x="538163" y="4722813"/>
            <a:ext cx="8067675" cy="865187"/>
          </a:xfrm>
          <a:prstGeom prst="rect">
            <a:avLst/>
          </a:prstGeom>
          <a:blipFill>
            <a:blip r:embed="rId5" cstate="print"/>
            <a:stretch>
              <a:fillRect/>
            </a:stretch>
          </a:blipFill>
        </p:spPr>
        <p:txBody>
          <a:bodyPr lIns="0" tIns="0" rIns="0" bIns="0"/>
          <a:lstStyle/>
          <a:p>
            <a:pPr>
              <a:defRPr/>
            </a:pPr>
            <a:endParaRPr sz="2118"/>
          </a:p>
        </p:txBody>
      </p:sp>
      <p:sp>
        <p:nvSpPr>
          <p:cNvPr id="11" name="object 11"/>
          <p:cNvSpPr txBox="1"/>
          <p:nvPr/>
        </p:nvSpPr>
        <p:spPr>
          <a:xfrm>
            <a:off x="3779912" y="548680"/>
            <a:ext cx="4732263" cy="4966295"/>
          </a:xfrm>
          <a:prstGeom prst="rect">
            <a:avLst/>
          </a:prstGeom>
        </p:spPr>
        <p:txBody>
          <a:bodyPr lIns="0" tIns="0" rIns="0" bIns="0"/>
          <a:lstStyle>
            <a:lvl1pPr marL="11113">
              <a:tabLst>
                <a:tab pos="2119313" algn="l"/>
              </a:tabLst>
              <a:defRPr sz="2400">
                <a:solidFill>
                  <a:schemeClr val="bg1"/>
                </a:solidFill>
                <a:latin typeface="Times New Roman" panose="02020603050405020304" pitchFamily="18" charset="0"/>
              </a:defRPr>
            </a:lvl1pPr>
            <a:lvl2pPr marL="742950" indent="-285750">
              <a:tabLst>
                <a:tab pos="2119313" algn="l"/>
              </a:tabLst>
              <a:defRPr sz="2400">
                <a:solidFill>
                  <a:schemeClr val="bg1"/>
                </a:solidFill>
                <a:latin typeface="Times New Roman" panose="02020603050405020304" pitchFamily="18" charset="0"/>
              </a:defRPr>
            </a:lvl2pPr>
            <a:lvl3pPr marL="1143000" indent="-228600">
              <a:tabLst>
                <a:tab pos="2119313" algn="l"/>
              </a:tabLst>
              <a:defRPr sz="2400">
                <a:solidFill>
                  <a:schemeClr val="bg1"/>
                </a:solidFill>
                <a:latin typeface="Times New Roman" panose="02020603050405020304" pitchFamily="18" charset="0"/>
              </a:defRPr>
            </a:lvl3pPr>
            <a:lvl4pPr marL="1600200" indent="-228600">
              <a:tabLst>
                <a:tab pos="2119313" algn="l"/>
              </a:tabLst>
              <a:defRPr sz="2400">
                <a:solidFill>
                  <a:schemeClr val="bg1"/>
                </a:solidFill>
                <a:latin typeface="Times New Roman" panose="02020603050405020304" pitchFamily="18" charset="0"/>
              </a:defRPr>
            </a:lvl4pPr>
            <a:lvl5pPr marL="2057400" indent="-228600">
              <a:tabLst>
                <a:tab pos="2119313" algn="l"/>
              </a:tabLst>
              <a:defRPr sz="2400">
                <a:solidFill>
                  <a:schemeClr val="bg1"/>
                </a:solidFill>
                <a:latin typeface="Times New Roman" panose="02020603050405020304" pitchFamily="18" charset="0"/>
              </a:defRPr>
            </a:lvl5pPr>
            <a:lvl6pPr marL="2514600" indent="-228600" eaLnBrk="0" fontAlgn="base" hangingPunct="0">
              <a:spcBef>
                <a:spcPct val="0"/>
              </a:spcBef>
              <a:spcAft>
                <a:spcPct val="0"/>
              </a:spcAft>
              <a:tabLst>
                <a:tab pos="2119313" algn="l"/>
              </a:tabLst>
              <a:defRPr sz="2400">
                <a:solidFill>
                  <a:schemeClr val="bg1"/>
                </a:solidFill>
                <a:latin typeface="Times New Roman" panose="02020603050405020304" pitchFamily="18" charset="0"/>
              </a:defRPr>
            </a:lvl6pPr>
            <a:lvl7pPr marL="2971800" indent="-228600" eaLnBrk="0" fontAlgn="base" hangingPunct="0">
              <a:spcBef>
                <a:spcPct val="0"/>
              </a:spcBef>
              <a:spcAft>
                <a:spcPct val="0"/>
              </a:spcAft>
              <a:tabLst>
                <a:tab pos="2119313" algn="l"/>
              </a:tabLst>
              <a:defRPr sz="2400">
                <a:solidFill>
                  <a:schemeClr val="bg1"/>
                </a:solidFill>
                <a:latin typeface="Times New Roman" panose="02020603050405020304" pitchFamily="18" charset="0"/>
              </a:defRPr>
            </a:lvl7pPr>
            <a:lvl8pPr marL="3429000" indent="-228600" eaLnBrk="0" fontAlgn="base" hangingPunct="0">
              <a:spcBef>
                <a:spcPct val="0"/>
              </a:spcBef>
              <a:spcAft>
                <a:spcPct val="0"/>
              </a:spcAft>
              <a:tabLst>
                <a:tab pos="2119313" algn="l"/>
              </a:tabLst>
              <a:defRPr sz="2400">
                <a:solidFill>
                  <a:schemeClr val="bg1"/>
                </a:solidFill>
                <a:latin typeface="Times New Roman" panose="02020603050405020304" pitchFamily="18" charset="0"/>
              </a:defRPr>
            </a:lvl8pPr>
            <a:lvl9pPr marL="3886200" indent="-228600" eaLnBrk="0" fontAlgn="base" hangingPunct="0">
              <a:spcBef>
                <a:spcPct val="0"/>
              </a:spcBef>
              <a:spcAft>
                <a:spcPct val="0"/>
              </a:spcAft>
              <a:tabLst>
                <a:tab pos="2119313" algn="l"/>
              </a:tabLst>
              <a:defRPr sz="2400">
                <a:solidFill>
                  <a:schemeClr val="bg1"/>
                </a:solidFill>
                <a:latin typeface="Times New Roman" panose="02020603050405020304" pitchFamily="18" charset="0"/>
              </a:defRPr>
            </a:lvl9pPr>
          </a:lstStyle>
          <a:p>
            <a:r>
              <a:rPr lang="en-US" altLang="en-US" sz="2100" b="1" dirty="0" err="1">
                <a:solidFill>
                  <a:srgbClr val="FFFF5D"/>
                </a:solidFill>
                <a:latin typeface="Garamond" panose="02020404030301010803" pitchFamily="18" charset="0"/>
                <a:ea typeface="Garamond" panose="02020404030301010803" pitchFamily="18" charset="0"/>
                <a:cs typeface="Garamond" panose="02020404030301010803" pitchFamily="18" charset="0"/>
              </a:rPr>
              <a:t>Blueschist</a:t>
            </a:r>
            <a:r>
              <a:rPr lang="en-US" altLang="en-US" sz="2100" b="1" dirty="0">
                <a:solidFill>
                  <a:srgbClr val="FFFF5D"/>
                </a:solidFill>
                <a:latin typeface="Garamond" panose="02020404030301010803" pitchFamily="18" charset="0"/>
                <a:ea typeface="Garamond" panose="02020404030301010803" pitchFamily="18" charset="0"/>
                <a:cs typeface="Garamond" panose="02020404030301010803" pitchFamily="18" charset="0"/>
              </a:rPr>
              <a:t> Facies	- </a:t>
            </a:r>
            <a:r>
              <a:rPr lang="en-US" altLang="en-US" sz="2100" b="1" dirty="0">
                <a:solidFill>
                  <a:srgbClr val="FFFFFF"/>
                </a:solidFill>
                <a:latin typeface="Garamond" panose="02020404030301010803" pitchFamily="18" charset="0"/>
                <a:ea typeface="Garamond" panose="02020404030301010803" pitchFamily="18" charset="0"/>
                <a:cs typeface="Garamond" panose="02020404030301010803" pitchFamily="18" charset="0"/>
              </a:rPr>
              <a:t>characterized in </a:t>
            </a:r>
            <a:r>
              <a:rPr lang="en-US" altLang="en-US" sz="2100" b="1" dirty="0" err="1">
                <a:solidFill>
                  <a:srgbClr val="FFFFFF"/>
                </a:solidFill>
                <a:latin typeface="Garamond" panose="02020404030301010803" pitchFamily="18" charset="0"/>
                <a:ea typeface="Garamond" panose="02020404030301010803" pitchFamily="18" charset="0"/>
                <a:cs typeface="Garamond" panose="02020404030301010803" pitchFamily="18" charset="0"/>
              </a:rPr>
              <a:t>metabasites</a:t>
            </a:r>
            <a:r>
              <a:rPr lang="en-US" altLang="en-US" sz="2100" b="1" dirty="0">
                <a:solidFill>
                  <a:srgbClr val="FFFFFF"/>
                </a:solidFill>
                <a:latin typeface="Garamond" panose="02020404030301010803" pitchFamily="18" charset="0"/>
                <a:ea typeface="Garamond" panose="02020404030301010803" pitchFamily="18" charset="0"/>
                <a:cs typeface="Garamond" panose="02020404030301010803" pitchFamily="18" charset="0"/>
              </a:rPr>
              <a:t> by presence of  sodic blue amphibole stable only at high P (e.g. </a:t>
            </a:r>
            <a:r>
              <a:rPr lang="en-US" altLang="en-US" sz="2100" b="1" dirty="0" err="1">
                <a:solidFill>
                  <a:srgbClr val="FFFFFF"/>
                </a:solidFill>
                <a:latin typeface="Garamond" panose="02020404030301010803" pitchFamily="18" charset="0"/>
                <a:ea typeface="Garamond" panose="02020404030301010803" pitchFamily="18" charset="0"/>
                <a:cs typeface="Garamond" panose="02020404030301010803" pitchFamily="18" charset="0"/>
              </a:rPr>
              <a:t>glaucophane</a:t>
            </a:r>
            <a:r>
              <a:rPr lang="en-US" altLang="en-US" sz="2100" b="1" dirty="0">
                <a:solidFill>
                  <a:srgbClr val="FFFFFF"/>
                </a:solidFill>
                <a:latin typeface="Garamond" panose="02020404030301010803" pitchFamily="18" charset="0"/>
                <a:ea typeface="Garamond" panose="02020404030301010803" pitchFamily="18" charset="0"/>
                <a:cs typeface="Garamond" panose="02020404030301010803" pitchFamily="18" charset="0"/>
              </a:rPr>
              <a:t>)</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a:p>
            <a:pPr>
              <a:lnSpc>
                <a:spcPts val="438"/>
              </a:lnSpc>
              <a:spcBef>
                <a:spcPts val="13"/>
              </a:spcBef>
            </a:pPr>
            <a:endParaRPr lang="en-US" altLang="en-US" sz="400" dirty="0"/>
          </a:p>
          <a:p>
            <a:pPr>
              <a:lnSpc>
                <a:spcPts val="888"/>
              </a:lnSpc>
            </a:pPr>
            <a:endParaRPr lang="en-US" altLang="en-US" sz="800" dirty="0"/>
          </a:p>
          <a:p>
            <a:pPr>
              <a:buClr>
                <a:srgbClr val="6AFCFC"/>
              </a:buClr>
              <a:buFont typeface="Arial" panose="020B0604020202020204" pitchFamily="34" charset="0"/>
              <a:buChar char="•"/>
            </a:pPr>
            <a:r>
              <a:rPr lang="en-US" altLang="en-US" sz="2100" b="1" dirty="0">
                <a:solidFill>
                  <a:srgbClr val="6AFCFC"/>
                </a:solidFill>
                <a:latin typeface="Garamond" panose="02020404030301010803" pitchFamily="18" charset="0"/>
                <a:ea typeface="Garamond" panose="02020404030301010803" pitchFamily="18" charset="0"/>
                <a:cs typeface="Garamond" panose="02020404030301010803" pitchFamily="18" charset="0"/>
              </a:rPr>
              <a:t>Association of  </a:t>
            </a:r>
            <a:r>
              <a:rPr lang="en-US" altLang="en-US" sz="2100" b="1" dirty="0" err="1">
                <a:solidFill>
                  <a:srgbClr val="6AFCFC"/>
                </a:solidFill>
                <a:latin typeface="Garamond" panose="02020404030301010803" pitchFamily="18" charset="0"/>
                <a:ea typeface="Garamond" panose="02020404030301010803" pitchFamily="18" charset="0"/>
                <a:cs typeface="Garamond" panose="02020404030301010803" pitchFamily="18" charset="0"/>
              </a:rPr>
              <a:t>glaucophane</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a:p>
            <a:pPr algn="ctr"/>
            <a:r>
              <a:rPr lang="en-US" altLang="en-US" sz="2100" b="1" dirty="0">
                <a:solidFill>
                  <a:srgbClr val="6AFCFC"/>
                </a:solidFill>
                <a:latin typeface="Garamond" panose="02020404030301010803" pitchFamily="18" charset="0"/>
                <a:ea typeface="Garamond" panose="02020404030301010803" pitchFamily="18" charset="0"/>
                <a:cs typeface="Garamond" panose="02020404030301010803" pitchFamily="18" charset="0"/>
              </a:rPr>
              <a:t>+ </a:t>
            </a:r>
            <a:r>
              <a:rPr lang="en-US" altLang="en-US" sz="2100" b="1" dirty="0" err="1">
                <a:solidFill>
                  <a:srgbClr val="6AFCFC"/>
                </a:solidFill>
                <a:latin typeface="Garamond" panose="02020404030301010803" pitchFamily="18" charset="0"/>
                <a:ea typeface="Garamond" panose="02020404030301010803" pitchFamily="18" charset="0"/>
                <a:cs typeface="Garamond" panose="02020404030301010803" pitchFamily="18" charset="0"/>
              </a:rPr>
              <a:t>lawsonite</a:t>
            </a:r>
            <a:r>
              <a:rPr lang="en-US" altLang="en-US" sz="2100" b="1" dirty="0">
                <a:solidFill>
                  <a:srgbClr val="6AFCFC"/>
                </a:solidFill>
                <a:latin typeface="Garamond" panose="02020404030301010803" pitchFamily="18" charset="0"/>
                <a:ea typeface="Garamond" panose="02020404030301010803" pitchFamily="18" charset="0"/>
                <a:cs typeface="Garamond" panose="02020404030301010803" pitchFamily="18" charset="0"/>
              </a:rPr>
              <a:t> is diagnostic.</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a:p>
            <a:pPr>
              <a:lnSpc>
                <a:spcPts val="838"/>
              </a:lnSpc>
              <a:spcBef>
                <a:spcPts val="13"/>
              </a:spcBef>
            </a:pPr>
            <a:endParaRPr lang="en-US" altLang="en-US" sz="800" dirty="0"/>
          </a:p>
          <a:p>
            <a:pPr>
              <a:buClr>
                <a:srgbClr val="6AFCFC"/>
              </a:buClr>
              <a:buFont typeface="Arial" panose="020B0604020202020204" pitchFamily="34" charset="0"/>
              <a:buChar char="•"/>
            </a:pPr>
            <a:r>
              <a:rPr lang="en-US" altLang="en-US" sz="2100" b="1" dirty="0">
                <a:solidFill>
                  <a:srgbClr val="6AFCFC"/>
                </a:solidFill>
                <a:latin typeface="Garamond" panose="02020404030301010803" pitchFamily="18" charset="0"/>
                <a:ea typeface="Garamond" panose="02020404030301010803" pitchFamily="18" charset="0"/>
                <a:cs typeface="Garamond" panose="02020404030301010803" pitchFamily="18" charset="0"/>
              </a:rPr>
              <a:t>Albite breaks down at high pressure by reaction to </a:t>
            </a:r>
            <a:r>
              <a:rPr lang="en-US" altLang="en-US" sz="2100" b="1" dirty="0" err="1">
                <a:solidFill>
                  <a:srgbClr val="6AFCFC"/>
                </a:solidFill>
                <a:latin typeface="Garamond" panose="02020404030301010803" pitchFamily="18" charset="0"/>
                <a:ea typeface="Garamond" panose="02020404030301010803" pitchFamily="18" charset="0"/>
                <a:cs typeface="Garamond" panose="02020404030301010803" pitchFamily="18" charset="0"/>
              </a:rPr>
              <a:t>jadeitic</a:t>
            </a:r>
            <a:r>
              <a:rPr lang="en-US" altLang="en-US" sz="2100" b="1" dirty="0">
                <a:solidFill>
                  <a:srgbClr val="6AFCFC"/>
                </a:solidFill>
                <a:latin typeface="Garamond" panose="02020404030301010803" pitchFamily="18" charset="0"/>
                <a:ea typeface="Garamond" panose="02020404030301010803" pitchFamily="18" charset="0"/>
                <a:cs typeface="Garamond" panose="02020404030301010803" pitchFamily="18" charset="0"/>
              </a:rPr>
              <a:t> pyroxene + quartz:</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a:p>
            <a:pPr>
              <a:spcBef>
                <a:spcPts val="25"/>
              </a:spcBef>
            </a:pPr>
            <a:r>
              <a:rPr lang="en-US" altLang="en-US" sz="1700" b="1" dirty="0">
                <a:solidFill>
                  <a:srgbClr val="E0E5FC"/>
                </a:solidFill>
                <a:latin typeface="Garamond" panose="02020404030301010803" pitchFamily="18" charset="0"/>
                <a:ea typeface="Garamond" panose="02020404030301010803" pitchFamily="18" charset="0"/>
                <a:cs typeface="Garamond" panose="02020404030301010803" pitchFamily="18" charset="0"/>
              </a:rPr>
              <a:t>NaAlSi</a:t>
            </a:r>
            <a:r>
              <a:rPr lang="en-US" altLang="en-US" sz="1700" b="1" baseline="-21000" dirty="0">
                <a:solidFill>
                  <a:srgbClr val="E0E5FC"/>
                </a:solidFill>
                <a:latin typeface="Garamond" panose="02020404030301010803" pitchFamily="18" charset="0"/>
                <a:ea typeface="Garamond" panose="02020404030301010803" pitchFamily="18" charset="0"/>
                <a:cs typeface="Garamond" panose="02020404030301010803" pitchFamily="18" charset="0"/>
              </a:rPr>
              <a:t>3</a:t>
            </a:r>
            <a:r>
              <a:rPr lang="en-US" altLang="en-US" sz="1700" b="1" dirty="0">
                <a:solidFill>
                  <a:srgbClr val="E0E5FC"/>
                </a:solidFill>
                <a:latin typeface="Garamond" panose="02020404030301010803" pitchFamily="18" charset="0"/>
                <a:ea typeface="Garamond" panose="02020404030301010803" pitchFamily="18" charset="0"/>
                <a:cs typeface="Garamond" panose="02020404030301010803" pitchFamily="18" charset="0"/>
              </a:rPr>
              <a:t>O</a:t>
            </a:r>
            <a:r>
              <a:rPr lang="en-US" altLang="en-US" sz="1700" b="1" baseline="-21000" dirty="0">
                <a:solidFill>
                  <a:srgbClr val="E0E5FC"/>
                </a:solidFill>
                <a:latin typeface="Garamond" panose="02020404030301010803" pitchFamily="18" charset="0"/>
                <a:ea typeface="Garamond" panose="02020404030301010803" pitchFamily="18" charset="0"/>
                <a:cs typeface="Garamond" panose="02020404030301010803" pitchFamily="18" charset="0"/>
              </a:rPr>
              <a:t>8  </a:t>
            </a:r>
            <a:r>
              <a:rPr lang="en-US" altLang="en-US" sz="1700" b="1" dirty="0">
                <a:solidFill>
                  <a:srgbClr val="E0E5FC"/>
                </a:solidFill>
                <a:latin typeface="Garamond" panose="02020404030301010803" pitchFamily="18" charset="0"/>
                <a:ea typeface="Garamond" panose="02020404030301010803" pitchFamily="18" charset="0"/>
                <a:cs typeface="Garamond" panose="02020404030301010803" pitchFamily="18" charset="0"/>
              </a:rPr>
              <a:t>= NaAlSi</a:t>
            </a:r>
            <a:r>
              <a:rPr lang="en-US" altLang="en-US" sz="1700" b="1" baseline="-21000" dirty="0">
                <a:solidFill>
                  <a:srgbClr val="E0E5FC"/>
                </a:solidFill>
                <a:latin typeface="Garamond" panose="02020404030301010803" pitchFamily="18" charset="0"/>
                <a:ea typeface="Garamond" panose="02020404030301010803" pitchFamily="18" charset="0"/>
                <a:cs typeface="Garamond" panose="02020404030301010803" pitchFamily="18" charset="0"/>
              </a:rPr>
              <a:t>2</a:t>
            </a:r>
            <a:r>
              <a:rPr lang="en-US" altLang="en-US" sz="1700" b="1" dirty="0">
                <a:solidFill>
                  <a:srgbClr val="E0E5FC"/>
                </a:solidFill>
                <a:latin typeface="Garamond" panose="02020404030301010803" pitchFamily="18" charset="0"/>
                <a:ea typeface="Garamond" panose="02020404030301010803" pitchFamily="18" charset="0"/>
                <a:cs typeface="Garamond" panose="02020404030301010803" pitchFamily="18" charset="0"/>
              </a:rPr>
              <a:t>O</a:t>
            </a:r>
            <a:r>
              <a:rPr lang="en-US" altLang="en-US" sz="1700" b="1" baseline="-21000" dirty="0">
                <a:solidFill>
                  <a:srgbClr val="E0E5FC"/>
                </a:solidFill>
                <a:latin typeface="Garamond" panose="02020404030301010803" pitchFamily="18" charset="0"/>
                <a:ea typeface="Garamond" panose="02020404030301010803" pitchFamily="18" charset="0"/>
                <a:cs typeface="Garamond" panose="02020404030301010803" pitchFamily="18" charset="0"/>
              </a:rPr>
              <a:t>6  </a:t>
            </a:r>
            <a:r>
              <a:rPr lang="en-US" altLang="en-US" sz="1700" b="1" dirty="0">
                <a:solidFill>
                  <a:srgbClr val="E0E5FC"/>
                </a:solidFill>
                <a:latin typeface="Garamond" panose="02020404030301010803" pitchFamily="18" charset="0"/>
                <a:ea typeface="Garamond" panose="02020404030301010803" pitchFamily="18" charset="0"/>
                <a:cs typeface="Garamond" panose="02020404030301010803" pitchFamily="18" charset="0"/>
              </a:rPr>
              <a:t>+ SiO</a:t>
            </a:r>
            <a:r>
              <a:rPr lang="en-US" altLang="en-US" sz="1700" b="1" baseline="-21000" dirty="0">
                <a:solidFill>
                  <a:srgbClr val="E0E5FC"/>
                </a:solidFill>
                <a:latin typeface="Garamond" panose="02020404030301010803" pitchFamily="18" charset="0"/>
                <a:ea typeface="Garamond" panose="02020404030301010803" pitchFamily="18" charset="0"/>
                <a:cs typeface="Garamond" panose="02020404030301010803" pitchFamily="18" charset="0"/>
              </a:rPr>
              <a:t>2</a:t>
            </a:r>
            <a:endParaRPr lang="en-US" altLang="en-US" sz="1700" baseline="-21000" dirty="0">
              <a:latin typeface="Garamond" panose="02020404030301010803" pitchFamily="18" charset="0"/>
              <a:ea typeface="Garamond" panose="02020404030301010803" pitchFamily="18" charset="0"/>
              <a:cs typeface="Garamond" panose="02020404030301010803" pitchFamily="18" charset="0"/>
            </a:endParaRPr>
          </a:p>
          <a:p>
            <a:r>
              <a:rPr lang="en-US" altLang="en-US" sz="1700" b="1" dirty="0">
                <a:solidFill>
                  <a:srgbClr val="E0E5FC"/>
                </a:solidFill>
                <a:latin typeface="Garamond" panose="02020404030301010803" pitchFamily="18" charset="0"/>
                <a:ea typeface="Garamond" panose="02020404030301010803" pitchFamily="18" charset="0"/>
                <a:cs typeface="Garamond" panose="02020404030301010803" pitchFamily="18" charset="0"/>
              </a:rPr>
              <a:t>Ab	= </a:t>
            </a:r>
            <a:r>
              <a:rPr lang="en-US" altLang="en-US" sz="1700" b="1" dirty="0" err="1">
                <a:solidFill>
                  <a:srgbClr val="E0E5FC"/>
                </a:solidFill>
                <a:latin typeface="Garamond" panose="02020404030301010803" pitchFamily="18" charset="0"/>
                <a:ea typeface="Garamond" panose="02020404030301010803" pitchFamily="18" charset="0"/>
                <a:cs typeface="Garamond" panose="02020404030301010803" pitchFamily="18" charset="0"/>
              </a:rPr>
              <a:t>Jd</a:t>
            </a:r>
            <a:r>
              <a:rPr lang="en-US" altLang="en-US" sz="1700" b="1" dirty="0">
                <a:solidFill>
                  <a:srgbClr val="E0E5FC"/>
                </a:solidFill>
                <a:latin typeface="Garamond" panose="02020404030301010803" pitchFamily="18" charset="0"/>
                <a:ea typeface="Garamond" panose="02020404030301010803" pitchFamily="18" charset="0"/>
                <a:cs typeface="Garamond" panose="02020404030301010803" pitchFamily="18" charset="0"/>
              </a:rPr>
              <a:t>	+	</a:t>
            </a:r>
            <a:r>
              <a:rPr lang="en-US" altLang="en-US" sz="1700" b="1" dirty="0" err="1">
                <a:solidFill>
                  <a:srgbClr val="E0E5FC"/>
                </a:solidFill>
                <a:latin typeface="Garamond" panose="02020404030301010803" pitchFamily="18" charset="0"/>
                <a:ea typeface="Garamond" panose="02020404030301010803" pitchFamily="18" charset="0"/>
                <a:cs typeface="Garamond" panose="02020404030301010803" pitchFamily="18" charset="0"/>
              </a:rPr>
              <a:t>Qtz</a:t>
            </a:r>
            <a:endParaRPr lang="en-US" altLang="en-US" sz="1700" dirty="0">
              <a:latin typeface="Garamond" panose="02020404030301010803" pitchFamily="18" charset="0"/>
              <a:ea typeface="Garamond" panose="02020404030301010803" pitchFamily="18" charset="0"/>
              <a:cs typeface="Garamond" panose="02020404030301010803" pitchFamily="18" charset="0"/>
            </a:endParaRPr>
          </a:p>
          <a:p>
            <a:pPr>
              <a:lnSpc>
                <a:spcPts val="800"/>
              </a:lnSpc>
              <a:spcBef>
                <a:spcPts val="25"/>
              </a:spcBef>
            </a:pPr>
            <a:endParaRPr lang="en-US" altLang="en-US" sz="700" dirty="0"/>
          </a:p>
          <a:p>
            <a:pPr>
              <a:buClr>
                <a:srgbClr val="6AFCFC"/>
              </a:buClr>
              <a:buFont typeface="Arial" panose="020B0604020202020204" pitchFamily="34" charset="0"/>
              <a:buChar char="•"/>
            </a:pPr>
            <a:r>
              <a:rPr lang="en-US" altLang="en-US" sz="2100" b="1" dirty="0">
                <a:solidFill>
                  <a:srgbClr val="6AFCFC"/>
                </a:solidFill>
                <a:latin typeface="Garamond" panose="02020404030301010803" pitchFamily="18" charset="0"/>
                <a:ea typeface="Garamond" panose="02020404030301010803" pitchFamily="18" charset="0"/>
                <a:cs typeface="Garamond" panose="02020404030301010803" pitchFamily="18" charset="0"/>
              </a:rPr>
              <a:t>Assemblage jadeite + quartz indicates high- pressure </a:t>
            </a:r>
            <a:r>
              <a:rPr lang="en-US" altLang="en-US" sz="2100" b="1" dirty="0" err="1">
                <a:solidFill>
                  <a:srgbClr val="6AFCFC"/>
                </a:solidFill>
                <a:latin typeface="Garamond" panose="02020404030301010803" pitchFamily="18" charset="0"/>
                <a:ea typeface="Garamond" panose="02020404030301010803" pitchFamily="18" charset="0"/>
                <a:cs typeface="Garamond" panose="02020404030301010803" pitchFamily="18" charset="0"/>
              </a:rPr>
              <a:t>blueschist</a:t>
            </a:r>
            <a:r>
              <a:rPr lang="en-US" altLang="en-US" sz="2100" b="1" dirty="0">
                <a:solidFill>
                  <a:srgbClr val="6AFCFC"/>
                </a:solidFill>
                <a:latin typeface="Garamond" panose="02020404030301010803" pitchFamily="18" charset="0"/>
                <a:ea typeface="Garamond" panose="02020404030301010803" pitchFamily="18" charset="0"/>
                <a:cs typeface="Garamond" panose="02020404030301010803" pitchFamily="18" charset="0"/>
              </a:rPr>
              <a:t> facies</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p:txBody>
      </p:sp>
      <p:sp>
        <p:nvSpPr>
          <p:cNvPr id="12" name="object 12"/>
          <p:cNvSpPr/>
          <p:nvPr/>
        </p:nvSpPr>
        <p:spPr>
          <a:xfrm>
            <a:off x="538163" y="5588000"/>
            <a:ext cx="8067675" cy="866775"/>
          </a:xfrm>
          <a:prstGeom prst="rect">
            <a:avLst/>
          </a:prstGeom>
          <a:blipFill>
            <a:blip r:embed="rId6" cstate="print"/>
            <a:stretch>
              <a:fillRect/>
            </a:stretch>
          </a:blipFill>
        </p:spPr>
        <p:txBody>
          <a:bodyPr lIns="0" tIns="0" rIns="0" bIns="0"/>
          <a:lstStyle/>
          <a:p>
            <a:pPr>
              <a:defRPr/>
            </a:pPr>
            <a:endParaRPr sz="2118"/>
          </a:p>
        </p:txBody>
      </p:sp>
      <p:sp>
        <p:nvSpPr>
          <p:cNvPr id="13" name="object 13"/>
          <p:cNvSpPr txBox="1"/>
          <p:nvPr/>
        </p:nvSpPr>
        <p:spPr>
          <a:xfrm>
            <a:off x="5111750" y="6242050"/>
            <a:ext cx="744538" cy="177800"/>
          </a:xfrm>
          <a:prstGeom prst="rect">
            <a:avLst/>
          </a:prstGeom>
        </p:spPr>
        <p:txBody>
          <a:bodyPr lIns="0" tIns="0" rIns="0" bIns="0"/>
          <a:lstStyle/>
          <a:p>
            <a:pPr marL="11206">
              <a:defRPr/>
            </a:pPr>
            <a:r>
              <a:rPr sz="1059" spc="-4" dirty="0">
                <a:solidFill>
                  <a:srgbClr val="FFFF00"/>
                </a:solidFill>
                <a:latin typeface="Garamond"/>
                <a:cs typeface="Garamond"/>
              </a:rPr>
              <a:t>Winte</a:t>
            </a:r>
            <a:r>
              <a:rPr sz="1059" dirty="0">
                <a:solidFill>
                  <a:srgbClr val="FFFF00"/>
                </a:solidFill>
                <a:latin typeface="Garamond"/>
                <a:cs typeface="Garamond"/>
              </a:rPr>
              <a:t>r</a:t>
            </a:r>
            <a:r>
              <a:rPr sz="1059" spc="-9" dirty="0">
                <a:solidFill>
                  <a:srgbClr val="FFFF00"/>
                </a:solidFill>
                <a:latin typeface="Garamond"/>
                <a:cs typeface="Garamond"/>
              </a:rPr>
              <a:t> (2001)</a:t>
            </a:r>
            <a:endParaRPr sz="1059">
              <a:latin typeface="Garamond"/>
              <a:cs typeface="Garamond"/>
            </a:endParaRPr>
          </a:p>
        </p:txBody>
      </p:sp>
      <p:grpSp>
        <p:nvGrpSpPr>
          <p:cNvPr id="15" name="Group 14"/>
          <p:cNvGrpSpPr/>
          <p:nvPr/>
        </p:nvGrpSpPr>
        <p:grpSpPr>
          <a:xfrm>
            <a:off x="685800" y="917576"/>
            <a:ext cx="2752105" cy="2571750"/>
            <a:chOff x="739775" y="2151063"/>
            <a:chExt cx="4175125" cy="4148137"/>
          </a:xfrm>
        </p:grpSpPr>
        <p:sp>
          <p:nvSpPr>
            <p:cNvPr id="4" name="object 4"/>
            <p:cNvSpPr/>
            <p:nvPr/>
          </p:nvSpPr>
          <p:spPr>
            <a:xfrm>
              <a:off x="739775" y="2151063"/>
              <a:ext cx="4175125" cy="844550"/>
            </a:xfrm>
            <a:prstGeom prst="rect">
              <a:avLst/>
            </a:prstGeom>
            <a:blipFill>
              <a:blip r:embed="rId7" cstate="print"/>
              <a:stretch>
                <a:fillRect/>
              </a:stretch>
            </a:blipFill>
          </p:spPr>
          <p:txBody>
            <a:bodyPr lIns="0" tIns="0" rIns="0" bIns="0"/>
            <a:lstStyle/>
            <a:p>
              <a:pPr>
                <a:defRPr/>
              </a:pPr>
              <a:endParaRPr sz="2118"/>
            </a:p>
          </p:txBody>
        </p:sp>
        <p:sp>
          <p:nvSpPr>
            <p:cNvPr id="6" name="object 6"/>
            <p:cNvSpPr/>
            <p:nvPr/>
          </p:nvSpPr>
          <p:spPr>
            <a:xfrm>
              <a:off x="739775" y="2995613"/>
              <a:ext cx="4175125" cy="863600"/>
            </a:xfrm>
            <a:prstGeom prst="rect">
              <a:avLst/>
            </a:prstGeom>
            <a:blipFill>
              <a:blip r:embed="rId8" cstate="print"/>
              <a:stretch>
                <a:fillRect/>
              </a:stretch>
            </a:blipFill>
          </p:spPr>
          <p:txBody>
            <a:bodyPr lIns="0" tIns="0" rIns="0" bIns="0"/>
            <a:lstStyle/>
            <a:p>
              <a:pPr>
                <a:defRPr/>
              </a:pPr>
              <a:endParaRPr sz="2118"/>
            </a:p>
          </p:txBody>
        </p:sp>
        <p:sp>
          <p:nvSpPr>
            <p:cNvPr id="8" name="object 8"/>
            <p:cNvSpPr/>
            <p:nvPr/>
          </p:nvSpPr>
          <p:spPr>
            <a:xfrm>
              <a:off x="739775" y="3859213"/>
              <a:ext cx="4175125" cy="863600"/>
            </a:xfrm>
            <a:prstGeom prst="rect">
              <a:avLst/>
            </a:prstGeom>
            <a:blipFill>
              <a:blip r:embed="rId9" cstate="print"/>
              <a:stretch>
                <a:fillRect/>
              </a:stretch>
            </a:blipFill>
          </p:spPr>
          <p:txBody>
            <a:bodyPr lIns="0" tIns="0" rIns="0" bIns="0"/>
            <a:lstStyle/>
            <a:p>
              <a:pPr>
                <a:defRPr/>
              </a:pPr>
              <a:endParaRPr sz="2118"/>
            </a:p>
          </p:txBody>
        </p:sp>
        <p:sp>
          <p:nvSpPr>
            <p:cNvPr id="10" name="object 10"/>
            <p:cNvSpPr/>
            <p:nvPr/>
          </p:nvSpPr>
          <p:spPr>
            <a:xfrm>
              <a:off x="739775" y="4722813"/>
              <a:ext cx="4175125" cy="865187"/>
            </a:xfrm>
            <a:prstGeom prst="rect">
              <a:avLst/>
            </a:prstGeom>
            <a:blipFill>
              <a:blip r:embed="rId10" cstate="print"/>
              <a:stretch>
                <a:fillRect/>
              </a:stretch>
            </a:blipFill>
          </p:spPr>
          <p:txBody>
            <a:bodyPr lIns="0" tIns="0" rIns="0" bIns="0"/>
            <a:lstStyle/>
            <a:p>
              <a:pPr>
                <a:defRPr/>
              </a:pPr>
              <a:endParaRPr sz="2118"/>
            </a:p>
          </p:txBody>
        </p:sp>
        <p:sp>
          <p:nvSpPr>
            <p:cNvPr id="14" name="object 14"/>
            <p:cNvSpPr/>
            <p:nvPr/>
          </p:nvSpPr>
          <p:spPr>
            <a:xfrm>
              <a:off x="739775" y="5588000"/>
              <a:ext cx="4175125" cy="711200"/>
            </a:xfrm>
            <a:prstGeom prst="rect">
              <a:avLst/>
            </a:prstGeom>
            <a:blipFill>
              <a:blip r:embed="rId11" cstate="print"/>
              <a:stretch>
                <a:fillRect/>
              </a:stretch>
            </a:blipFill>
          </p:spPr>
          <p:txBody>
            <a:bodyPr lIns="0" tIns="0" rIns="0" bIns="0"/>
            <a:lstStyle/>
            <a:p>
              <a:pPr>
                <a:defRPr/>
              </a:pPr>
              <a:endParaRPr sz="2118"/>
            </a:p>
          </p:txBody>
        </p:sp>
      </p:gr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lIns="0" tIns="0" rIns="0" bIns="0" rtlCol="0">
            <a:noAutofit/>
          </a:bodyPr>
          <a:lstStyle/>
          <a:p>
            <a:pPr marL="11767">
              <a:defRPr/>
            </a:pPr>
            <a:r>
              <a:rPr sz="3883" b="1" spc="-22" dirty="0">
                <a:solidFill>
                  <a:srgbClr val="E5E5FF"/>
                </a:solidFill>
                <a:latin typeface="Garamond"/>
                <a:cs typeface="Garamond"/>
              </a:rPr>
              <a:t>Metamorphism</a:t>
            </a:r>
            <a:r>
              <a:rPr sz="3883" b="1" spc="13" dirty="0">
                <a:solidFill>
                  <a:srgbClr val="E5E5FF"/>
                </a:solidFill>
                <a:latin typeface="Garamond"/>
                <a:cs typeface="Garamond"/>
              </a:rPr>
              <a:t> </a:t>
            </a:r>
            <a:r>
              <a:rPr sz="3883" b="1" spc="-18" dirty="0">
                <a:solidFill>
                  <a:srgbClr val="E5E5FF"/>
                </a:solidFill>
                <a:latin typeface="Garamond"/>
                <a:cs typeface="Garamond"/>
              </a:rPr>
              <a:t>of </a:t>
            </a:r>
            <a:r>
              <a:rPr sz="3883" b="1" spc="-22" dirty="0">
                <a:solidFill>
                  <a:srgbClr val="E5E5FF"/>
                </a:solidFill>
                <a:latin typeface="Garamond"/>
                <a:cs typeface="Garamond"/>
              </a:rPr>
              <a:t>Mafic</a:t>
            </a:r>
            <a:r>
              <a:rPr sz="3883" b="1" spc="9" dirty="0">
                <a:solidFill>
                  <a:srgbClr val="E5E5FF"/>
                </a:solidFill>
                <a:latin typeface="Garamond"/>
                <a:cs typeface="Garamond"/>
              </a:rPr>
              <a:t> </a:t>
            </a:r>
            <a:r>
              <a:rPr sz="3883" b="1" spc="-22" dirty="0">
                <a:solidFill>
                  <a:srgbClr val="E5E5FF"/>
                </a:solidFill>
                <a:latin typeface="Garamond"/>
                <a:cs typeface="Garamond"/>
              </a:rPr>
              <a:t>Rocks</a:t>
            </a:r>
            <a:endParaRPr sz="3883">
              <a:latin typeface="Garamond"/>
              <a:cs typeface="Garamond"/>
            </a:endParaRPr>
          </a:p>
        </p:txBody>
      </p:sp>
      <p:sp>
        <p:nvSpPr>
          <p:cNvPr id="3" name="object 3"/>
          <p:cNvSpPr/>
          <p:nvPr/>
        </p:nvSpPr>
        <p:spPr>
          <a:xfrm>
            <a:off x="538163" y="403225"/>
            <a:ext cx="8067675" cy="1728788"/>
          </a:xfrm>
          <a:prstGeom prst="rect">
            <a:avLst/>
          </a:prstGeom>
          <a:blipFill>
            <a:blip r:embed="rId2" cstate="print"/>
            <a:stretch>
              <a:fillRect/>
            </a:stretch>
          </a:blipFill>
        </p:spPr>
        <p:txBody>
          <a:bodyPr lIns="0" tIns="0" rIns="0" bIns="0"/>
          <a:lstStyle/>
          <a:p>
            <a:pPr>
              <a:defRPr/>
            </a:pPr>
            <a:endParaRPr sz="2118"/>
          </a:p>
        </p:txBody>
      </p:sp>
      <p:sp>
        <p:nvSpPr>
          <p:cNvPr id="5" name="object 5"/>
          <p:cNvSpPr/>
          <p:nvPr/>
        </p:nvSpPr>
        <p:spPr>
          <a:xfrm>
            <a:off x="538163" y="2132013"/>
            <a:ext cx="8067675" cy="863600"/>
          </a:xfrm>
          <a:prstGeom prst="rect">
            <a:avLst/>
          </a:prstGeom>
          <a:blipFill>
            <a:blip r:embed="rId3" cstate="print"/>
            <a:stretch>
              <a:fillRect/>
            </a:stretch>
          </a:blipFill>
        </p:spPr>
        <p:txBody>
          <a:bodyPr lIns="0" tIns="0" rIns="0" bIns="0"/>
          <a:lstStyle/>
          <a:p>
            <a:pPr>
              <a:defRPr/>
            </a:pPr>
            <a:endParaRPr sz="2118"/>
          </a:p>
        </p:txBody>
      </p:sp>
      <p:sp>
        <p:nvSpPr>
          <p:cNvPr id="7" name="object 7"/>
          <p:cNvSpPr/>
          <p:nvPr/>
        </p:nvSpPr>
        <p:spPr>
          <a:xfrm>
            <a:off x="538163" y="2995613"/>
            <a:ext cx="8067675" cy="863600"/>
          </a:xfrm>
          <a:prstGeom prst="rect">
            <a:avLst/>
          </a:prstGeom>
          <a:blipFill>
            <a:blip r:embed="rId4" cstate="print"/>
            <a:stretch>
              <a:fillRect/>
            </a:stretch>
          </a:blipFill>
        </p:spPr>
        <p:txBody>
          <a:bodyPr lIns="0" tIns="0" rIns="0" bIns="0"/>
          <a:lstStyle/>
          <a:p>
            <a:pPr>
              <a:defRPr/>
            </a:pPr>
            <a:endParaRPr sz="2118"/>
          </a:p>
        </p:txBody>
      </p:sp>
      <p:sp>
        <p:nvSpPr>
          <p:cNvPr id="9" name="object 9"/>
          <p:cNvSpPr/>
          <p:nvPr/>
        </p:nvSpPr>
        <p:spPr>
          <a:xfrm>
            <a:off x="538163" y="3859213"/>
            <a:ext cx="8067675" cy="863600"/>
          </a:xfrm>
          <a:prstGeom prst="rect">
            <a:avLst/>
          </a:prstGeom>
          <a:blipFill>
            <a:blip r:embed="rId5" cstate="print"/>
            <a:stretch>
              <a:fillRect/>
            </a:stretch>
          </a:blipFill>
        </p:spPr>
        <p:txBody>
          <a:bodyPr lIns="0" tIns="0" rIns="0" bIns="0"/>
          <a:lstStyle/>
          <a:p>
            <a:pPr>
              <a:defRPr/>
            </a:pPr>
            <a:endParaRPr sz="2118"/>
          </a:p>
        </p:txBody>
      </p:sp>
      <p:sp>
        <p:nvSpPr>
          <p:cNvPr id="11" name="object 11"/>
          <p:cNvSpPr/>
          <p:nvPr/>
        </p:nvSpPr>
        <p:spPr>
          <a:xfrm>
            <a:off x="538163" y="4722813"/>
            <a:ext cx="8067675" cy="865187"/>
          </a:xfrm>
          <a:prstGeom prst="rect">
            <a:avLst/>
          </a:prstGeom>
          <a:blipFill>
            <a:blip r:embed="rId6" cstate="print"/>
            <a:stretch>
              <a:fillRect/>
            </a:stretch>
          </a:blipFill>
        </p:spPr>
        <p:txBody>
          <a:bodyPr lIns="0" tIns="0" rIns="0" bIns="0"/>
          <a:lstStyle/>
          <a:p>
            <a:pPr>
              <a:defRPr/>
            </a:pPr>
            <a:endParaRPr sz="2118"/>
          </a:p>
        </p:txBody>
      </p:sp>
      <p:sp>
        <p:nvSpPr>
          <p:cNvPr id="13" name="object 13"/>
          <p:cNvSpPr/>
          <p:nvPr/>
        </p:nvSpPr>
        <p:spPr>
          <a:xfrm>
            <a:off x="538163" y="5588000"/>
            <a:ext cx="8067675" cy="866775"/>
          </a:xfrm>
          <a:prstGeom prst="rect">
            <a:avLst/>
          </a:prstGeom>
          <a:blipFill>
            <a:blip r:embed="rId7" cstate="print"/>
            <a:stretch>
              <a:fillRect/>
            </a:stretch>
          </a:blipFill>
        </p:spPr>
        <p:txBody>
          <a:bodyPr lIns="0" tIns="0" rIns="0" bIns="0"/>
          <a:lstStyle/>
          <a:p>
            <a:pPr>
              <a:defRPr/>
            </a:pPr>
            <a:endParaRPr sz="2118"/>
          </a:p>
        </p:txBody>
      </p:sp>
      <p:sp>
        <p:nvSpPr>
          <p:cNvPr id="14" name="object 14"/>
          <p:cNvSpPr txBox="1"/>
          <p:nvPr/>
        </p:nvSpPr>
        <p:spPr>
          <a:xfrm>
            <a:off x="3498850" y="620688"/>
            <a:ext cx="4960938" cy="5416575"/>
          </a:xfrm>
          <a:prstGeom prst="rect">
            <a:avLst/>
          </a:prstGeom>
        </p:spPr>
        <p:txBody>
          <a:bodyPr lIns="0" tIns="0" rIns="0" bIns="0"/>
          <a:lstStyle>
            <a:lvl1pPr marL="11113">
              <a:tabLst>
                <a:tab pos="1889125" algn="l"/>
              </a:tabLst>
              <a:defRPr sz="2400">
                <a:solidFill>
                  <a:schemeClr val="bg1"/>
                </a:solidFill>
                <a:latin typeface="Times New Roman" panose="02020603050405020304" pitchFamily="18" charset="0"/>
              </a:defRPr>
            </a:lvl1pPr>
            <a:lvl2pPr marL="742950" indent="-285750">
              <a:tabLst>
                <a:tab pos="1889125" algn="l"/>
              </a:tabLst>
              <a:defRPr sz="2400">
                <a:solidFill>
                  <a:schemeClr val="bg1"/>
                </a:solidFill>
                <a:latin typeface="Times New Roman" panose="02020603050405020304" pitchFamily="18" charset="0"/>
              </a:defRPr>
            </a:lvl2pPr>
            <a:lvl3pPr marL="1143000" indent="-228600">
              <a:tabLst>
                <a:tab pos="1889125" algn="l"/>
              </a:tabLst>
              <a:defRPr sz="2400">
                <a:solidFill>
                  <a:schemeClr val="bg1"/>
                </a:solidFill>
                <a:latin typeface="Times New Roman" panose="02020603050405020304" pitchFamily="18" charset="0"/>
              </a:defRPr>
            </a:lvl3pPr>
            <a:lvl4pPr marL="1600200" indent="-228600">
              <a:tabLst>
                <a:tab pos="1889125" algn="l"/>
              </a:tabLst>
              <a:defRPr sz="2400">
                <a:solidFill>
                  <a:schemeClr val="bg1"/>
                </a:solidFill>
                <a:latin typeface="Times New Roman" panose="02020603050405020304" pitchFamily="18" charset="0"/>
              </a:defRPr>
            </a:lvl4pPr>
            <a:lvl5pPr marL="2057400" indent="-228600">
              <a:tabLst>
                <a:tab pos="1889125" algn="l"/>
              </a:tabLst>
              <a:defRPr sz="2400">
                <a:solidFill>
                  <a:schemeClr val="bg1"/>
                </a:solidFill>
                <a:latin typeface="Times New Roman" panose="02020603050405020304" pitchFamily="18" charset="0"/>
              </a:defRPr>
            </a:lvl5pPr>
            <a:lvl6pPr marL="2514600" indent="-228600" eaLnBrk="0" fontAlgn="base" hangingPunct="0">
              <a:spcBef>
                <a:spcPct val="0"/>
              </a:spcBef>
              <a:spcAft>
                <a:spcPct val="0"/>
              </a:spcAft>
              <a:tabLst>
                <a:tab pos="1889125" algn="l"/>
              </a:tabLst>
              <a:defRPr sz="2400">
                <a:solidFill>
                  <a:schemeClr val="bg1"/>
                </a:solidFill>
                <a:latin typeface="Times New Roman" panose="02020603050405020304" pitchFamily="18" charset="0"/>
              </a:defRPr>
            </a:lvl6pPr>
            <a:lvl7pPr marL="2971800" indent="-228600" eaLnBrk="0" fontAlgn="base" hangingPunct="0">
              <a:spcBef>
                <a:spcPct val="0"/>
              </a:spcBef>
              <a:spcAft>
                <a:spcPct val="0"/>
              </a:spcAft>
              <a:tabLst>
                <a:tab pos="1889125" algn="l"/>
              </a:tabLst>
              <a:defRPr sz="2400">
                <a:solidFill>
                  <a:schemeClr val="bg1"/>
                </a:solidFill>
                <a:latin typeface="Times New Roman" panose="02020603050405020304" pitchFamily="18" charset="0"/>
              </a:defRPr>
            </a:lvl7pPr>
            <a:lvl8pPr marL="3429000" indent="-228600" eaLnBrk="0" fontAlgn="base" hangingPunct="0">
              <a:spcBef>
                <a:spcPct val="0"/>
              </a:spcBef>
              <a:spcAft>
                <a:spcPct val="0"/>
              </a:spcAft>
              <a:tabLst>
                <a:tab pos="1889125" algn="l"/>
              </a:tabLst>
              <a:defRPr sz="2400">
                <a:solidFill>
                  <a:schemeClr val="bg1"/>
                </a:solidFill>
                <a:latin typeface="Times New Roman" panose="02020603050405020304" pitchFamily="18" charset="0"/>
              </a:defRPr>
            </a:lvl8pPr>
            <a:lvl9pPr marL="3886200" indent="-228600" eaLnBrk="0" fontAlgn="base" hangingPunct="0">
              <a:spcBef>
                <a:spcPct val="0"/>
              </a:spcBef>
              <a:spcAft>
                <a:spcPct val="0"/>
              </a:spcAft>
              <a:tabLst>
                <a:tab pos="1889125" algn="l"/>
              </a:tabLst>
              <a:defRPr sz="2400">
                <a:solidFill>
                  <a:schemeClr val="bg1"/>
                </a:solidFill>
                <a:latin typeface="Times New Roman" panose="02020603050405020304" pitchFamily="18" charset="0"/>
              </a:defRPr>
            </a:lvl9pPr>
          </a:lstStyle>
          <a:p>
            <a:r>
              <a:rPr lang="en-US" altLang="en-US" sz="2100" b="1" dirty="0" err="1">
                <a:solidFill>
                  <a:srgbClr val="FFFF5D"/>
                </a:solidFill>
                <a:latin typeface="Garamond" panose="02020404030301010803" pitchFamily="18" charset="0"/>
                <a:ea typeface="Garamond" panose="02020404030301010803" pitchFamily="18" charset="0"/>
                <a:cs typeface="Garamond" panose="02020404030301010803" pitchFamily="18" charset="0"/>
              </a:rPr>
              <a:t>Eclogite</a:t>
            </a:r>
            <a:r>
              <a:rPr lang="en-US" altLang="en-US" sz="2100" b="1" dirty="0">
                <a:solidFill>
                  <a:srgbClr val="FFFF5D"/>
                </a:solidFill>
                <a:latin typeface="Garamond" panose="02020404030301010803" pitchFamily="18" charset="0"/>
                <a:ea typeface="Garamond" panose="02020404030301010803" pitchFamily="18" charset="0"/>
                <a:cs typeface="Garamond" panose="02020404030301010803" pitchFamily="18" charset="0"/>
              </a:rPr>
              <a:t> Facies	- </a:t>
            </a:r>
            <a:r>
              <a:rPr lang="en-US" altLang="en-US" sz="2100" b="1" dirty="0">
                <a:solidFill>
                  <a:srgbClr val="FFFFFF"/>
                </a:solidFill>
                <a:latin typeface="Garamond" panose="02020404030301010803" pitchFamily="18" charset="0"/>
                <a:ea typeface="Garamond" panose="02020404030301010803" pitchFamily="18" charset="0"/>
                <a:cs typeface="Garamond" panose="02020404030301010803" pitchFamily="18" charset="0"/>
              </a:rPr>
              <a:t>mafic assemblage </a:t>
            </a:r>
            <a:r>
              <a:rPr lang="en-US" altLang="en-US" sz="2100" b="1" dirty="0" err="1">
                <a:solidFill>
                  <a:srgbClr val="FFFFFF"/>
                </a:solidFill>
                <a:latin typeface="Garamond" panose="02020404030301010803" pitchFamily="18" charset="0"/>
                <a:ea typeface="Garamond" panose="02020404030301010803" pitchFamily="18" charset="0"/>
                <a:cs typeface="Garamond" panose="02020404030301010803" pitchFamily="18" charset="0"/>
              </a:rPr>
              <a:t>omphacitic</a:t>
            </a:r>
            <a:r>
              <a:rPr lang="en-US" altLang="en-US" sz="2100" b="1" dirty="0">
                <a:solidFill>
                  <a:srgbClr val="FFFFFF"/>
                </a:solidFill>
                <a:latin typeface="Garamond" panose="02020404030301010803" pitchFamily="18" charset="0"/>
                <a:ea typeface="Garamond" panose="02020404030301010803" pitchFamily="18" charset="0"/>
                <a:cs typeface="Garamond" panose="02020404030301010803" pitchFamily="18" charset="0"/>
              </a:rPr>
              <a:t> pyroxene + </a:t>
            </a:r>
            <a:r>
              <a:rPr lang="en-US" altLang="en-US" sz="2100" b="1" dirty="0" err="1">
                <a:solidFill>
                  <a:srgbClr val="FFFFFF"/>
                </a:solidFill>
                <a:latin typeface="Garamond" panose="02020404030301010803" pitchFamily="18" charset="0"/>
                <a:ea typeface="Garamond" panose="02020404030301010803" pitchFamily="18" charset="0"/>
                <a:cs typeface="Garamond" panose="02020404030301010803" pitchFamily="18" charset="0"/>
              </a:rPr>
              <a:t>pyrope-grossular</a:t>
            </a:r>
            <a:r>
              <a:rPr lang="en-US" altLang="en-US" sz="2100" b="1" dirty="0">
                <a:solidFill>
                  <a:srgbClr val="FFFFFF"/>
                </a:solidFill>
                <a:latin typeface="Garamond" panose="02020404030301010803" pitchFamily="18" charset="0"/>
                <a:ea typeface="Garamond" panose="02020404030301010803" pitchFamily="18" charset="0"/>
                <a:cs typeface="Garamond" panose="02020404030301010803" pitchFamily="18" charset="0"/>
              </a:rPr>
              <a:t> garnet (Christmas-tree rocks)</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a:p>
            <a:pPr>
              <a:lnSpc>
                <a:spcPts val="888"/>
              </a:lnSpc>
            </a:pPr>
            <a:endParaRPr lang="en-US" altLang="en-US" sz="800" dirty="0"/>
          </a:p>
          <a:p>
            <a:pPr>
              <a:lnSpc>
                <a:spcPts val="888"/>
              </a:lnSpc>
              <a:spcBef>
                <a:spcPts val="13"/>
              </a:spcBef>
            </a:pPr>
            <a:endParaRPr lang="en-US" altLang="en-US" sz="800" dirty="0"/>
          </a:p>
          <a:p>
            <a:pPr>
              <a:buClr>
                <a:srgbClr val="6AFCFC"/>
              </a:buClr>
              <a:buFont typeface="Garamond" panose="02020404030301010803" pitchFamily="18" charset="0"/>
              <a:buChar char="•"/>
            </a:pPr>
            <a:r>
              <a:rPr lang="en-US" altLang="en-US" sz="2100" b="1" dirty="0">
                <a:solidFill>
                  <a:srgbClr val="6AFCFC"/>
                </a:solidFill>
                <a:latin typeface="Garamond" panose="02020404030301010803" pitchFamily="18" charset="0"/>
                <a:ea typeface="Garamond" panose="02020404030301010803" pitchFamily="18" charset="0"/>
                <a:cs typeface="Garamond" panose="02020404030301010803" pitchFamily="18" charset="0"/>
              </a:rPr>
              <a:t>Along higher geothermal gradients amphibolite facies, or even the granulite facies, may lead to </a:t>
            </a:r>
            <a:r>
              <a:rPr lang="en-US" altLang="en-US" sz="2100" b="1" dirty="0" err="1">
                <a:solidFill>
                  <a:srgbClr val="6AFCFC"/>
                </a:solidFill>
                <a:latin typeface="Garamond" panose="02020404030301010803" pitchFamily="18" charset="0"/>
                <a:ea typeface="Garamond" panose="02020404030301010803" pitchFamily="18" charset="0"/>
                <a:cs typeface="Garamond" panose="02020404030301010803" pitchFamily="18" charset="0"/>
              </a:rPr>
              <a:t>eclogite</a:t>
            </a:r>
            <a:r>
              <a:rPr lang="en-US" altLang="en-US" sz="2100" b="1" dirty="0">
                <a:solidFill>
                  <a:srgbClr val="6AFCFC"/>
                </a:solidFill>
                <a:latin typeface="Garamond" panose="02020404030301010803" pitchFamily="18" charset="0"/>
                <a:ea typeface="Garamond" panose="02020404030301010803" pitchFamily="18" charset="0"/>
                <a:cs typeface="Garamond" panose="02020404030301010803" pitchFamily="18" charset="0"/>
              </a:rPr>
              <a:t> facies</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a:p>
            <a:pPr>
              <a:lnSpc>
                <a:spcPts val="888"/>
              </a:lnSpc>
              <a:buClr>
                <a:srgbClr val="6AFCFC"/>
              </a:buClr>
              <a:buFont typeface="Garamond" panose="02020404030301010803" pitchFamily="18" charset="0"/>
              <a:buChar char="•"/>
            </a:pPr>
            <a:endParaRPr lang="en-US" altLang="en-US" sz="800" dirty="0"/>
          </a:p>
          <a:p>
            <a:pPr>
              <a:lnSpc>
                <a:spcPts val="975"/>
              </a:lnSpc>
              <a:spcBef>
                <a:spcPts val="50"/>
              </a:spcBef>
              <a:buClr>
                <a:srgbClr val="6AFCFC"/>
              </a:buClr>
              <a:buFont typeface="Garamond" panose="02020404030301010803" pitchFamily="18" charset="0"/>
              <a:buChar char="•"/>
            </a:pPr>
            <a:endParaRPr lang="en-US" altLang="en-US" sz="900" dirty="0"/>
          </a:p>
          <a:p>
            <a:pPr>
              <a:buClr>
                <a:srgbClr val="6AFCFC"/>
              </a:buClr>
              <a:buFont typeface="Garamond" panose="02020404030301010803" pitchFamily="18" charset="0"/>
              <a:buChar char="•"/>
            </a:pPr>
            <a:r>
              <a:rPr lang="en-US" altLang="en-US" sz="2100" b="1" dirty="0">
                <a:solidFill>
                  <a:srgbClr val="6AFCFC"/>
                </a:solidFill>
                <a:latin typeface="Garamond" panose="02020404030301010803" pitchFamily="18" charset="0"/>
                <a:ea typeface="Garamond" panose="02020404030301010803" pitchFamily="18" charset="0"/>
                <a:cs typeface="Garamond" panose="02020404030301010803" pitchFamily="18" charset="0"/>
              </a:rPr>
              <a:t>Much of  </a:t>
            </a:r>
            <a:r>
              <a:rPr lang="en-US" altLang="en-US" sz="2100" b="1" dirty="0" err="1">
                <a:solidFill>
                  <a:srgbClr val="6AFCFC"/>
                </a:solidFill>
                <a:latin typeface="Garamond" panose="02020404030301010803" pitchFamily="18" charset="0"/>
                <a:ea typeface="Garamond" panose="02020404030301010803" pitchFamily="18" charset="0"/>
                <a:cs typeface="Garamond" panose="02020404030301010803" pitchFamily="18" charset="0"/>
              </a:rPr>
              <a:t>blueschist</a:t>
            </a:r>
            <a:r>
              <a:rPr lang="en-US" altLang="en-US" sz="2100" b="1" dirty="0">
                <a:solidFill>
                  <a:srgbClr val="6AFCFC"/>
                </a:solidFill>
                <a:latin typeface="Garamond" panose="02020404030301010803" pitchFamily="18" charset="0"/>
                <a:ea typeface="Garamond" panose="02020404030301010803" pitchFamily="18" charset="0"/>
                <a:cs typeface="Garamond" panose="02020404030301010803" pitchFamily="18" charset="0"/>
              </a:rPr>
              <a:t>, and all of  </a:t>
            </a:r>
            <a:r>
              <a:rPr lang="en-US" altLang="en-US" sz="2100" b="1" dirty="0" err="1">
                <a:solidFill>
                  <a:srgbClr val="6AFCFC"/>
                </a:solidFill>
                <a:latin typeface="Garamond" panose="02020404030301010803" pitchFamily="18" charset="0"/>
                <a:ea typeface="Garamond" panose="02020404030301010803" pitchFamily="18" charset="0"/>
                <a:cs typeface="Garamond" panose="02020404030301010803" pitchFamily="18" charset="0"/>
              </a:rPr>
              <a:t>eclogite</a:t>
            </a:r>
            <a:r>
              <a:rPr lang="en-US" altLang="en-US" sz="2100" b="1" dirty="0">
                <a:solidFill>
                  <a:srgbClr val="6AFCFC"/>
                </a:solidFill>
                <a:latin typeface="Garamond" panose="02020404030301010803" pitchFamily="18" charset="0"/>
                <a:ea typeface="Garamond" panose="02020404030301010803" pitchFamily="18" charset="0"/>
                <a:cs typeface="Garamond" panose="02020404030301010803" pitchFamily="18" charset="0"/>
              </a:rPr>
              <a:t> facies are marked by </a:t>
            </a:r>
            <a:r>
              <a:rPr lang="en-US" altLang="en-US" sz="2100" b="1" u="sng" dirty="0">
                <a:solidFill>
                  <a:srgbClr val="6AFCFC"/>
                </a:solidFill>
                <a:latin typeface="Garamond" panose="02020404030301010803" pitchFamily="18" charset="0"/>
                <a:ea typeface="Garamond" panose="02020404030301010803" pitchFamily="18" charset="0"/>
                <a:cs typeface="Garamond" panose="02020404030301010803" pitchFamily="18" charset="0"/>
              </a:rPr>
              <a:t>high-pressure</a:t>
            </a:r>
            <a:r>
              <a:rPr lang="en-US" altLang="en-US" sz="2100" b="1" dirty="0">
                <a:solidFill>
                  <a:srgbClr val="6AFCFC"/>
                </a:solidFill>
                <a:latin typeface="Garamond" panose="02020404030301010803" pitchFamily="18" charset="0"/>
                <a:ea typeface="Garamond" panose="02020404030301010803" pitchFamily="18" charset="0"/>
                <a:cs typeface="Garamond" panose="02020404030301010803" pitchFamily="18" charset="0"/>
              </a:rPr>
              <a:t> </a:t>
            </a:r>
            <a:r>
              <a:rPr lang="en-US" altLang="en-US" sz="2100" b="1" u="sng" dirty="0">
                <a:solidFill>
                  <a:srgbClr val="6AFCFC"/>
                </a:solidFill>
                <a:latin typeface="Garamond" panose="02020404030301010803" pitchFamily="18" charset="0"/>
                <a:ea typeface="Garamond" panose="02020404030301010803" pitchFamily="18" charset="0"/>
                <a:cs typeface="Garamond" panose="02020404030301010803" pitchFamily="18" charset="0"/>
              </a:rPr>
              <a:t>instability of  plagioclase</a:t>
            </a:r>
            <a:r>
              <a:rPr lang="en-US" altLang="en-US" sz="2100" b="1" dirty="0">
                <a:solidFill>
                  <a:srgbClr val="6AFCFC"/>
                </a:solidFill>
                <a:latin typeface="Garamond" panose="02020404030301010803" pitchFamily="18" charset="0"/>
                <a:ea typeface="Garamond" panose="02020404030301010803" pitchFamily="18" charset="0"/>
                <a:cs typeface="Garamond" panose="02020404030301010803" pitchFamily="18" charset="0"/>
              </a:rPr>
              <a:t>, a common phase in </a:t>
            </a:r>
            <a:r>
              <a:rPr lang="en-US" altLang="en-US" sz="2100" b="1" dirty="0" err="1">
                <a:solidFill>
                  <a:srgbClr val="6AFCFC"/>
                </a:solidFill>
                <a:latin typeface="Garamond" panose="02020404030301010803" pitchFamily="18" charset="0"/>
                <a:ea typeface="Garamond" panose="02020404030301010803" pitchFamily="18" charset="0"/>
                <a:cs typeface="Garamond" panose="02020404030301010803" pitchFamily="18" charset="0"/>
              </a:rPr>
              <a:t>metabasites</a:t>
            </a:r>
            <a:r>
              <a:rPr lang="en-US" altLang="en-US" sz="2100" b="1" dirty="0">
                <a:solidFill>
                  <a:srgbClr val="6AFCFC"/>
                </a:solidFill>
                <a:latin typeface="Garamond" panose="02020404030301010803" pitchFamily="18" charset="0"/>
                <a:ea typeface="Garamond" panose="02020404030301010803" pitchFamily="18" charset="0"/>
                <a:cs typeface="Garamond" panose="02020404030301010803" pitchFamily="18" charset="0"/>
              </a:rPr>
              <a:t> of  any </a:t>
            </a:r>
            <a:r>
              <a:rPr lang="en-US" altLang="en-US" sz="2100" b="1" dirty="0" smtClean="0">
                <a:solidFill>
                  <a:srgbClr val="6AFCFC"/>
                </a:solidFill>
                <a:latin typeface="Garamond" panose="02020404030301010803" pitchFamily="18" charset="0"/>
                <a:ea typeface="Garamond" panose="02020404030301010803" pitchFamily="18" charset="0"/>
                <a:cs typeface="Garamond" panose="02020404030301010803" pitchFamily="18" charset="0"/>
              </a:rPr>
              <a:t>other grade</a:t>
            </a:r>
            <a:endParaRPr lang="en-US" altLang="en-US" sz="2100" dirty="0">
              <a:latin typeface="Garamond" panose="02020404030301010803" pitchFamily="18" charset="0"/>
              <a:ea typeface="Garamond" panose="02020404030301010803" pitchFamily="18" charset="0"/>
              <a:cs typeface="Garamond" panose="02020404030301010803" pitchFamily="18" charset="0"/>
            </a:endParaRPr>
          </a:p>
        </p:txBody>
      </p:sp>
      <p:grpSp>
        <p:nvGrpSpPr>
          <p:cNvPr id="17" name="Group 16"/>
          <p:cNvGrpSpPr/>
          <p:nvPr/>
        </p:nvGrpSpPr>
        <p:grpSpPr>
          <a:xfrm>
            <a:off x="564657" y="474663"/>
            <a:ext cx="2602756" cy="2590800"/>
            <a:chOff x="673100" y="2132013"/>
            <a:chExt cx="4244975" cy="3851275"/>
          </a:xfrm>
        </p:grpSpPr>
        <p:sp>
          <p:nvSpPr>
            <p:cNvPr id="6" name="object 6"/>
            <p:cNvSpPr/>
            <p:nvPr/>
          </p:nvSpPr>
          <p:spPr>
            <a:xfrm>
              <a:off x="673100" y="2132013"/>
              <a:ext cx="4244975" cy="863600"/>
            </a:xfrm>
            <a:prstGeom prst="rect">
              <a:avLst/>
            </a:prstGeom>
            <a:blipFill>
              <a:blip r:embed="rId8" cstate="print"/>
              <a:stretch>
                <a:fillRect/>
              </a:stretch>
            </a:blipFill>
          </p:spPr>
          <p:txBody>
            <a:bodyPr lIns="0" tIns="0" rIns="0" bIns="0"/>
            <a:lstStyle/>
            <a:p>
              <a:pPr>
                <a:defRPr/>
              </a:pPr>
              <a:endParaRPr sz="2118"/>
            </a:p>
          </p:txBody>
        </p:sp>
        <p:sp>
          <p:nvSpPr>
            <p:cNvPr id="8" name="object 8"/>
            <p:cNvSpPr/>
            <p:nvPr/>
          </p:nvSpPr>
          <p:spPr>
            <a:xfrm>
              <a:off x="673100" y="2995613"/>
              <a:ext cx="4244975" cy="863600"/>
            </a:xfrm>
            <a:prstGeom prst="rect">
              <a:avLst/>
            </a:prstGeom>
            <a:blipFill>
              <a:blip r:embed="rId9" cstate="print"/>
              <a:stretch>
                <a:fillRect/>
              </a:stretch>
            </a:blipFill>
          </p:spPr>
          <p:txBody>
            <a:bodyPr lIns="0" tIns="0" rIns="0" bIns="0"/>
            <a:lstStyle/>
            <a:p>
              <a:pPr>
                <a:defRPr/>
              </a:pPr>
              <a:endParaRPr sz="2118"/>
            </a:p>
          </p:txBody>
        </p:sp>
        <p:sp>
          <p:nvSpPr>
            <p:cNvPr id="10" name="object 10"/>
            <p:cNvSpPr/>
            <p:nvPr/>
          </p:nvSpPr>
          <p:spPr>
            <a:xfrm>
              <a:off x="673100" y="3859213"/>
              <a:ext cx="4244975" cy="863600"/>
            </a:xfrm>
            <a:prstGeom prst="rect">
              <a:avLst/>
            </a:prstGeom>
            <a:blipFill>
              <a:blip r:embed="rId10" cstate="print"/>
              <a:stretch>
                <a:fillRect/>
              </a:stretch>
            </a:blipFill>
          </p:spPr>
          <p:txBody>
            <a:bodyPr lIns="0" tIns="0" rIns="0" bIns="0"/>
            <a:lstStyle/>
            <a:p>
              <a:pPr>
                <a:defRPr/>
              </a:pPr>
              <a:endParaRPr sz="2118"/>
            </a:p>
          </p:txBody>
        </p:sp>
        <p:sp>
          <p:nvSpPr>
            <p:cNvPr id="12" name="object 12"/>
            <p:cNvSpPr/>
            <p:nvPr/>
          </p:nvSpPr>
          <p:spPr>
            <a:xfrm>
              <a:off x="673100" y="4722813"/>
              <a:ext cx="4244975" cy="865187"/>
            </a:xfrm>
            <a:prstGeom prst="rect">
              <a:avLst/>
            </a:prstGeom>
            <a:blipFill>
              <a:blip r:embed="rId11" cstate="print"/>
              <a:stretch>
                <a:fillRect/>
              </a:stretch>
            </a:blipFill>
          </p:spPr>
          <p:txBody>
            <a:bodyPr lIns="0" tIns="0" rIns="0" bIns="0"/>
            <a:lstStyle/>
            <a:p>
              <a:pPr>
                <a:defRPr/>
              </a:pPr>
              <a:endParaRPr sz="2118"/>
            </a:p>
          </p:txBody>
        </p:sp>
        <p:sp>
          <p:nvSpPr>
            <p:cNvPr id="16" name="object 16"/>
            <p:cNvSpPr/>
            <p:nvPr/>
          </p:nvSpPr>
          <p:spPr>
            <a:xfrm>
              <a:off x="673100" y="5588000"/>
              <a:ext cx="4244975" cy="395288"/>
            </a:xfrm>
            <a:prstGeom prst="rect">
              <a:avLst/>
            </a:prstGeom>
            <a:blipFill>
              <a:blip r:embed="rId12" cstate="print"/>
              <a:stretch>
                <a:fillRect/>
              </a:stretch>
            </a:blipFill>
          </p:spPr>
          <p:txBody>
            <a:bodyPr lIns="0" tIns="0" rIns="0" bIns="0"/>
            <a:lstStyle/>
            <a:p>
              <a:pPr>
                <a:defRPr/>
              </a:pPr>
              <a:endParaRPr sz="2118"/>
            </a:p>
          </p:txBody>
        </p:sp>
      </p:gr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ChangeArrowheads="1"/>
          </p:cNvSpPr>
          <p:nvPr/>
        </p:nvSpPr>
        <p:spPr bwMode="auto">
          <a:xfrm>
            <a:off x="539750" y="1557338"/>
            <a:ext cx="8135938"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just">
              <a:spcBef>
                <a:spcPct val="0"/>
              </a:spcBef>
              <a:buClrTx/>
              <a:buFontTx/>
              <a:buNone/>
            </a:pPr>
            <a:r>
              <a:rPr lang="en-US" altLang="en-US" sz="2000" b="1" dirty="0"/>
              <a:t>Argillaceous minerals may appear silvery upon optical reflection and are minerals containing substantial amounts of clay-like.</a:t>
            </a:r>
          </a:p>
          <a:p>
            <a:pPr algn="just">
              <a:spcBef>
                <a:spcPct val="0"/>
              </a:spcBef>
              <a:buClrTx/>
              <a:buFontTx/>
              <a:buNone/>
            </a:pPr>
            <a:r>
              <a:rPr lang="en-US" altLang="en-US" sz="2000" b="1" dirty="0"/>
              <a:t> Argillaceous components are fine-grained (less than 2 µm) </a:t>
            </a:r>
            <a:r>
              <a:rPr lang="en-US" altLang="en-US" sz="2000" b="1" dirty="0" err="1"/>
              <a:t>aluminosilicates</a:t>
            </a:r>
            <a:r>
              <a:rPr lang="en-US" altLang="en-US" sz="2000" b="1" dirty="0"/>
              <a:t>, and more particularly clay minerals such as kaolinite, montmorillonite-</a:t>
            </a:r>
            <a:r>
              <a:rPr lang="en-US" altLang="en-US" sz="2000" b="1" dirty="0" err="1"/>
              <a:t>smectite</a:t>
            </a:r>
            <a:r>
              <a:rPr lang="en-US" altLang="en-US" sz="2000" b="1" dirty="0"/>
              <a:t>, </a:t>
            </a:r>
            <a:r>
              <a:rPr lang="en-US" altLang="en-US" sz="2000" b="1" dirty="0" err="1"/>
              <a:t>illite</a:t>
            </a:r>
            <a:r>
              <a:rPr lang="en-US" altLang="en-US" sz="2000" b="1" dirty="0"/>
              <a:t>, and chlorite. Claystone and shales are thus predominantly argillaceous.</a:t>
            </a:r>
          </a:p>
          <a:p>
            <a:pPr algn="just">
              <a:spcBef>
                <a:spcPct val="0"/>
              </a:spcBef>
              <a:buClrTx/>
              <a:buFontTx/>
              <a:buNone/>
            </a:pPr>
            <a:endParaRPr lang="en-US" altLang="en-US" sz="2000" b="1" dirty="0"/>
          </a:p>
          <a:p>
            <a:pPr algn="just">
              <a:spcBef>
                <a:spcPct val="0"/>
              </a:spcBef>
              <a:buClrTx/>
              <a:buFontTx/>
              <a:buNone/>
            </a:pPr>
            <a:r>
              <a:rPr lang="en-US" altLang="en-US" sz="2000" b="1" dirty="0"/>
              <a:t>The adjective "argillaceous" is also used to define rocks in which clay minerals are a secondary but significant component. For example, argillaceous limestones are limestones consisting predominantly of calcium carbonate, but including 10-40% of clay minerals: such limestones, when soft, are often called marls. Similarly, argillaceous sandstones are sandstones consisting primarily of quartz grains, with the interstitial spaces filled with clay minerals</a:t>
            </a:r>
          </a:p>
        </p:txBody>
      </p:sp>
      <p:sp>
        <p:nvSpPr>
          <p:cNvPr id="5" name="Rectangle 4"/>
          <p:cNvSpPr/>
          <p:nvPr/>
        </p:nvSpPr>
        <p:spPr>
          <a:xfrm>
            <a:off x="1979613" y="549275"/>
            <a:ext cx="4608512" cy="646113"/>
          </a:xfrm>
          <a:prstGeom prst="rect">
            <a:avLst/>
          </a:prstGeom>
        </p:spPr>
        <p:txBody>
          <a:bodyPr>
            <a:spAutoFit/>
          </a:bodyPr>
          <a:lstStyle/>
          <a:p>
            <a:pPr>
              <a:defRPr/>
            </a:pPr>
            <a:r>
              <a:rPr lang="en-GB" altLang="en-US" sz="3600" b="1" dirty="0">
                <a:solidFill>
                  <a:schemeClr val="tx1">
                    <a:lumMod val="75000"/>
                  </a:schemeClr>
                </a:solidFill>
              </a:rPr>
              <a:t>Argillaceous Rocks</a:t>
            </a:r>
            <a:endParaRPr lang="en-US" sz="3600" dirty="0">
              <a:solidFill>
                <a:schemeClr val="tx1">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23850" y="1700213"/>
            <a:ext cx="8229600" cy="2305050"/>
          </a:xfrm>
        </p:spPr>
        <p:txBody>
          <a:bodyPr/>
          <a:lstStyle/>
          <a:p>
            <a:pPr rtl="0"/>
            <a:r>
              <a:rPr lang="en-US" altLang="en-US" b="1" i="1" dirty="0">
                <a:solidFill>
                  <a:srgbClr val="FFFF66"/>
                </a:solidFill>
              </a:rPr>
              <a:t/>
            </a:r>
            <a:br>
              <a:rPr lang="en-US" altLang="en-US" b="1" i="1" dirty="0">
                <a:solidFill>
                  <a:srgbClr val="FFFF66"/>
                </a:solidFill>
              </a:rPr>
            </a:br>
            <a:r>
              <a:rPr lang="en-US" altLang="en-US" sz="3600" b="1" i="1" dirty="0">
                <a:solidFill>
                  <a:srgbClr val="FFFF66"/>
                </a:solidFill>
              </a:rPr>
              <a:t>Metamorphism of </a:t>
            </a:r>
            <a:r>
              <a:rPr lang="eu-ES" altLang="en-US" sz="3600" b="1" i="1" dirty="0">
                <a:solidFill>
                  <a:srgbClr val="FFFF66"/>
                </a:solidFill>
              </a:rPr>
              <a:t>carbonate rocks</a:t>
            </a:r>
            <a:r>
              <a:rPr lang="en-US" altLang="en-US" b="1" i="1" dirty="0">
                <a:solidFill>
                  <a:srgbClr val="FFFF66"/>
                </a:solidFill>
              </a:rPr>
              <a:t>  </a:t>
            </a:r>
            <a:br>
              <a:rPr lang="en-US" altLang="en-US" b="1" i="1" dirty="0">
                <a:solidFill>
                  <a:srgbClr val="FFFF66"/>
                </a:solidFill>
              </a:rPr>
            </a:br>
            <a:r>
              <a:rPr lang="en-US" altLang="en-US" sz="4000" b="1" i="1" dirty="0">
                <a:solidFill>
                  <a:srgbClr val="FFFFFF"/>
                </a:solidFill>
                <a:effectLst/>
              </a:rPr>
              <a:t>(</a:t>
            </a:r>
            <a:r>
              <a:rPr lang="en-US" altLang="en-US" sz="4000" b="1" i="1" dirty="0" err="1">
                <a:solidFill>
                  <a:srgbClr val="FFFFFF"/>
                </a:solidFill>
                <a:effectLst/>
              </a:rPr>
              <a:t>Metcarbonates</a:t>
            </a:r>
            <a:r>
              <a:rPr lang="en-US" altLang="en-US" sz="4000" b="1" i="1" dirty="0">
                <a:solidFill>
                  <a:srgbClr val="FFFFFF"/>
                </a:solidFill>
                <a:effectLst/>
              </a:rPr>
              <a:t>)</a:t>
            </a:r>
          </a:p>
        </p:txBody>
      </p:sp>
      <p:sp>
        <p:nvSpPr>
          <p:cNvPr id="23555" name="Text Box 3"/>
          <p:cNvSpPr txBox="1">
            <a:spLocks noChangeArrowheads="1"/>
          </p:cNvSpPr>
          <p:nvPr/>
        </p:nvSpPr>
        <p:spPr bwMode="auto">
          <a:xfrm>
            <a:off x="179388" y="836613"/>
            <a:ext cx="882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buFontTx/>
              <a:buChar char="-"/>
            </a:pPr>
            <a:endParaRPr lang="en-US" altLang="en-US" b="1" smtClean="0">
              <a:solidFill>
                <a:srgbClr val="FFFF66"/>
              </a:solidFill>
              <a:latin typeface="Lucida Sans" panose="020B0602030504020204" pitchFamily="34" charset="0"/>
            </a:endParaRPr>
          </a:p>
        </p:txBody>
      </p:sp>
    </p:spTree>
    <p:extLst>
      <p:ext uri="{BB962C8B-B14F-4D97-AF65-F5344CB8AC3E}">
        <p14:creationId xmlns:p14="http://schemas.microsoft.com/office/powerpoint/2010/main" val="1624182800"/>
      </p:ext>
    </p:extLst>
  </p:cSld>
  <p:clrMapOvr>
    <a:masterClrMapping/>
  </p:clrMapOv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468313" y="44450"/>
            <a:ext cx="8229600" cy="487363"/>
          </a:xfrm>
        </p:spPr>
        <p:txBody>
          <a:bodyPr/>
          <a:lstStyle/>
          <a:p>
            <a:pPr rtl="0"/>
            <a:r>
              <a:rPr lang="en-US" altLang="en-US" sz="3200" b="1">
                <a:solidFill>
                  <a:srgbClr val="FFFFFF"/>
                </a:solidFill>
                <a:effectLst/>
              </a:rPr>
              <a:t>What is the Metacarbonates?</a:t>
            </a:r>
          </a:p>
        </p:txBody>
      </p:sp>
      <p:sp>
        <p:nvSpPr>
          <p:cNvPr id="208899" name="Text Box 3"/>
          <p:cNvSpPr txBox="1">
            <a:spLocks noChangeArrowheads="1"/>
          </p:cNvSpPr>
          <p:nvPr/>
        </p:nvSpPr>
        <p:spPr bwMode="auto">
          <a:xfrm>
            <a:off x="179388" y="620713"/>
            <a:ext cx="8713787" cy="6275564"/>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lnSpc>
                <a:spcPct val="80000"/>
              </a:lnSpc>
              <a:spcBef>
                <a:spcPct val="50000"/>
              </a:spcBef>
              <a:buFont typeface="Wingdings 3" panose="05040102010807070707" pitchFamily="18" charset="2"/>
              <a:buChar char="_"/>
            </a:pPr>
            <a:r>
              <a:rPr lang="en-US" altLang="en-US" dirty="0" err="1" smtClean="0">
                <a:solidFill>
                  <a:srgbClr val="0000CC"/>
                </a:solidFill>
                <a:effectLst>
                  <a:outerShdw blurRad="38100" dist="38100" dir="2700000" algn="tl">
                    <a:srgbClr val="000000"/>
                  </a:outerShdw>
                </a:effectLst>
                <a:latin typeface="Tahoma" panose="020B0604030504040204" pitchFamily="34" charset="0"/>
                <a:sym typeface="Wingdings 3" panose="05040102010807070707" pitchFamily="18" charset="2"/>
              </a:rPr>
              <a:t>Metacarbonates</a:t>
            </a:r>
            <a:r>
              <a:rPr lang="en-US" altLang="en-US" dirty="0" smtClean="0">
                <a:solidFill>
                  <a:srgbClr val="0000CC"/>
                </a:solidFill>
                <a:latin typeface="Tahoma" panose="020B0604030504040204" pitchFamily="34" charset="0"/>
                <a:sym typeface="Wingdings 3" panose="05040102010807070707" pitchFamily="18" charset="2"/>
              </a:rPr>
              <a:t>,</a:t>
            </a:r>
            <a:r>
              <a:rPr lang="en-US" altLang="en-US" sz="1800" dirty="0" smtClean="0">
                <a:solidFill>
                  <a:srgbClr val="FFFFFF"/>
                </a:solidFill>
                <a:latin typeface="Tahoma" panose="020B0604030504040204" pitchFamily="34" charset="0"/>
                <a:sym typeface="Wingdings 3" panose="05040102010807070707" pitchFamily="18" charset="2"/>
              </a:rPr>
              <a:t> </a:t>
            </a:r>
            <a:r>
              <a:rPr lang="en-US" altLang="en-US" sz="2200" b="1" dirty="0" smtClean="0">
                <a:solidFill>
                  <a:srgbClr val="FFFF00"/>
                </a:solidFill>
                <a:effectLst>
                  <a:outerShdw blurRad="38100" dist="38100" dir="2700000" algn="tl">
                    <a:srgbClr val="000000"/>
                  </a:outerShdw>
                </a:effectLst>
                <a:latin typeface="Arial" panose="020B0604020202020204" pitchFamily="34" charset="0"/>
              </a:rPr>
              <a:t>are metamorphosed calcareous (limestone and dolomite) rocks in which the carbonate component is predominant</a:t>
            </a:r>
            <a:r>
              <a:rPr lang="en-US" altLang="en-US" sz="2200" b="1" dirty="0" smtClean="0">
                <a:solidFill>
                  <a:srgbClr val="FFFF00"/>
                </a:solidFill>
                <a:effectLst>
                  <a:outerShdw blurRad="38100" dist="38100" dir="2700000" algn="tl">
                    <a:srgbClr val="000000"/>
                  </a:outerShdw>
                </a:effectLst>
                <a:latin typeface="Arial" panose="020B0604020202020204" pitchFamily="34" charset="0"/>
                <a:sym typeface="Wingdings 3" panose="05040102010807070707" pitchFamily="18" charset="2"/>
              </a:rPr>
              <a:t>, with </a:t>
            </a:r>
            <a:r>
              <a:rPr lang="en-US" altLang="en-US" sz="2200" i="1" dirty="0" err="1" smtClean="0">
                <a:solidFill>
                  <a:srgbClr val="FFFFFF"/>
                </a:solidFill>
                <a:effectLst>
                  <a:outerShdw blurRad="38100" dist="38100" dir="2700000" algn="tl">
                    <a:srgbClr val="000000"/>
                  </a:outerShdw>
                </a:effectLst>
                <a:latin typeface="Tahoma" panose="020B0604030504040204" pitchFamily="34" charset="0"/>
                <a:sym typeface="Wingdings 3" panose="05040102010807070707" pitchFamily="18" charset="2"/>
              </a:rPr>
              <a:t>granoblastic</a:t>
            </a:r>
            <a:r>
              <a:rPr lang="en-US" altLang="en-US" sz="2200" b="1" i="1" dirty="0" smtClean="0">
                <a:solidFill>
                  <a:srgbClr val="FFFF00"/>
                </a:solidFill>
                <a:effectLst>
                  <a:outerShdw blurRad="38100" dist="38100" dir="2700000" algn="tl">
                    <a:srgbClr val="000000"/>
                  </a:outerShdw>
                </a:effectLst>
                <a:latin typeface="Arial" panose="020B0604020202020204" pitchFamily="34" charset="0"/>
                <a:sym typeface="Wingdings 3" panose="05040102010807070707" pitchFamily="18" charset="2"/>
              </a:rPr>
              <a:t> </a:t>
            </a:r>
            <a:r>
              <a:rPr lang="en-US" altLang="en-US" sz="2200" i="1" dirty="0" smtClean="0">
                <a:solidFill>
                  <a:srgbClr val="FFFFFF"/>
                </a:solidFill>
                <a:effectLst>
                  <a:outerShdw blurRad="38100" dist="38100" dir="2700000" algn="tl">
                    <a:srgbClr val="000000"/>
                  </a:outerShdw>
                </a:effectLst>
                <a:latin typeface="Tahoma" panose="020B0604030504040204" pitchFamily="34" charset="0"/>
                <a:sym typeface="Wingdings 3" panose="05040102010807070707" pitchFamily="18" charset="2"/>
              </a:rPr>
              <a:t>polygonal</a:t>
            </a:r>
            <a:r>
              <a:rPr lang="en-US" altLang="en-US" sz="2200" b="1" dirty="0" smtClean="0">
                <a:solidFill>
                  <a:srgbClr val="FFFF00"/>
                </a:solidFill>
                <a:effectLst>
                  <a:outerShdw blurRad="38100" dist="38100" dir="2700000" algn="tl">
                    <a:srgbClr val="000000"/>
                  </a:outerShdw>
                </a:effectLst>
                <a:latin typeface="Arial" panose="020B0604020202020204" pitchFamily="34" charset="0"/>
                <a:sym typeface="Wingdings 3" panose="05040102010807070707" pitchFamily="18" charset="2"/>
              </a:rPr>
              <a:t> texture</a:t>
            </a:r>
            <a:r>
              <a:rPr lang="en-GB" altLang="en-US" sz="1800" dirty="0" smtClean="0">
                <a:solidFill>
                  <a:srgbClr val="FFFFFF"/>
                </a:solidFill>
                <a:latin typeface="Tahoma" panose="020B0604030504040204" pitchFamily="34" charset="0"/>
                <a:sym typeface="Wingdings 3" panose="05040102010807070707" pitchFamily="18" charset="2"/>
              </a:rPr>
              <a:t> </a:t>
            </a:r>
            <a:r>
              <a:rPr lang="en-US" altLang="en-US" sz="2200" b="1" dirty="0" smtClean="0">
                <a:solidFill>
                  <a:srgbClr val="FFFF00"/>
                </a:solidFill>
                <a:effectLst>
                  <a:outerShdw blurRad="38100" dist="38100" dir="2700000" algn="tl">
                    <a:srgbClr val="000000"/>
                  </a:outerShdw>
                </a:effectLst>
                <a:latin typeface="Arial" panose="020B0604020202020204" pitchFamily="34" charset="0"/>
                <a:sym typeface="Wingdings 3" panose="05040102010807070707" pitchFamily="18" charset="2"/>
              </a:rPr>
              <a:t> </a:t>
            </a:r>
          </a:p>
          <a:p>
            <a:pPr algn="just" eaLnBrk="1" hangingPunct="1">
              <a:spcBef>
                <a:spcPct val="50000"/>
              </a:spcBef>
              <a:buFont typeface="Wingdings 3" panose="05040102010807070707" pitchFamily="18" charset="2"/>
              <a:buChar char="_"/>
            </a:pPr>
            <a:r>
              <a:rPr lang="en-US" altLang="en-US" sz="2200" b="1" dirty="0" smtClean="0">
                <a:solidFill>
                  <a:srgbClr val="FFFF00"/>
                </a:solidFill>
                <a:effectLst>
                  <a:outerShdw blurRad="38100" dist="38100" dir="2700000" algn="tl">
                    <a:srgbClr val="000000"/>
                  </a:outerShdw>
                </a:effectLst>
                <a:latin typeface="Arial" panose="020B0604020202020204" pitchFamily="34" charset="0"/>
                <a:sym typeface="Wingdings 3" panose="05040102010807070707" pitchFamily="18" charset="2"/>
              </a:rPr>
              <a:t> </a:t>
            </a:r>
            <a:r>
              <a:rPr lang="en-US" altLang="en-US" dirty="0" err="1" smtClean="0">
                <a:solidFill>
                  <a:srgbClr val="0000CC"/>
                </a:solidFill>
                <a:effectLst>
                  <a:outerShdw blurRad="38100" dist="38100" dir="2700000" algn="tl">
                    <a:srgbClr val="000000"/>
                  </a:outerShdw>
                </a:effectLst>
                <a:latin typeface="Tahoma" panose="020B0604030504040204" pitchFamily="34" charset="0"/>
                <a:sym typeface="Wingdings 3" panose="05040102010807070707" pitchFamily="18" charset="2"/>
              </a:rPr>
              <a:t>Metacarbonates</a:t>
            </a:r>
            <a:r>
              <a:rPr lang="en-US" altLang="en-US" sz="2200" b="1" dirty="0" smtClean="0">
                <a:solidFill>
                  <a:srgbClr val="FFFF00"/>
                </a:solidFill>
                <a:effectLst>
                  <a:outerShdw blurRad="38100" dist="38100" dir="2700000" algn="tl">
                    <a:srgbClr val="000000"/>
                  </a:outerShdw>
                </a:effectLst>
                <a:latin typeface="Arial" panose="020B0604020202020204" pitchFamily="34" charset="0"/>
                <a:sym typeface="Wingdings 3" panose="05040102010807070707" pitchFamily="18" charset="2"/>
              </a:rPr>
              <a:t> include:</a:t>
            </a:r>
          </a:p>
          <a:p>
            <a:pPr eaLnBrk="1" hangingPunct="1"/>
            <a:r>
              <a:rPr lang="en-US" altLang="en-US" sz="1800" dirty="0" smtClean="0">
                <a:solidFill>
                  <a:srgbClr val="00CC00"/>
                </a:solidFill>
                <a:effectLst>
                  <a:outerShdw blurRad="38100" dist="38100" dir="2700000" algn="tl">
                    <a:srgbClr val="000000"/>
                  </a:outerShdw>
                </a:effectLst>
                <a:latin typeface="Tahoma" panose="020B0604030504040204" pitchFamily="34" charset="0"/>
              </a:rPr>
              <a:t> </a:t>
            </a:r>
            <a:r>
              <a:rPr lang="en-US" altLang="en-US" sz="2200" dirty="0" err="1" smtClean="0">
                <a:solidFill>
                  <a:srgbClr val="FFFFFF"/>
                </a:solidFill>
                <a:effectLst>
                  <a:outerShdw blurRad="38100" dist="38100" dir="2700000" algn="tl">
                    <a:srgbClr val="000000"/>
                  </a:outerShdw>
                </a:effectLst>
                <a:latin typeface="Tahoma" panose="020B0604030504040204" pitchFamily="34" charset="0"/>
              </a:rPr>
              <a:t>i</a:t>
            </a:r>
            <a:r>
              <a:rPr lang="en-US" altLang="en-US" sz="2200" dirty="0" smtClean="0">
                <a:solidFill>
                  <a:srgbClr val="FFFFFF"/>
                </a:solidFill>
                <a:effectLst>
                  <a:outerShdw blurRad="38100" dist="38100" dir="2700000" algn="tl">
                    <a:srgbClr val="000000"/>
                  </a:outerShdw>
                </a:effectLst>
                <a:latin typeface="Tahoma" panose="020B0604030504040204" pitchFamily="34" charset="0"/>
              </a:rPr>
              <a:t>) </a:t>
            </a:r>
            <a:r>
              <a:rPr lang="en-US" altLang="en-US" sz="2200" u="sng" dirty="0" smtClean="0">
                <a:solidFill>
                  <a:srgbClr val="FFFFFF"/>
                </a:solidFill>
                <a:effectLst>
                  <a:outerShdw blurRad="38100" dist="38100" dir="2700000" algn="tl">
                    <a:srgbClr val="000000"/>
                  </a:outerShdw>
                </a:effectLst>
                <a:latin typeface="Tahoma" panose="020B0604030504040204" pitchFamily="34" charset="0"/>
              </a:rPr>
              <a:t>Marbles</a:t>
            </a:r>
            <a:r>
              <a:rPr lang="en-US" altLang="en-US" sz="1800" dirty="0" smtClean="0">
                <a:solidFill>
                  <a:srgbClr val="009999"/>
                </a:solidFill>
                <a:effectLst>
                  <a:outerShdw blurRad="38100" dist="38100" dir="2700000" algn="tl">
                    <a:srgbClr val="000000"/>
                  </a:outerShdw>
                </a:effectLst>
                <a:latin typeface="Tahoma" panose="020B0604030504040204" pitchFamily="34" charset="0"/>
              </a:rPr>
              <a:t> </a:t>
            </a:r>
            <a:r>
              <a:rPr lang="en-US" altLang="en-US" sz="2200" b="1" dirty="0" smtClean="0">
                <a:solidFill>
                  <a:srgbClr val="FFFF00"/>
                </a:solidFill>
                <a:effectLst>
                  <a:outerShdw blurRad="38100" dist="38100" dir="2700000" algn="tl">
                    <a:srgbClr val="000000"/>
                  </a:outerShdw>
                </a:effectLst>
                <a:latin typeface="Arial" panose="020B0604020202020204" pitchFamily="34" charset="0"/>
              </a:rPr>
              <a:t>are nearly pure carbonate (carbonate &gt;50%)</a:t>
            </a:r>
          </a:p>
          <a:p>
            <a:pPr algn="just" eaLnBrk="1" hangingPunct="1">
              <a:lnSpc>
                <a:spcPct val="90000"/>
              </a:lnSpc>
            </a:pPr>
            <a:r>
              <a:rPr lang="en-US" altLang="en-US" sz="1800" dirty="0" smtClean="0">
                <a:solidFill>
                  <a:srgbClr val="00CC00"/>
                </a:solidFill>
                <a:effectLst>
                  <a:outerShdw blurRad="38100" dist="38100" dir="2700000" algn="tl">
                    <a:srgbClr val="000000"/>
                  </a:outerShdw>
                </a:effectLst>
                <a:latin typeface="Tahoma" panose="020B0604030504040204" pitchFamily="34" charset="0"/>
              </a:rPr>
              <a:t> </a:t>
            </a:r>
            <a:r>
              <a:rPr lang="en-US" altLang="en-US" sz="2200" dirty="0" smtClean="0">
                <a:solidFill>
                  <a:srgbClr val="FFFFFF"/>
                </a:solidFill>
                <a:effectLst>
                  <a:outerShdw blurRad="38100" dist="38100" dir="2700000" algn="tl">
                    <a:srgbClr val="000000"/>
                  </a:outerShdw>
                </a:effectLst>
                <a:latin typeface="Tahoma" panose="020B0604030504040204" pitchFamily="34" charset="0"/>
              </a:rPr>
              <a:t>ii) </a:t>
            </a:r>
            <a:r>
              <a:rPr lang="en-US" altLang="en-US" sz="2200" u="sng" dirty="0" err="1" smtClean="0">
                <a:solidFill>
                  <a:srgbClr val="FFFFFF"/>
                </a:solidFill>
                <a:effectLst>
                  <a:outerShdw blurRad="38100" dist="38100" dir="2700000" algn="tl">
                    <a:srgbClr val="000000"/>
                  </a:outerShdw>
                </a:effectLst>
                <a:latin typeface="Tahoma" panose="020B0604030504040204" pitchFamily="34" charset="0"/>
              </a:rPr>
              <a:t>Calc</a:t>
            </a:r>
            <a:r>
              <a:rPr lang="en-US" altLang="en-US" sz="2200" u="sng" dirty="0" smtClean="0">
                <a:solidFill>
                  <a:srgbClr val="FFFFFF"/>
                </a:solidFill>
                <a:effectLst>
                  <a:outerShdw blurRad="38100" dist="38100" dir="2700000" algn="tl">
                    <a:srgbClr val="000000"/>
                  </a:outerShdw>
                </a:effectLst>
                <a:latin typeface="Tahoma" panose="020B0604030504040204" pitchFamily="34" charset="0"/>
              </a:rPr>
              <a:t>-silicate rocks</a:t>
            </a:r>
            <a:r>
              <a:rPr lang="en-US" altLang="en-US" sz="2200" dirty="0" smtClean="0">
                <a:solidFill>
                  <a:srgbClr val="FFFFFF"/>
                </a:solidFill>
                <a:effectLst>
                  <a:outerShdw blurRad="38100" dist="38100" dir="2700000" algn="tl">
                    <a:srgbClr val="000000"/>
                  </a:outerShdw>
                </a:effectLst>
                <a:latin typeface="Tahoma" panose="020B0604030504040204" pitchFamily="34" charset="0"/>
              </a:rPr>
              <a:t>:</a:t>
            </a:r>
            <a:r>
              <a:rPr lang="en-US" altLang="en-US" sz="1800" dirty="0" smtClean="0">
                <a:solidFill>
                  <a:srgbClr val="009999"/>
                </a:solidFill>
                <a:effectLst>
                  <a:outerShdw blurRad="38100" dist="38100" dir="2700000" algn="tl">
                    <a:srgbClr val="000000"/>
                  </a:outerShdw>
                </a:effectLst>
                <a:latin typeface="Tahoma" panose="020B0604030504040204" pitchFamily="34" charset="0"/>
              </a:rPr>
              <a:t> </a:t>
            </a:r>
            <a:r>
              <a:rPr lang="en-US" altLang="en-US" sz="2200" b="1" dirty="0" smtClean="0">
                <a:solidFill>
                  <a:srgbClr val="FFFF00"/>
                </a:solidFill>
                <a:effectLst>
                  <a:outerShdw blurRad="38100" dist="38100" dir="2700000" algn="tl">
                    <a:srgbClr val="000000"/>
                  </a:outerShdw>
                </a:effectLst>
                <a:latin typeface="Arial" panose="020B0604020202020204" pitchFamily="34" charset="0"/>
              </a:rPr>
              <a:t>carbonate is subordinate (carbonate &lt;50%) and may be composed of Ca-Mg-Fe-Al silicate minerals, such as </a:t>
            </a:r>
            <a:r>
              <a:rPr lang="en-US" altLang="en-US" sz="2200" b="1" dirty="0" smtClean="0">
                <a:solidFill>
                  <a:srgbClr val="FFCCFF"/>
                </a:solidFill>
                <a:effectLst>
                  <a:outerShdw blurRad="38100" dist="38100" dir="2700000" algn="tl">
                    <a:srgbClr val="000000"/>
                  </a:outerShdw>
                </a:effectLst>
                <a:latin typeface="Arial" panose="020B0604020202020204" pitchFamily="34" charset="0"/>
              </a:rPr>
              <a:t>diopside, </a:t>
            </a:r>
            <a:r>
              <a:rPr lang="en-US" altLang="en-US" sz="2200" b="1" dirty="0" err="1" smtClean="0">
                <a:solidFill>
                  <a:srgbClr val="FFCCFF"/>
                </a:solidFill>
                <a:effectLst>
                  <a:outerShdw blurRad="38100" dist="38100" dir="2700000" algn="tl">
                    <a:srgbClr val="000000"/>
                  </a:outerShdw>
                </a:effectLst>
                <a:latin typeface="Arial" panose="020B0604020202020204" pitchFamily="34" charset="0"/>
              </a:rPr>
              <a:t>grossular</a:t>
            </a:r>
            <a:r>
              <a:rPr lang="en-US" altLang="en-US" sz="2200" b="1" dirty="0" smtClean="0">
                <a:solidFill>
                  <a:srgbClr val="FFCCFF"/>
                </a:solidFill>
                <a:effectLst>
                  <a:outerShdw blurRad="38100" dist="38100" dir="2700000" algn="tl">
                    <a:srgbClr val="000000"/>
                  </a:outerShdw>
                </a:effectLst>
                <a:latin typeface="Arial" panose="020B0604020202020204" pitchFamily="34" charset="0"/>
              </a:rPr>
              <a:t>, Ca-amphiboles, </a:t>
            </a:r>
            <a:r>
              <a:rPr lang="en-US" altLang="en-US" sz="2200" b="1" dirty="0" err="1" smtClean="0">
                <a:solidFill>
                  <a:srgbClr val="FFCCFF"/>
                </a:solidFill>
                <a:effectLst>
                  <a:outerShdw blurRad="38100" dist="38100" dir="2700000" algn="tl">
                    <a:srgbClr val="000000"/>
                  </a:outerShdw>
                </a:effectLst>
                <a:latin typeface="Arial" panose="020B0604020202020204" pitchFamily="34" charset="0"/>
              </a:rPr>
              <a:t>vesuvianite</a:t>
            </a:r>
            <a:r>
              <a:rPr lang="en-US" altLang="en-US" sz="2200" b="1" dirty="0" smtClean="0">
                <a:solidFill>
                  <a:srgbClr val="FFCCFF"/>
                </a:solidFill>
                <a:effectLst>
                  <a:outerShdw blurRad="38100" dist="38100" dir="2700000" algn="tl">
                    <a:srgbClr val="000000"/>
                  </a:outerShdw>
                </a:effectLst>
                <a:latin typeface="Arial" panose="020B0604020202020204" pitchFamily="34" charset="0"/>
              </a:rPr>
              <a:t>, epidote, </a:t>
            </a:r>
            <a:r>
              <a:rPr lang="en-US" altLang="en-US" sz="2200" b="1" dirty="0" err="1" smtClean="0">
                <a:solidFill>
                  <a:srgbClr val="FFCCFF"/>
                </a:solidFill>
                <a:effectLst>
                  <a:outerShdw blurRad="38100" dist="38100" dir="2700000" algn="tl">
                    <a:srgbClr val="000000"/>
                  </a:outerShdw>
                </a:effectLst>
                <a:latin typeface="Arial" panose="020B0604020202020204" pitchFamily="34" charset="0"/>
              </a:rPr>
              <a:t>wollastonite</a:t>
            </a:r>
            <a:r>
              <a:rPr lang="en-US" altLang="en-US" sz="2200" b="1" dirty="0" smtClean="0">
                <a:solidFill>
                  <a:srgbClr val="FFCCFF"/>
                </a:solidFill>
                <a:effectLst>
                  <a:outerShdw blurRad="38100" dist="38100" dir="2700000" algn="tl">
                    <a:srgbClr val="000000"/>
                  </a:outerShdw>
                </a:effectLst>
                <a:latin typeface="Arial" panose="020B0604020202020204" pitchFamily="34" charset="0"/>
              </a:rPr>
              <a:t>, plagioclase, talc, </a:t>
            </a:r>
            <a:r>
              <a:rPr lang="en-US" altLang="en-US" sz="2200" b="1" dirty="0" err="1" smtClean="0">
                <a:solidFill>
                  <a:srgbClr val="FFCCFF"/>
                </a:solidFill>
                <a:effectLst>
                  <a:outerShdw blurRad="38100" dist="38100" dir="2700000" algn="tl">
                    <a:srgbClr val="000000"/>
                  </a:outerShdw>
                </a:effectLst>
                <a:latin typeface="Arial" panose="020B0604020202020204" pitchFamily="34" charset="0"/>
              </a:rPr>
              <a:t>anthophyllite</a:t>
            </a:r>
            <a:r>
              <a:rPr lang="en-US" altLang="en-US" sz="2200" b="1" dirty="0" smtClean="0">
                <a:solidFill>
                  <a:srgbClr val="FFCCFF"/>
                </a:solidFill>
                <a:effectLst>
                  <a:outerShdw blurRad="38100" dist="38100" dir="2700000" algn="tl">
                    <a:srgbClr val="000000"/>
                  </a:outerShdw>
                </a:effectLst>
                <a:latin typeface="Arial" panose="020B0604020202020204" pitchFamily="34" charset="0"/>
              </a:rPr>
              <a:t>, etc</a:t>
            </a:r>
            <a:r>
              <a:rPr lang="en-US" altLang="en-US" sz="2200" b="1" dirty="0" smtClean="0">
                <a:solidFill>
                  <a:srgbClr val="FFFF00"/>
                </a:solidFill>
                <a:effectLst>
                  <a:outerShdw blurRad="38100" dist="38100" dir="2700000" algn="tl">
                    <a:srgbClr val="000000"/>
                  </a:outerShdw>
                </a:effectLst>
                <a:latin typeface="Arial" panose="020B0604020202020204" pitchFamily="34" charset="0"/>
              </a:rPr>
              <a:t>. </a:t>
            </a:r>
          </a:p>
          <a:p>
            <a:pPr eaLnBrk="1" hangingPunct="1"/>
            <a:r>
              <a:rPr lang="en-US" altLang="en-US" sz="2200" dirty="0" smtClean="0">
                <a:solidFill>
                  <a:srgbClr val="FFFFFF"/>
                </a:solidFill>
                <a:effectLst>
                  <a:outerShdw blurRad="38100" dist="38100" dir="2700000" algn="tl">
                    <a:srgbClr val="000000"/>
                  </a:outerShdw>
                </a:effectLst>
                <a:latin typeface="Tahoma" panose="020B0604030504040204" pitchFamily="34" charset="0"/>
              </a:rPr>
              <a:t>iii) </a:t>
            </a:r>
            <a:r>
              <a:rPr lang="en-US" altLang="en-US" sz="2200" u="sng" dirty="0" smtClean="0">
                <a:solidFill>
                  <a:srgbClr val="FFFFFF"/>
                </a:solidFill>
                <a:effectLst>
                  <a:outerShdw blurRad="38100" dist="38100" dir="2700000" algn="tl">
                    <a:srgbClr val="000000"/>
                  </a:outerShdw>
                </a:effectLst>
                <a:latin typeface="Tahoma" panose="020B0604030504040204" pitchFamily="34" charset="0"/>
              </a:rPr>
              <a:t>Skarn</a:t>
            </a:r>
            <a:r>
              <a:rPr lang="en-US" altLang="en-US" sz="2200" dirty="0" smtClean="0">
                <a:solidFill>
                  <a:srgbClr val="FFFFFF"/>
                </a:solidFill>
                <a:effectLst>
                  <a:outerShdw blurRad="38100" dist="38100" dir="2700000" algn="tl">
                    <a:srgbClr val="000000"/>
                  </a:outerShdw>
                </a:effectLst>
                <a:latin typeface="Tahoma" panose="020B0604030504040204" pitchFamily="34" charset="0"/>
              </a:rPr>
              <a:t>:</a:t>
            </a:r>
            <a:r>
              <a:rPr lang="en-US" altLang="en-US" sz="1800" dirty="0" smtClean="0">
                <a:solidFill>
                  <a:srgbClr val="009999"/>
                </a:solidFill>
                <a:effectLst>
                  <a:outerShdw blurRad="38100" dist="38100" dir="2700000" algn="tl">
                    <a:srgbClr val="000000"/>
                  </a:outerShdw>
                </a:effectLst>
                <a:latin typeface="Tahoma" panose="020B0604030504040204" pitchFamily="34" charset="0"/>
              </a:rPr>
              <a:t> </a:t>
            </a:r>
            <a:r>
              <a:rPr lang="en-US" altLang="en-US" sz="2200" b="1" dirty="0" err="1" smtClean="0">
                <a:solidFill>
                  <a:srgbClr val="FFFF00"/>
                </a:solidFill>
                <a:effectLst>
                  <a:outerShdw blurRad="38100" dist="38100" dir="2700000" algn="tl">
                    <a:srgbClr val="000000"/>
                  </a:outerShdw>
                </a:effectLst>
                <a:latin typeface="Arial" panose="020B0604020202020204" pitchFamily="34" charset="0"/>
              </a:rPr>
              <a:t>calc</a:t>
            </a:r>
            <a:r>
              <a:rPr lang="en-US" altLang="en-US" sz="2200" b="1" dirty="0" smtClean="0">
                <a:solidFill>
                  <a:srgbClr val="FFFF00"/>
                </a:solidFill>
                <a:effectLst>
                  <a:outerShdw blurRad="38100" dist="38100" dir="2700000" algn="tl">
                    <a:srgbClr val="000000"/>
                  </a:outerShdw>
                </a:effectLst>
                <a:latin typeface="Arial" panose="020B0604020202020204" pitchFamily="34" charset="0"/>
              </a:rPr>
              <a:t>-silicate rock formed by </a:t>
            </a:r>
            <a:r>
              <a:rPr lang="en-US" altLang="en-US" sz="2200" b="1" dirty="0" err="1" smtClean="0">
                <a:solidFill>
                  <a:srgbClr val="FFFF00"/>
                </a:solidFill>
                <a:effectLst>
                  <a:outerShdw blurRad="38100" dist="38100" dir="2700000" algn="tl">
                    <a:srgbClr val="000000"/>
                  </a:outerShdw>
                </a:effectLst>
                <a:latin typeface="Arial" panose="020B0604020202020204" pitchFamily="34" charset="0"/>
              </a:rPr>
              <a:t>metasomatism</a:t>
            </a:r>
            <a:r>
              <a:rPr lang="en-US" altLang="en-US" sz="2200" b="1" dirty="0" smtClean="0">
                <a:solidFill>
                  <a:srgbClr val="FFFF00"/>
                </a:solidFill>
                <a:effectLst>
                  <a:outerShdw blurRad="38100" dist="38100" dir="2700000" algn="tl">
                    <a:srgbClr val="000000"/>
                  </a:outerShdw>
                </a:effectLst>
                <a:latin typeface="Arial" panose="020B0604020202020204" pitchFamily="34" charset="0"/>
              </a:rPr>
              <a:t> between carbonates and silicate-rich rocks or fluids</a:t>
            </a:r>
          </a:p>
          <a:p>
            <a:pPr algn="just" eaLnBrk="1" hangingPunct="1">
              <a:lnSpc>
                <a:spcPct val="90000"/>
              </a:lnSpc>
              <a:spcBef>
                <a:spcPct val="50000"/>
              </a:spcBef>
              <a:buFont typeface="Wingdings 3" panose="05040102010807070707" pitchFamily="18" charset="2"/>
              <a:buNone/>
            </a:pPr>
            <a:r>
              <a:rPr lang="en-US" altLang="en-US" dirty="0" smtClean="0">
                <a:solidFill>
                  <a:srgbClr val="0000CC"/>
                </a:solidFill>
                <a:effectLst>
                  <a:outerShdw blurRad="38100" dist="38100" dir="2700000" algn="tl">
                    <a:srgbClr val="000000"/>
                  </a:outerShdw>
                </a:effectLst>
                <a:latin typeface="Tahoma" panose="020B0604030504040204" pitchFamily="34" charset="0"/>
              </a:rPr>
              <a:t>Carbonate rocks </a:t>
            </a:r>
            <a:r>
              <a:rPr lang="en-US" altLang="en-US" sz="2200" b="1" dirty="0" smtClean="0">
                <a:solidFill>
                  <a:srgbClr val="FFFF00"/>
                </a:solidFill>
                <a:effectLst>
                  <a:outerShdw blurRad="38100" dist="38100" dir="2700000" algn="tl">
                    <a:srgbClr val="000000"/>
                  </a:outerShdw>
                </a:effectLst>
                <a:latin typeface="Arial" panose="020B0604020202020204" pitchFamily="34" charset="0"/>
              </a:rPr>
              <a:t>are predominantly carbonate minerals, usually limestone or </a:t>
            </a:r>
            <a:r>
              <a:rPr lang="en-US" altLang="en-US" sz="2200" b="1" dirty="0" err="1" smtClean="0">
                <a:solidFill>
                  <a:srgbClr val="FFFF00"/>
                </a:solidFill>
                <a:effectLst>
                  <a:outerShdw blurRad="38100" dist="38100" dir="2700000" algn="tl">
                    <a:srgbClr val="000000"/>
                  </a:outerShdw>
                </a:effectLst>
                <a:latin typeface="Arial" panose="020B0604020202020204" pitchFamily="34" charset="0"/>
              </a:rPr>
              <a:t>dolostone</a:t>
            </a:r>
            <a:r>
              <a:rPr lang="en-US" altLang="en-US" sz="2200" b="1" dirty="0" smtClean="0">
                <a:solidFill>
                  <a:srgbClr val="FFFF00"/>
                </a:solidFill>
                <a:effectLst>
                  <a:outerShdw blurRad="38100" dist="38100" dir="2700000" algn="tl">
                    <a:srgbClr val="000000"/>
                  </a:outerShdw>
                </a:effectLst>
                <a:latin typeface="Arial" panose="020B0604020202020204" pitchFamily="34" charset="0"/>
              </a:rPr>
              <a:t>. They may be pure carbonate, or they may contain variable amounts of other precipitates (such as </a:t>
            </a:r>
            <a:r>
              <a:rPr lang="en-US" altLang="en-US" sz="2200" b="1" dirty="0" err="1" smtClean="0">
                <a:solidFill>
                  <a:srgbClr val="FFFF00"/>
                </a:solidFill>
                <a:effectLst>
                  <a:outerShdw blurRad="38100" dist="38100" dir="2700000" algn="tl">
                    <a:srgbClr val="000000"/>
                  </a:outerShdw>
                </a:effectLst>
                <a:latin typeface="Arial" panose="020B0604020202020204" pitchFamily="34" charset="0"/>
              </a:rPr>
              <a:t>chert</a:t>
            </a:r>
            <a:r>
              <a:rPr lang="en-US" altLang="en-US" sz="2200" b="1" dirty="0" smtClean="0">
                <a:solidFill>
                  <a:srgbClr val="FFFF00"/>
                </a:solidFill>
                <a:effectLst>
                  <a:outerShdw blurRad="38100" dist="38100" dir="2700000" algn="tl">
                    <a:srgbClr val="000000"/>
                  </a:outerShdw>
                </a:effectLst>
                <a:latin typeface="Arial" panose="020B0604020202020204" pitchFamily="34" charset="0"/>
              </a:rPr>
              <a:t> or hematite) or detrital material (sand, clays, etc.)</a:t>
            </a:r>
          </a:p>
          <a:p>
            <a:pPr algn="just" eaLnBrk="1" hangingPunct="1">
              <a:lnSpc>
                <a:spcPct val="90000"/>
              </a:lnSpc>
              <a:spcBef>
                <a:spcPct val="50000"/>
              </a:spcBef>
              <a:buFont typeface="Wingdings 3" panose="05040102010807070707" pitchFamily="18" charset="2"/>
              <a:buChar char="_"/>
            </a:pPr>
            <a:r>
              <a:rPr lang="en-US" altLang="en-US" dirty="0" smtClean="0">
                <a:solidFill>
                  <a:srgbClr val="0000CC"/>
                </a:solidFill>
                <a:effectLst>
                  <a:outerShdw blurRad="38100" dist="38100" dir="2700000" algn="tl">
                    <a:srgbClr val="000000"/>
                  </a:outerShdw>
                </a:effectLst>
                <a:latin typeface="Tahoma" panose="020B0604030504040204" pitchFamily="34" charset="0"/>
              </a:rPr>
              <a:t>Chemically</a:t>
            </a:r>
            <a:r>
              <a:rPr lang="en-US" altLang="en-US" sz="2200" b="1" dirty="0" smtClean="0">
                <a:solidFill>
                  <a:srgbClr val="FFFF00"/>
                </a:solidFill>
                <a:effectLst>
                  <a:outerShdw blurRad="38100" dist="38100" dir="2700000" algn="tl">
                    <a:srgbClr val="000000"/>
                  </a:outerShdw>
                </a:effectLst>
                <a:latin typeface="Arial" panose="020B0604020202020204" pitchFamily="34" charset="0"/>
              </a:rPr>
              <a:t>, the carbonate rocks are rich in </a:t>
            </a:r>
            <a:r>
              <a:rPr lang="en-US" altLang="en-US" sz="2200" b="1" dirty="0" err="1" smtClean="0">
                <a:solidFill>
                  <a:srgbClr val="FFFF00"/>
                </a:solidFill>
                <a:effectLst>
                  <a:outerShdw blurRad="38100" dist="38100" dir="2700000" algn="tl">
                    <a:srgbClr val="000000"/>
                  </a:outerShdw>
                </a:effectLst>
                <a:latin typeface="Arial" panose="020B0604020202020204" pitchFamily="34" charset="0"/>
              </a:rPr>
              <a:t>CaO</a:t>
            </a:r>
            <a:r>
              <a:rPr lang="en-US" altLang="en-US" sz="2200" b="1" dirty="0" smtClean="0">
                <a:solidFill>
                  <a:srgbClr val="FFFF00"/>
                </a:solidFill>
                <a:effectLst>
                  <a:outerShdw blurRad="38100" dist="38100" dir="2700000" algn="tl">
                    <a:srgbClr val="000000"/>
                  </a:outerShdw>
                </a:effectLst>
                <a:latin typeface="Arial" panose="020B0604020202020204" pitchFamily="34" charset="0"/>
              </a:rPr>
              <a:t>, CO</a:t>
            </a:r>
            <a:r>
              <a:rPr lang="en-US" altLang="en-US" sz="2200" b="1" baseline="-25000" dirty="0" smtClean="0">
                <a:solidFill>
                  <a:srgbClr val="FFFF00"/>
                </a:solidFill>
                <a:effectLst>
                  <a:outerShdw blurRad="38100" dist="38100" dir="2700000" algn="tl">
                    <a:srgbClr val="000000"/>
                  </a:outerShdw>
                </a:effectLst>
                <a:latin typeface="Arial" panose="020B0604020202020204" pitchFamily="34" charset="0"/>
              </a:rPr>
              <a:t>2</a:t>
            </a:r>
            <a:r>
              <a:rPr lang="en-US" altLang="en-US" sz="2200" b="1" dirty="0" smtClean="0">
                <a:solidFill>
                  <a:srgbClr val="FFFF00"/>
                </a:solidFill>
                <a:effectLst>
                  <a:outerShdw blurRad="38100" dist="38100" dir="2700000" algn="tl">
                    <a:srgbClr val="000000"/>
                  </a:outerShdw>
                </a:effectLst>
                <a:latin typeface="Arial" panose="020B0604020202020204" pitchFamily="34" charset="0"/>
              </a:rPr>
              <a:t>, MgO, and may SiO</a:t>
            </a:r>
            <a:r>
              <a:rPr lang="en-US" altLang="en-US" sz="2200" b="1" baseline="-25000" dirty="0" smtClean="0">
                <a:solidFill>
                  <a:srgbClr val="FFFF00"/>
                </a:solidFill>
                <a:effectLst>
                  <a:outerShdw blurRad="38100" dist="38100" dir="2700000" algn="tl">
                    <a:srgbClr val="000000"/>
                  </a:outerShdw>
                </a:effectLst>
                <a:latin typeface="Arial" panose="020B0604020202020204" pitchFamily="34" charset="0"/>
              </a:rPr>
              <a:t>2</a:t>
            </a:r>
            <a:r>
              <a:rPr lang="en-US" altLang="en-US" sz="2200" b="1" dirty="0" smtClean="0">
                <a:solidFill>
                  <a:srgbClr val="FFFF00"/>
                </a:solidFill>
                <a:effectLst>
                  <a:outerShdw blurRad="38100" dist="38100" dir="2700000" algn="tl">
                    <a:srgbClr val="000000"/>
                  </a:outerShdw>
                </a:effectLst>
                <a:latin typeface="Arial" panose="020B0604020202020204" pitchFamily="34" charset="0"/>
              </a:rPr>
              <a:t>, Al</a:t>
            </a:r>
            <a:r>
              <a:rPr lang="en-US" altLang="en-US" sz="2200" b="1" baseline="-25000" dirty="0" smtClean="0">
                <a:solidFill>
                  <a:srgbClr val="FFFF00"/>
                </a:solidFill>
                <a:effectLst>
                  <a:outerShdw blurRad="38100" dist="38100" dir="2700000" algn="tl">
                    <a:srgbClr val="000000"/>
                  </a:outerShdw>
                </a:effectLst>
                <a:latin typeface="Arial" panose="020B0604020202020204" pitchFamily="34" charset="0"/>
              </a:rPr>
              <a:t>2</a:t>
            </a:r>
            <a:r>
              <a:rPr lang="en-US" altLang="en-US" sz="2200" b="1" dirty="0" smtClean="0">
                <a:solidFill>
                  <a:srgbClr val="FFFF00"/>
                </a:solidFill>
                <a:effectLst>
                  <a:outerShdw blurRad="38100" dist="38100" dir="2700000" algn="tl">
                    <a:srgbClr val="000000"/>
                  </a:outerShdw>
                </a:effectLst>
                <a:latin typeface="Arial" panose="020B0604020202020204" pitchFamily="34" charset="0"/>
              </a:rPr>
              <a:t>O</a:t>
            </a:r>
            <a:r>
              <a:rPr lang="en-US" altLang="en-US" sz="2200" b="1" baseline="-25000" dirty="0" smtClean="0">
                <a:solidFill>
                  <a:srgbClr val="FFFF00"/>
                </a:solidFill>
                <a:effectLst>
                  <a:outerShdw blurRad="38100" dist="38100" dir="2700000" algn="tl">
                    <a:srgbClr val="000000"/>
                  </a:outerShdw>
                </a:effectLst>
                <a:latin typeface="Arial" panose="020B0604020202020204" pitchFamily="34" charset="0"/>
              </a:rPr>
              <a:t>3</a:t>
            </a:r>
            <a:r>
              <a:rPr lang="en-US" altLang="en-US" sz="2200" b="1" dirty="0" smtClean="0">
                <a:solidFill>
                  <a:srgbClr val="FFFF00"/>
                </a:solidFill>
                <a:effectLst>
                  <a:outerShdw blurRad="38100" dist="38100" dir="2700000" algn="tl">
                    <a:srgbClr val="000000"/>
                  </a:outerShdw>
                </a:effectLst>
                <a:latin typeface="Arial" panose="020B0604020202020204" pitchFamily="34" charset="0"/>
              </a:rPr>
              <a:t>, FeO, and other subordinate oxides if the carbonate are impure.</a:t>
            </a:r>
          </a:p>
        </p:txBody>
      </p:sp>
    </p:spTree>
    <p:extLst>
      <p:ext uri="{BB962C8B-B14F-4D97-AF65-F5344CB8AC3E}">
        <p14:creationId xmlns:p14="http://schemas.microsoft.com/office/powerpoint/2010/main" val="11064262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8899">
                                            <p:txEl>
                                              <p:pRg st="0" end="0"/>
                                            </p:txEl>
                                          </p:spTgt>
                                        </p:tgtEl>
                                        <p:attrNameLst>
                                          <p:attrName>style.visibility</p:attrName>
                                        </p:attrNameLst>
                                      </p:cBhvr>
                                      <p:to>
                                        <p:strVal val="visible"/>
                                      </p:to>
                                    </p:set>
                                    <p:anim calcmode="lin" valueType="num">
                                      <p:cBhvr additive="base">
                                        <p:cTn id="7" dur="500" fill="hold"/>
                                        <p:tgtEl>
                                          <p:spTgt spid="2088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88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8899">
                                            <p:txEl>
                                              <p:pRg st="1" end="1"/>
                                            </p:txEl>
                                          </p:spTgt>
                                        </p:tgtEl>
                                        <p:attrNameLst>
                                          <p:attrName>style.visibility</p:attrName>
                                        </p:attrNameLst>
                                      </p:cBhvr>
                                      <p:to>
                                        <p:strVal val="visible"/>
                                      </p:to>
                                    </p:set>
                                    <p:anim calcmode="lin" valueType="num">
                                      <p:cBhvr additive="base">
                                        <p:cTn id="13" dur="500" fill="hold"/>
                                        <p:tgtEl>
                                          <p:spTgt spid="2088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88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08899">
                                            <p:txEl>
                                              <p:pRg st="2" end="2"/>
                                            </p:txEl>
                                          </p:spTgt>
                                        </p:tgtEl>
                                        <p:attrNameLst>
                                          <p:attrName>style.visibility</p:attrName>
                                        </p:attrNameLst>
                                      </p:cBhvr>
                                      <p:to>
                                        <p:strVal val="visible"/>
                                      </p:to>
                                    </p:set>
                                    <p:anim calcmode="lin" valueType="num">
                                      <p:cBhvr additive="base">
                                        <p:cTn id="19" dur="500" fill="hold"/>
                                        <p:tgtEl>
                                          <p:spTgt spid="2088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88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08899">
                                            <p:txEl>
                                              <p:pRg st="3" end="3"/>
                                            </p:txEl>
                                          </p:spTgt>
                                        </p:tgtEl>
                                        <p:attrNameLst>
                                          <p:attrName>style.visibility</p:attrName>
                                        </p:attrNameLst>
                                      </p:cBhvr>
                                      <p:to>
                                        <p:strVal val="visible"/>
                                      </p:to>
                                    </p:set>
                                    <p:anim calcmode="lin" valueType="num">
                                      <p:cBhvr additive="base">
                                        <p:cTn id="25" dur="500" fill="hold"/>
                                        <p:tgtEl>
                                          <p:spTgt spid="2088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88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08899">
                                            <p:txEl>
                                              <p:pRg st="4" end="4"/>
                                            </p:txEl>
                                          </p:spTgt>
                                        </p:tgtEl>
                                        <p:attrNameLst>
                                          <p:attrName>style.visibility</p:attrName>
                                        </p:attrNameLst>
                                      </p:cBhvr>
                                      <p:to>
                                        <p:strVal val="visible"/>
                                      </p:to>
                                    </p:set>
                                    <p:anim calcmode="lin" valueType="num">
                                      <p:cBhvr additive="base">
                                        <p:cTn id="31" dur="500" fill="hold"/>
                                        <p:tgtEl>
                                          <p:spTgt spid="20889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889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08899">
                                            <p:txEl>
                                              <p:pRg st="5" end="5"/>
                                            </p:txEl>
                                          </p:spTgt>
                                        </p:tgtEl>
                                        <p:attrNameLst>
                                          <p:attrName>style.visibility</p:attrName>
                                        </p:attrNameLst>
                                      </p:cBhvr>
                                      <p:to>
                                        <p:strVal val="visible"/>
                                      </p:to>
                                    </p:set>
                                    <p:anim calcmode="lin" valueType="num">
                                      <p:cBhvr additive="base">
                                        <p:cTn id="37" dur="500" fill="hold"/>
                                        <p:tgtEl>
                                          <p:spTgt spid="20889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889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08899">
                                            <p:txEl>
                                              <p:pRg st="6" end="6"/>
                                            </p:txEl>
                                          </p:spTgt>
                                        </p:tgtEl>
                                        <p:attrNameLst>
                                          <p:attrName>style.visibility</p:attrName>
                                        </p:attrNameLst>
                                      </p:cBhvr>
                                      <p:to>
                                        <p:strVal val="visible"/>
                                      </p:to>
                                    </p:set>
                                    <p:anim calcmode="lin" valueType="num">
                                      <p:cBhvr additive="base">
                                        <p:cTn id="43" dur="500" fill="hold"/>
                                        <p:tgtEl>
                                          <p:spTgt spid="20889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0889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663575" y="44450"/>
            <a:ext cx="8229600" cy="487363"/>
          </a:xfrm>
        </p:spPr>
        <p:txBody>
          <a:bodyPr/>
          <a:lstStyle/>
          <a:p>
            <a:pPr rtl="0"/>
            <a:r>
              <a:rPr lang="en-US" altLang="en-US" sz="3200" b="1">
                <a:solidFill>
                  <a:srgbClr val="FFFFFF"/>
                </a:solidFill>
                <a:effectLst/>
              </a:rPr>
              <a:t>Mineralogy of Metacarbonates</a:t>
            </a:r>
          </a:p>
        </p:txBody>
      </p:sp>
      <p:sp>
        <p:nvSpPr>
          <p:cNvPr id="211974" name="Text Box 6"/>
          <p:cNvSpPr txBox="1">
            <a:spLocks noChangeArrowheads="1"/>
          </p:cNvSpPr>
          <p:nvPr/>
        </p:nvSpPr>
        <p:spPr bwMode="auto">
          <a:xfrm>
            <a:off x="179388" y="620713"/>
            <a:ext cx="4608512" cy="53149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eaLnBrk="1" hangingPunct="1"/>
            <a:r>
              <a:rPr lang="en-US" altLang="en-US" smtClean="0">
                <a:solidFill>
                  <a:srgbClr val="0000CC"/>
                </a:solidFill>
                <a:effectLst>
                  <a:outerShdw blurRad="38100" dist="38100" dir="2700000" algn="tl">
                    <a:srgbClr val="000000"/>
                  </a:outerShdw>
                </a:effectLst>
                <a:latin typeface="Tahoma" panose="020B0604030504040204" pitchFamily="34" charset="0"/>
              </a:rPr>
              <a:t>Metacarbonate contain the following mineral assemblage:</a:t>
            </a:r>
            <a:r>
              <a:rPr lang="en-US" altLang="en-US" sz="2200" b="1" smtClean="0">
                <a:solidFill>
                  <a:srgbClr val="FFFF00"/>
                </a:solidFill>
                <a:effectLst>
                  <a:outerShdw blurRad="38100" dist="38100" dir="2700000" algn="tl">
                    <a:srgbClr val="000000"/>
                  </a:outerShdw>
                </a:effectLst>
                <a:sym typeface="Wingdings 3" panose="05040102010807070707" pitchFamily="18" charset="2"/>
              </a:rPr>
              <a:t> </a:t>
            </a:r>
          </a:p>
          <a:p>
            <a:pPr eaLnBrk="1" hangingPunct="1">
              <a:lnSpc>
                <a:spcPct val="110000"/>
              </a:lnSpc>
              <a:spcBef>
                <a:spcPct val="50000"/>
              </a:spcBef>
              <a:buClr>
                <a:srgbClr val="0000CC"/>
              </a:buClr>
              <a:buFont typeface="Wingdings" panose="05000000000000000000" pitchFamily="2" charset="2"/>
              <a:buChar char="v"/>
            </a:pPr>
            <a:r>
              <a:rPr lang="en-US" altLang="en-US" sz="2200" b="1" smtClean="0">
                <a:solidFill>
                  <a:srgbClr val="9900CC"/>
                </a:solidFill>
                <a:effectLst>
                  <a:outerShdw blurRad="38100" dist="38100" dir="2700000" algn="tl">
                    <a:srgbClr val="000000"/>
                  </a:outerShdw>
                </a:effectLst>
              </a:rPr>
              <a:t>Carbonate minerals </a:t>
            </a:r>
            <a:r>
              <a:rPr lang="en-US" altLang="en-US" sz="2200" b="1" smtClean="0">
                <a:solidFill>
                  <a:srgbClr val="FFFF00"/>
                </a:solidFill>
                <a:effectLst>
                  <a:outerShdw blurRad="38100" dist="38100" dir="2700000" algn="tl">
                    <a:srgbClr val="000000"/>
                  </a:outerShdw>
                </a:effectLst>
              </a:rPr>
              <a:t> (Calcite and dolomite),</a:t>
            </a:r>
          </a:p>
          <a:p>
            <a:pPr eaLnBrk="1" hangingPunct="1">
              <a:lnSpc>
                <a:spcPct val="110000"/>
              </a:lnSpc>
              <a:spcBef>
                <a:spcPct val="50000"/>
              </a:spcBef>
              <a:buClr>
                <a:srgbClr val="0000CC"/>
              </a:buClr>
              <a:buFont typeface="Wingdings" panose="05000000000000000000" pitchFamily="2" charset="2"/>
              <a:buChar char="v"/>
            </a:pPr>
            <a:r>
              <a:rPr lang="en-US" altLang="en-US" sz="2200" b="1" smtClean="0">
                <a:solidFill>
                  <a:srgbClr val="9900CC"/>
                </a:solidFill>
                <a:effectLst>
                  <a:outerShdw blurRad="38100" dist="38100" dir="2700000" algn="tl">
                    <a:srgbClr val="000000"/>
                  </a:outerShdw>
                </a:effectLst>
              </a:rPr>
              <a:t>Amphibole</a:t>
            </a:r>
            <a:r>
              <a:rPr lang="en-US" altLang="en-US" sz="2200" b="1" smtClean="0">
                <a:solidFill>
                  <a:srgbClr val="FFFF00"/>
                </a:solidFill>
                <a:effectLst>
                  <a:outerShdw blurRad="38100" dist="38100" dir="2700000" algn="tl">
                    <a:srgbClr val="000000"/>
                  </a:outerShdw>
                </a:effectLst>
              </a:rPr>
              <a:t> (anthophyllite Enstatite, Tremolite) </a:t>
            </a:r>
          </a:p>
          <a:p>
            <a:pPr eaLnBrk="1" hangingPunct="1">
              <a:lnSpc>
                <a:spcPct val="110000"/>
              </a:lnSpc>
              <a:spcBef>
                <a:spcPct val="50000"/>
              </a:spcBef>
              <a:buClr>
                <a:srgbClr val="0000CC"/>
              </a:buClr>
              <a:buFont typeface="Wingdings" panose="05000000000000000000" pitchFamily="2" charset="2"/>
              <a:buChar char="v"/>
            </a:pPr>
            <a:r>
              <a:rPr lang="en-US" altLang="en-US" sz="2200" b="1" smtClean="0">
                <a:solidFill>
                  <a:srgbClr val="9900CC"/>
                </a:solidFill>
                <a:effectLst>
                  <a:outerShdw blurRad="38100" dist="38100" dir="2700000" algn="tl">
                    <a:srgbClr val="000000"/>
                  </a:outerShdw>
                </a:effectLst>
              </a:rPr>
              <a:t>Pyroxene</a:t>
            </a:r>
            <a:r>
              <a:rPr lang="en-US" altLang="en-US" sz="2200" b="1" smtClean="0">
                <a:solidFill>
                  <a:srgbClr val="FFFF00"/>
                </a:solidFill>
                <a:effectLst>
                  <a:outerShdw blurRad="38100" dist="38100" dir="2700000" algn="tl">
                    <a:srgbClr val="000000"/>
                  </a:outerShdw>
                </a:effectLst>
              </a:rPr>
              <a:t> (Diopside)</a:t>
            </a:r>
          </a:p>
          <a:p>
            <a:pPr eaLnBrk="1" hangingPunct="1">
              <a:lnSpc>
                <a:spcPct val="110000"/>
              </a:lnSpc>
              <a:spcBef>
                <a:spcPct val="50000"/>
              </a:spcBef>
              <a:buClr>
                <a:srgbClr val="0000CC"/>
              </a:buClr>
              <a:buFont typeface="Wingdings" panose="05000000000000000000" pitchFamily="2" charset="2"/>
              <a:buChar char="v"/>
            </a:pPr>
            <a:r>
              <a:rPr lang="en-US" altLang="en-US" sz="2200" b="1" smtClean="0">
                <a:solidFill>
                  <a:srgbClr val="9900CC"/>
                </a:solidFill>
                <a:effectLst>
                  <a:outerShdw blurRad="38100" dist="38100" dir="2700000" algn="tl">
                    <a:srgbClr val="000000"/>
                  </a:outerShdw>
                </a:effectLst>
              </a:rPr>
              <a:t>Olivine</a:t>
            </a:r>
            <a:endParaRPr lang="ar-EG" altLang="en-US" sz="2200" b="1" smtClean="0">
              <a:solidFill>
                <a:srgbClr val="9900CC"/>
              </a:solidFill>
              <a:effectLst>
                <a:outerShdw blurRad="38100" dist="38100" dir="2700000" algn="tl">
                  <a:srgbClr val="000000"/>
                </a:outerShdw>
              </a:effectLst>
            </a:endParaRPr>
          </a:p>
          <a:p>
            <a:pPr eaLnBrk="1" hangingPunct="1">
              <a:lnSpc>
                <a:spcPct val="110000"/>
              </a:lnSpc>
              <a:spcBef>
                <a:spcPct val="50000"/>
              </a:spcBef>
              <a:buClr>
                <a:srgbClr val="0000CC"/>
              </a:buClr>
              <a:buFont typeface="Wingdings" panose="05000000000000000000" pitchFamily="2" charset="2"/>
              <a:buChar char="v"/>
            </a:pPr>
            <a:r>
              <a:rPr lang="en-US" altLang="en-US" sz="2200" b="1" smtClean="0">
                <a:solidFill>
                  <a:srgbClr val="9900CC"/>
                </a:solidFill>
                <a:effectLst>
                  <a:outerShdw blurRad="38100" dist="38100" dir="2700000" algn="tl">
                    <a:srgbClr val="000000"/>
                  </a:outerShdw>
                </a:effectLst>
              </a:rPr>
              <a:t>talc, </a:t>
            </a:r>
            <a:endParaRPr lang="ar-EG" altLang="en-US" sz="2200" b="1" smtClean="0">
              <a:solidFill>
                <a:srgbClr val="9900CC"/>
              </a:solidFill>
              <a:effectLst>
                <a:outerShdw blurRad="38100" dist="38100" dir="2700000" algn="tl">
                  <a:srgbClr val="000000"/>
                </a:outerShdw>
              </a:effectLst>
            </a:endParaRPr>
          </a:p>
          <a:p>
            <a:pPr eaLnBrk="1" hangingPunct="1">
              <a:lnSpc>
                <a:spcPct val="110000"/>
              </a:lnSpc>
              <a:spcBef>
                <a:spcPct val="50000"/>
              </a:spcBef>
              <a:buClr>
                <a:srgbClr val="0000CC"/>
              </a:buClr>
              <a:buFont typeface="Wingdings" panose="05000000000000000000" pitchFamily="2" charset="2"/>
              <a:buChar char="v"/>
            </a:pPr>
            <a:r>
              <a:rPr lang="en-US" altLang="en-US" sz="2200" b="1" smtClean="0">
                <a:solidFill>
                  <a:srgbClr val="9900CC"/>
                </a:solidFill>
                <a:effectLst>
                  <a:outerShdw blurRad="38100" dist="38100" dir="2700000" algn="tl">
                    <a:srgbClr val="000000"/>
                  </a:outerShdw>
                </a:effectLst>
              </a:rPr>
              <a:t>wollastonite</a:t>
            </a:r>
          </a:p>
          <a:p>
            <a:pPr eaLnBrk="1" hangingPunct="1">
              <a:lnSpc>
                <a:spcPct val="110000"/>
              </a:lnSpc>
              <a:spcBef>
                <a:spcPct val="50000"/>
              </a:spcBef>
              <a:buClr>
                <a:srgbClr val="0000CC"/>
              </a:buClr>
              <a:buFont typeface="Wingdings" panose="05000000000000000000" pitchFamily="2" charset="2"/>
              <a:buChar char="v"/>
            </a:pPr>
            <a:r>
              <a:rPr lang="en-US" altLang="en-US" sz="2200" b="1" smtClean="0">
                <a:solidFill>
                  <a:srgbClr val="9900CC"/>
                </a:solidFill>
                <a:effectLst>
                  <a:outerShdw blurRad="38100" dist="38100" dir="2700000" algn="tl">
                    <a:srgbClr val="000000"/>
                  </a:outerShdw>
                </a:effectLst>
              </a:rPr>
              <a:t>quartz</a:t>
            </a:r>
          </a:p>
        </p:txBody>
      </p:sp>
      <p:pic>
        <p:nvPicPr>
          <p:cNvPr id="211977" name="Picture 9" descr="Fig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836613"/>
            <a:ext cx="4284662"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7173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1974">
                                            <p:txEl>
                                              <p:pRg st="1" end="1"/>
                                            </p:txEl>
                                          </p:spTgt>
                                        </p:tgtEl>
                                        <p:attrNameLst>
                                          <p:attrName>style.visibility</p:attrName>
                                        </p:attrNameLst>
                                      </p:cBhvr>
                                      <p:to>
                                        <p:strVal val="visible"/>
                                      </p:to>
                                    </p:set>
                                    <p:anim calcmode="lin" valueType="num">
                                      <p:cBhvr additive="base">
                                        <p:cTn id="7" dur="500" fill="hold"/>
                                        <p:tgtEl>
                                          <p:spTgt spid="21197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197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11974">
                                            <p:txEl>
                                              <p:pRg st="2" end="2"/>
                                            </p:txEl>
                                          </p:spTgt>
                                        </p:tgtEl>
                                        <p:attrNameLst>
                                          <p:attrName>style.visibility</p:attrName>
                                        </p:attrNameLst>
                                      </p:cBhvr>
                                      <p:to>
                                        <p:strVal val="visible"/>
                                      </p:to>
                                    </p:set>
                                    <p:anim calcmode="lin" valueType="num">
                                      <p:cBhvr additive="base">
                                        <p:cTn id="13" dur="500" fill="hold"/>
                                        <p:tgtEl>
                                          <p:spTgt spid="21197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197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11974">
                                            <p:txEl>
                                              <p:pRg st="3" end="3"/>
                                            </p:txEl>
                                          </p:spTgt>
                                        </p:tgtEl>
                                        <p:attrNameLst>
                                          <p:attrName>style.visibility</p:attrName>
                                        </p:attrNameLst>
                                      </p:cBhvr>
                                      <p:to>
                                        <p:strVal val="visible"/>
                                      </p:to>
                                    </p:set>
                                    <p:anim calcmode="lin" valueType="num">
                                      <p:cBhvr additive="base">
                                        <p:cTn id="19" dur="500" fill="hold"/>
                                        <p:tgtEl>
                                          <p:spTgt spid="21197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197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11974">
                                            <p:txEl>
                                              <p:pRg st="4" end="4"/>
                                            </p:txEl>
                                          </p:spTgt>
                                        </p:tgtEl>
                                        <p:attrNameLst>
                                          <p:attrName>style.visibility</p:attrName>
                                        </p:attrNameLst>
                                      </p:cBhvr>
                                      <p:to>
                                        <p:strVal val="visible"/>
                                      </p:to>
                                    </p:set>
                                    <p:anim calcmode="lin" valueType="num">
                                      <p:cBhvr additive="base">
                                        <p:cTn id="25" dur="500" fill="hold"/>
                                        <p:tgtEl>
                                          <p:spTgt spid="21197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197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11974">
                                            <p:txEl>
                                              <p:pRg st="5" end="5"/>
                                            </p:txEl>
                                          </p:spTgt>
                                        </p:tgtEl>
                                        <p:attrNameLst>
                                          <p:attrName>style.visibility</p:attrName>
                                        </p:attrNameLst>
                                      </p:cBhvr>
                                      <p:to>
                                        <p:strVal val="visible"/>
                                      </p:to>
                                    </p:set>
                                    <p:anim calcmode="lin" valueType="num">
                                      <p:cBhvr additive="base">
                                        <p:cTn id="31" dur="500" fill="hold"/>
                                        <p:tgtEl>
                                          <p:spTgt spid="21197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1197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11974">
                                            <p:txEl>
                                              <p:pRg st="6" end="6"/>
                                            </p:txEl>
                                          </p:spTgt>
                                        </p:tgtEl>
                                        <p:attrNameLst>
                                          <p:attrName>style.visibility</p:attrName>
                                        </p:attrNameLst>
                                      </p:cBhvr>
                                      <p:to>
                                        <p:strVal val="visible"/>
                                      </p:to>
                                    </p:set>
                                    <p:anim calcmode="lin" valueType="num">
                                      <p:cBhvr additive="base">
                                        <p:cTn id="37" dur="500" fill="hold"/>
                                        <p:tgtEl>
                                          <p:spTgt spid="21197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1197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11974">
                                            <p:txEl>
                                              <p:pRg st="7" end="7"/>
                                            </p:txEl>
                                          </p:spTgt>
                                        </p:tgtEl>
                                        <p:attrNameLst>
                                          <p:attrName>style.visibility</p:attrName>
                                        </p:attrNameLst>
                                      </p:cBhvr>
                                      <p:to>
                                        <p:strVal val="visible"/>
                                      </p:to>
                                    </p:set>
                                    <p:anim calcmode="lin" valueType="num">
                                      <p:cBhvr additive="base">
                                        <p:cTn id="43" dur="500" fill="hold"/>
                                        <p:tgtEl>
                                          <p:spTgt spid="211974">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1197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61" name="Text Box 9"/>
          <p:cNvSpPr txBox="1">
            <a:spLocks noChangeArrowheads="1"/>
          </p:cNvSpPr>
          <p:nvPr/>
        </p:nvSpPr>
        <p:spPr bwMode="auto">
          <a:xfrm>
            <a:off x="179388" y="2133600"/>
            <a:ext cx="8713787" cy="218916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lnSpc>
                <a:spcPct val="110000"/>
              </a:lnSpc>
              <a:spcBef>
                <a:spcPct val="50000"/>
              </a:spcBef>
              <a:buFont typeface="Wingdings 3" panose="05040102010807070707" pitchFamily="18" charset="2"/>
              <a:buNone/>
            </a:pPr>
            <a:r>
              <a:rPr lang="en-US" altLang="en-US" b="1" smtClean="0">
                <a:solidFill>
                  <a:srgbClr val="0000CC"/>
                </a:solidFill>
                <a:effectLst>
                  <a:outerShdw blurRad="38100" dist="38100" dir="2700000" algn="tl">
                    <a:srgbClr val="000000"/>
                  </a:outerShdw>
                </a:effectLst>
                <a:latin typeface="Tahoma" panose="020B0604030504040204" pitchFamily="34" charset="0"/>
                <a:sym typeface="Wingdings 3" panose="05040102010807070707" pitchFamily="18" charset="2"/>
              </a:rPr>
              <a:t>The metacrbonates will discussed for metamorphism in the following conditions:</a:t>
            </a:r>
          </a:p>
          <a:p>
            <a:pPr algn="just" eaLnBrk="1" hangingPunct="1">
              <a:lnSpc>
                <a:spcPct val="110000"/>
              </a:lnSpc>
              <a:spcBef>
                <a:spcPct val="50000"/>
              </a:spcBef>
              <a:buFont typeface="Wingdings 3" panose="05040102010807070707" pitchFamily="18" charset="2"/>
              <a:buChar char="_"/>
            </a:pPr>
            <a:r>
              <a:rPr lang="en-US" altLang="en-US" sz="3200" b="1" baseline="8000" smtClean="0">
                <a:solidFill>
                  <a:srgbClr val="FFFFFF"/>
                </a:solidFill>
                <a:latin typeface="Tahoma" panose="020B0604030504040204" pitchFamily="34" charset="0"/>
                <a:sym typeface="Wingdings 3" panose="05040102010807070707" pitchFamily="18" charset="2"/>
              </a:rPr>
              <a:t>Pure limestone and dolomite</a:t>
            </a:r>
          </a:p>
          <a:p>
            <a:pPr algn="just" eaLnBrk="1" hangingPunct="1">
              <a:lnSpc>
                <a:spcPct val="110000"/>
              </a:lnSpc>
              <a:spcBef>
                <a:spcPct val="50000"/>
              </a:spcBef>
              <a:buFont typeface="Wingdings 3" panose="05040102010807070707" pitchFamily="18" charset="2"/>
              <a:buChar char="_"/>
            </a:pPr>
            <a:r>
              <a:rPr lang="en-US" altLang="en-US" sz="3200" b="1" baseline="8000" smtClean="0">
                <a:solidFill>
                  <a:srgbClr val="FFFFFF"/>
                </a:solidFill>
                <a:latin typeface="Tahoma" panose="020B0604030504040204" pitchFamily="34" charset="0"/>
                <a:sym typeface="Wingdings 3" panose="05040102010807070707" pitchFamily="18" charset="2"/>
              </a:rPr>
              <a:t> Impure</a:t>
            </a:r>
            <a:r>
              <a:rPr lang="en-US" altLang="en-US" sz="3200" b="1" smtClean="0">
                <a:solidFill>
                  <a:srgbClr val="FFFFFF"/>
                </a:solidFill>
                <a:latin typeface="Tahoma" panose="020B0604030504040204" pitchFamily="34" charset="0"/>
                <a:sym typeface="Wingdings 3" panose="05040102010807070707" pitchFamily="18" charset="2"/>
              </a:rPr>
              <a:t> </a:t>
            </a:r>
            <a:r>
              <a:rPr lang="en-US" altLang="en-US" sz="3200" b="1" baseline="8000" smtClean="0">
                <a:solidFill>
                  <a:srgbClr val="FFFFFF"/>
                </a:solidFill>
                <a:latin typeface="Tahoma" panose="020B0604030504040204" pitchFamily="34" charset="0"/>
                <a:sym typeface="Wingdings 3" panose="05040102010807070707" pitchFamily="18" charset="2"/>
              </a:rPr>
              <a:t>limestone and dolomite </a:t>
            </a:r>
            <a:endParaRPr lang="en-US" altLang="en-US" sz="3200" b="1" baseline="8000" smtClean="0">
              <a:solidFill>
                <a:srgbClr val="0000FF"/>
              </a:solidFill>
              <a:latin typeface="Tahoma" panose="020B0604030504040204" pitchFamily="34" charset="0"/>
              <a:sym typeface="Wingdings 3" panose="05040102010807070707" pitchFamily="18" charset="2"/>
            </a:endParaRPr>
          </a:p>
        </p:txBody>
      </p:sp>
    </p:spTree>
    <p:extLst>
      <p:ext uri="{BB962C8B-B14F-4D97-AF65-F5344CB8AC3E}">
        <p14:creationId xmlns:p14="http://schemas.microsoft.com/office/powerpoint/2010/main" val="36829805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2761">
                                            <p:txEl>
                                              <p:pRg st="0" end="0"/>
                                            </p:txEl>
                                          </p:spTgt>
                                        </p:tgtEl>
                                        <p:attrNameLst>
                                          <p:attrName>style.visibility</p:attrName>
                                        </p:attrNameLst>
                                      </p:cBhvr>
                                      <p:to>
                                        <p:strVal val="visible"/>
                                      </p:to>
                                    </p:set>
                                    <p:anim calcmode="lin" valueType="num">
                                      <p:cBhvr additive="base">
                                        <p:cTn id="7" dur="500" fill="hold"/>
                                        <p:tgtEl>
                                          <p:spTgt spid="20276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276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2761">
                                            <p:txEl>
                                              <p:pRg st="1" end="1"/>
                                            </p:txEl>
                                          </p:spTgt>
                                        </p:tgtEl>
                                        <p:attrNameLst>
                                          <p:attrName>style.visibility</p:attrName>
                                        </p:attrNameLst>
                                      </p:cBhvr>
                                      <p:to>
                                        <p:strVal val="visible"/>
                                      </p:to>
                                    </p:set>
                                    <p:anim calcmode="lin" valueType="num">
                                      <p:cBhvr additive="base">
                                        <p:cTn id="13" dur="500" fill="hold"/>
                                        <p:tgtEl>
                                          <p:spTgt spid="20276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276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02761">
                                            <p:txEl>
                                              <p:pRg st="2" end="2"/>
                                            </p:txEl>
                                          </p:spTgt>
                                        </p:tgtEl>
                                        <p:attrNameLst>
                                          <p:attrName>style.visibility</p:attrName>
                                        </p:attrNameLst>
                                      </p:cBhvr>
                                      <p:to>
                                        <p:strVal val="visible"/>
                                      </p:to>
                                    </p:set>
                                    <p:anim calcmode="lin" valueType="num">
                                      <p:cBhvr additive="base">
                                        <p:cTn id="19" dur="500" fill="hold"/>
                                        <p:tgtEl>
                                          <p:spTgt spid="20276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276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323850" y="1700213"/>
            <a:ext cx="8229600" cy="2305050"/>
          </a:xfrm>
          <a:solidFill>
            <a:schemeClr val="accent1"/>
          </a:solidFill>
        </p:spPr>
        <p:txBody>
          <a:bodyPr/>
          <a:lstStyle/>
          <a:p>
            <a:pPr rtl="0"/>
            <a:r>
              <a:rPr lang="en-US" altLang="en-US" sz="3200" b="1">
                <a:solidFill>
                  <a:srgbClr val="FFFFFF"/>
                </a:solidFill>
                <a:effectLst/>
              </a:rPr>
              <a:t>-1-</a:t>
            </a:r>
            <a:br>
              <a:rPr lang="en-US" altLang="en-US" sz="3200" b="1">
                <a:solidFill>
                  <a:srgbClr val="FFFFFF"/>
                </a:solidFill>
                <a:effectLst/>
              </a:rPr>
            </a:br>
            <a:r>
              <a:rPr lang="eu-ES" altLang="en-US" sz="3200" b="1">
                <a:solidFill>
                  <a:srgbClr val="FFFFFF"/>
                </a:solidFill>
                <a:effectLst/>
              </a:rPr>
              <a:t>Pure Metacarbonates</a:t>
            </a:r>
            <a:br>
              <a:rPr lang="eu-ES" altLang="en-US" sz="3200" b="1">
                <a:solidFill>
                  <a:srgbClr val="FFFFFF"/>
                </a:solidFill>
                <a:effectLst/>
              </a:rPr>
            </a:br>
            <a:r>
              <a:rPr lang="eu-ES" altLang="en-US" sz="3200" b="1">
                <a:solidFill>
                  <a:srgbClr val="FFFFFF"/>
                </a:solidFill>
                <a:effectLst/>
              </a:rPr>
              <a:t>Calcite and dolomite marbles </a:t>
            </a:r>
            <a:endParaRPr lang="en-US" altLang="en-US" sz="3200" b="1">
              <a:solidFill>
                <a:srgbClr val="FFFFFF"/>
              </a:solidFill>
              <a:effectLst/>
            </a:endParaRPr>
          </a:p>
        </p:txBody>
      </p:sp>
      <p:sp>
        <p:nvSpPr>
          <p:cNvPr id="258051" name="Text Box 3"/>
          <p:cNvSpPr txBox="1">
            <a:spLocks noChangeArrowheads="1"/>
          </p:cNvSpPr>
          <p:nvPr/>
        </p:nvSpPr>
        <p:spPr bwMode="auto">
          <a:xfrm>
            <a:off x="179388" y="836613"/>
            <a:ext cx="882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buFontTx/>
              <a:buChar char="-"/>
            </a:pPr>
            <a:endParaRPr lang="en-US" altLang="en-US" b="1" smtClean="0">
              <a:solidFill>
                <a:srgbClr val="FFFF66"/>
              </a:solidFill>
              <a:latin typeface="Lucida Sans" panose="020B0602030504020204" pitchFamily="34" charset="0"/>
            </a:endParaRPr>
          </a:p>
        </p:txBody>
      </p:sp>
    </p:spTree>
    <p:extLst>
      <p:ext uri="{BB962C8B-B14F-4D97-AF65-F5344CB8AC3E}">
        <p14:creationId xmlns:p14="http://schemas.microsoft.com/office/powerpoint/2010/main" val="2222286688"/>
      </p:ext>
    </p:extLst>
  </p:cSld>
  <p:clrMapOvr>
    <a:masterClrMapping/>
  </p:clrMapOvr>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0" y="228600"/>
            <a:ext cx="9144000" cy="409575"/>
          </a:xfrm>
        </p:spPr>
        <p:txBody>
          <a:bodyPr/>
          <a:lstStyle/>
          <a:p>
            <a:pPr rtl="0"/>
            <a:r>
              <a:rPr lang="en-US" altLang="en-US" sz="2400" b="1">
                <a:solidFill>
                  <a:srgbClr val="FFFFFF"/>
                </a:solidFill>
                <a:effectLst/>
              </a:rPr>
              <a:t>1- Pure Carbonates (Limestone and dolomite)</a:t>
            </a:r>
            <a:r>
              <a:rPr lang="en-US" altLang="en-US" sz="4000"/>
              <a:t> </a:t>
            </a:r>
          </a:p>
        </p:txBody>
      </p:sp>
      <p:sp>
        <p:nvSpPr>
          <p:cNvPr id="223237" name="Rectangle 5"/>
          <p:cNvSpPr>
            <a:spLocks noGrp="1" noChangeArrowheads="1"/>
          </p:cNvSpPr>
          <p:nvPr>
            <p:ph type="body" idx="1"/>
          </p:nvPr>
        </p:nvSpPr>
        <p:spPr>
          <a:xfrm>
            <a:off x="179388" y="765175"/>
            <a:ext cx="8713787" cy="1511300"/>
          </a:xfrm>
          <a:solidFill>
            <a:schemeClr val="accent1"/>
          </a:solidFill>
          <a:ln/>
        </p:spPr>
        <p:txBody>
          <a:bodyPr/>
          <a:lstStyle/>
          <a:p>
            <a:pPr algn="just" rtl="0">
              <a:lnSpc>
                <a:spcPct val="110000"/>
              </a:lnSpc>
              <a:spcBef>
                <a:spcPct val="50000"/>
              </a:spcBef>
              <a:buClr>
                <a:schemeClr val="tx1"/>
              </a:buClr>
              <a:buSzTx/>
              <a:buFont typeface="Wingdings" panose="05000000000000000000" pitchFamily="2" charset="2"/>
              <a:buChar char="Ø"/>
            </a:pPr>
            <a:r>
              <a:rPr lang="en-US" altLang="en-US" sz="2000" b="1">
                <a:solidFill>
                  <a:srgbClr val="FFFF00"/>
                </a:solidFill>
              </a:rPr>
              <a:t>Metamorphism of pure carbonate rocks yielded </a:t>
            </a:r>
            <a:r>
              <a:rPr lang="en-US" altLang="en-US" sz="2000" b="1"/>
              <a:t>calcite</a:t>
            </a:r>
            <a:r>
              <a:rPr lang="en-US" altLang="en-US" sz="2000" b="1">
                <a:solidFill>
                  <a:srgbClr val="FFFF00"/>
                </a:solidFill>
              </a:rPr>
              <a:t> and/or </a:t>
            </a:r>
            <a:r>
              <a:rPr lang="en-US" altLang="en-US" sz="2000" b="1"/>
              <a:t>dolomite</a:t>
            </a:r>
            <a:r>
              <a:rPr lang="en-US" altLang="en-US" sz="2000" b="1">
                <a:solidFill>
                  <a:srgbClr val="FFFF00"/>
                </a:solidFill>
              </a:rPr>
              <a:t> </a:t>
            </a:r>
            <a:r>
              <a:rPr lang="en-US" altLang="en-US" sz="2000" b="1"/>
              <a:t>marbles</a:t>
            </a:r>
            <a:r>
              <a:rPr lang="en-US" altLang="en-US" sz="2000" b="1">
                <a:solidFill>
                  <a:srgbClr val="FFFF00"/>
                </a:solidFill>
              </a:rPr>
              <a:t>. Many marbles are composed only of calcite and/or dolomite with minor quartz and phyllosilicates, originally of detrital origin</a:t>
            </a:r>
            <a:r>
              <a:rPr lang="en-US" altLang="en-US" sz="2200" b="1">
                <a:solidFill>
                  <a:srgbClr val="FFFF00"/>
                </a:solidFill>
              </a:rPr>
              <a:t>. </a:t>
            </a:r>
            <a:endParaRPr lang="en-GB" altLang="en-US" sz="2200" b="1">
              <a:solidFill>
                <a:srgbClr val="FFFF00"/>
              </a:solidFill>
              <a:sym typeface="Wingdings" panose="05000000000000000000" pitchFamily="2" charset="2"/>
            </a:endParaRPr>
          </a:p>
        </p:txBody>
      </p:sp>
      <p:sp>
        <p:nvSpPr>
          <p:cNvPr id="223241" name="Rectangle 9"/>
          <p:cNvSpPr>
            <a:spLocks noChangeArrowheads="1"/>
          </p:cNvSpPr>
          <p:nvPr/>
        </p:nvSpPr>
        <p:spPr bwMode="auto">
          <a:xfrm>
            <a:off x="179388" y="2924175"/>
            <a:ext cx="8713787" cy="3673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2514600" indent="-228600" algn="r" rtl="1" fontAlgn="base">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2971800" indent="-228600" algn="r" rtl="1" fontAlgn="base">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3429000" indent="-228600" algn="r" rtl="1" fontAlgn="base">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3886200" indent="-228600" algn="r" rtl="1" fontAlgn="base">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algn="just" eaLnBrk="1" hangingPunct="1">
              <a:lnSpc>
                <a:spcPct val="110000"/>
              </a:lnSpc>
              <a:spcBef>
                <a:spcPct val="50000"/>
              </a:spcBef>
              <a:buClr>
                <a:srgbClr val="FFFFFF"/>
              </a:buClr>
              <a:buSzTx/>
              <a:buFont typeface="Wingdings" panose="05000000000000000000" pitchFamily="2" charset="2"/>
              <a:buChar char="Ø"/>
            </a:pPr>
            <a:r>
              <a:rPr lang="en-US" altLang="en-US" sz="2000" b="1" dirty="0" smtClean="0">
                <a:solidFill>
                  <a:srgbClr val="FFFF00"/>
                </a:solidFill>
              </a:rPr>
              <a:t>The grade of metamorphism is function in grain size, where grain size increases with grade increase.</a:t>
            </a:r>
          </a:p>
          <a:p>
            <a:pPr algn="just" eaLnBrk="1" hangingPunct="1">
              <a:lnSpc>
                <a:spcPct val="110000"/>
              </a:lnSpc>
              <a:spcBef>
                <a:spcPct val="50000"/>
              </a:spcBef>
              <a:buClr>
                <a:srgbClr val="FFFFFF"/>
              </a:buClr>
              <a:buSzTx/>
              <a:buFont typeface="Wingdings" panose="05000000000000000000" pitchFamily="2" charset="2"/>
              <a:buChar char="Ø"/>
            </a:pPr>
            <a:r>
              <a:rPr lang="en-US" altLang="en-US" sz="2000" b="1" dirty="0" smtClean="0">
                <a:solidFill>
                  <a:srgbClr val="FFFF00"/>
                </a:solidFill>
                <a:sym typeface="Wingdings" panose="05000000000000000000" pitchFamily="2" charset="2"/>
              </a:rPr>
              <a:t>At very </a:t>
            </a:r>
            <a:r>
              <a:rPr lang="en-US" altLang="en-US" sz="2000" b="1" dirty="0" smtClean="0">
                <a:solidFill>
                  <a:srgbClr val="FF00FF"/>
                </a:solidFill>
                <a:sym typeface="Wingdings" panose="05000000000000000000" pitchFamily="2" charset="2"/>
              </a:rPr>
              <a:t>HP</a:t>
            </a:r>
            <a:r>
              <a:rPr lang="en-US" altLang="en-US" sz="2000" b="1" dirty="0" smtClean="0">
                <a:solidFill>
                  <a:srgbClr val="FFFF00"/>
                </a:solidFill>
                <a:sym typeface="Wingdings" panose="05000000000000000000" pitchFamily="2" charset="2"/>
              </a:rPr>
              <a:t>, the polymorph </a:t>
            </a:r>
            <a:r>
              <a:rPr lang="en-US" altLang="en-US" sz="2000" b="1" dirty="0" smtClean="0">
                <a:solidFill>
                  <a:srgbClr val="CCFFCC"/>
                </a:solidFill>
                <a:effectLst/>
                <a:sym typeface="Wingdings" panose="05000000000000000000" pitchFamily="2" charset="2"/>
              </a:rPr>
              <a:t>aragonite</a:t>
            </a:r>
            <a:r>
              <a:rPr lang="en-US" altLang="en-US" sz="2000" b="1" dirty="0" smtClean="0">
                <a:solidFill>
                  <a:srgbClr val="FFFF00"/>
                </a:solidFill>
                <a:sym typeface="Wingdings" panose="05000000000000000000" pitchFamily="2" charset="2"/>
              </a:rPr>
              <a:t> becomes stable and </a:t>
            </a:r>
            <a:r>
              <a:rPr lang="en-US" altLang="en-US" sz="2000" b="1" dirty="0" smtClean="0">
                <a:solidFill>
                  <a:srgbClr val="CCFFCC"/>
                </a:solidFill>
                <a:effectLst/>
                <a:sym typeface="Wingdings" panose="05000000000000000000" pitchFamily="2" charset="2"/>
              </a:rPr>
              <a:t>aragonite marble</a:t>
            </a:r>
            <a:r>
              <a:rPr lang="en-US" altLang="en-US" sz="2000" b="1" dirty="0" smtClean="0">
                <a:solidFill>
                  <a:srgbClr val="FFFF00"/>
                </a:solidFill>
                <a:sym typeface="Wingdings" panose="05000000000000000000" pitchFamily="2" charset="2"/>
              </a:rPr>
              <a:t> is known from high pressure terrains. </a:t>
            </a:r>
          </a:p>
          <a:p>
            <a:pPr algn="just" eaLnBrk="1" hangingPunct="1">
              <a:lnSpc>
                <a:spcPct val="110000"/>
              </a:lnSpc>
              <a:spcBef>
                <a:spcPct val="50000"/>
              </a:spcBef>
              <a:buClr>
                <a:srgbClr val="FFFFFF"/>
              </a:buClr>
              <a:buSzTx/>
              <a:buFont typeface="Wingdings" panose="05000000000000000000" pitchFamily="2" charset="2"/>
              <a:buChar char="Ø"/>
            </a:pPr>
            <a:r>
              <a:rPr lang="en-US" altLang="en-US" sz="2000" b="1" dirty="0" smtClean="0">
                <a:solidFill>
                  <a:srgbClr val="FFFF00"/>
                </a:solidFill>
                <a:sym typeface="Wingdings" panose="05000000000000000000" pitchFamily="2" charset="2"/>
              </a:rPr>
              <a:t>At </a:t>
            </a:r>
            <a:r>
              <a:rPr lang="en-US" altLang="en-US" sz="2000" b="1" dirty="0" smtClean="0">
                <a:solidFill>
                  <a:srgbClr val="FF00FF"/>
                </a:solidFill>
                <a:sym typeface="Wingdings" panose="05000000000000000000" pitchFamily="2" charset="2"/>
              </a:rPr>
              <a:t>HT/LP</a:t>
            </a:r>
            <a:r>
              <a:rPr lang="en-US" altLang="en-US" sz="2000" b="1" dirty="0" smtClean="0">
                <a:solidFill>
                  <a:srgbClr val="FFFF00"/>
                </a:solidFill>
                <a:sym typeface="Wingdings" panose="05000000000000000000" pitchFamily="2" charset="2"/>
              </a:rPr>
              <a:t> (&gt;600°C) calcite and quartz react to produce </a:t>
            </a:r>
            <a:r>
              <a:rPr lang="en-US" altLang="en-US" sz="2000" b="1" dirty="0" err="1" smtClean="0">
                <a:solidFill>
                  <a:srgbClr val="CCFFCC"/>
                </a:solidFill>
                <a:effectLst/>
                <a:sym typeface="Wingdings" panose="05000000000000000000" pitchFamily="2" charset="2"/>
              </a:rPr>
              <a:t>wollasonite</a:t>
            </a:r>
            <a:r>
              <a:rPr lang="en-US" altLang="en-US" sz="2000" b="1" dirty="0" smtClean="0">
                <a:solidFill>
                  <a:srgbClr val="FFFF00"/>
                </a:solidFill>
                <a:sym typeface="Wingdings" panose="05000000000000000000" pitchFamily="2" charset="2"/>
              </a:rPr>
              <a:t> and CO</a:t>
            </a:r>
            <a:r>
              <a:rPr lang="en-US" altLang="en-US" sz="2000" b="1" baseline="-25000" dirty="0" smtClean="0">
                <a:solidFill>
                  <a:srgbClr val="FFFF00"/>
                </a:solidFill>
                <a:sym typeface="Wingdings" panose="05000000000000000000" pitchFamily="2" charset="2"/>
              </a:rPr>
              <a:t>2</a:t>
            </a:r>
            <a:r>
              <a:rPr lang="en-US" altLang="en-US" sz="2000" b="1" dirty="0" smtClean="0">
                <a:solidFill>
                  <a:srgbClr val="FFFF00"/>
                </a:solidFill>
                <a:sym typeface="Wingdings" panose="05000000000000000000" pitchFamily="2" charset="2"/>
              </a:rPr>
              <a:t>. The reaction occurs only at high temperature thermal aureole, and is inhibited by high fluid pressures of CO</a:t>
            </a:r>
            <a:r>
              <a:rPr lang="en-US" altLang="en-US" sz="2000" b="1" baseline="-25000" dirty="0" smtClean="0">
                <a:solidFill>
                  <a:srgbClr val="FFFF00"/>
                </a:solidFill>
                <a:sym typeface="Wingdings" panose="05000000000000000000" pitchFamily="2" charset="2"/>
              </a:rPr>
              <a:t>2</a:t>
            </a:r>
            <a:r>
              <a:rPr lang="en-US" altLang="en-US" sz="2000" b="1" dirty="0" smtClean="0">
                <a:solidFill>
                  <a:srgbClr val="FFFF00"/>
                </a:solidFill>
                <a:sym typeface="Wingdings" panose="05000000000000000000" pitchFamily="2" charset="2"/>
              </a:rPr>
              <a:t>.</a:t>
            </a:r>
          </a:p>
          <a:p>
            <a:pPr algn="ctr" eaLnBrk="1" hangingPunct="1">
              <a:lnSpc>
                <a:spcPct val="110000"/>
              </a:lnSpc>
              <a:spcBef>
                <a:spcPct val="50000"/>
              </a:spcBef>
              <a:buClr>
                <a:srgbClr val="FFFFFF"/>
              </a:buClr>
              <a:buSzTx/>
              <a:buFont typeface="Wingdings" panose="05000000000000000000" pitchFamily="2" charset="2"/>
              <a:buNone/>
            </a:pPr>
            <a:r>
              <a:rPr lang="it-IT" altLang="en-US" sz="2000" b="1" dirty="0" smtClean="0">
                <a:solidFill>
                  <a:srgbClr val="FFFFFF"/>
                </a:solidFill>
                <a:sym typeface="Wingdings" panose="05000000000000000000" pitchFamily="2" charset="2"/>
              </a:rPr>
              <a:t>CaCO</a:t>
            </a:r>
            <a:r>
              <a:rPr lang="it-IT" altLang="en-US" sz="2000" b="1" baseline="-25000" dirty="0" smtClean="0">
                <a:solidFill>
                  <a:srgbClr val="FFFFFF"/>
                </a:solidFill>
                <a:sym typeface="Wingdings" panose="05000000000000000000" pitchFamily="2" charset="2"/>
              </a:rPr>
              <a:t>3</a:t>
            </a:r>
            <a:r>
              <a:rPr lang="it-IT" altLang="en-US" sz="2000" b="1" dirty="0" smtClean="0">
                <a:solidFill>
                  <a:srgbClr val="FFFFFF"/>
                </a:solidFill>
                <a:sym typeface="Wingdings" panose="05000000000000000000" pitchFamily="2" charset="2"/>
              </a:rPr>
              <a:t> +SiO</a:t>
            </a:r>
            <a:r>
              <a:rPr lang="it-IT" altLang="en-US" sz="2000" b="1" baseline="-25000" dirty="0" smtClean="0">
                <a:solidFill>
                  <a:srgbClr val="FFFFFF"/>
                </a:solidFill>
                <a:sym typeface="Wingdings" panose="05000000000000000000" pitchFamily="2" charset="2"/>
              </a:rPr>
              <a:t>2 </a:t>
            </a:r>
            <a:r>
              <a:rPr lang="it-IT" altLang="en-US" sz="2000" b="1" dirty="0" smtClean="0">
                <a:solidFill>
                  <a:srgbClr val="FFFFFF"/>
                </a:solidFill>
                <a:sym typeface="Wingdings" panose="05000000000000000000" pitchFamily="2" charset="2"/>
              </a:rPr>
              <a:t>    CaSiO</a:t>
            </a:r>
            <a:r>
              <a:rPr lang="it-IT" altLang="en-US" sz="2000" b="1" baseline="-25000" dirty="0" smtClean="0">
                <a:solidFill>
                  <a:srgbClr val="FFFFFF"/>
                </a:solidFill>
                <a:sym typeface="Wingdings" panose="05000000000000000000" pitchFamily="2" charset="2"/>
              </a:rPr>
              <a:t>3</a:t>
            </a:r>
            <a:r>
              <a:rPr lang="it-IT" altLang="en-US" sz="2000" b="1" dirty="0" smtClean="0">
                <a:solidFill>
                  <a:srgbClr val="FFFFFF"/>
                </a:solidFill>
                <a:sym typeface="Wingdings" panose="05000000000000000000" pitchFamily="2" charset="2"/>
              </a:rPr>
              <a:t> + CO</a:t>
            </a:r>
            <a:r>
              <a:rPr lang="it-IT" altLang="en-US" sz="2000" b="1" baseline="-25000" dirty="0" smtClean="0">
                <a:solidFill>
                  <a:srgbClr val="FFFFFF"/>
                </a:solidFill>
                <a:sym typeface="Wingdings" panose="05000000000000000000" pitchFamily="2" charset="2"/>
              </a:rPr>
              <a:t>2</a:t>
            </a:r>
          </a:p>
        </p:txBody>
      </p:sp>
      <p:sp>
        <p:nvSpPr>
          <p:cNvPr id="223242" name="Rectangle 10"/>
          <p:cNvSpPr>
            <a:spLocks noChangeArrowheads="1"/>
          </p:cNvSpPr>
          <p:nvPr/>
        </p:nvSpPr>
        <p:spPr bwMode="auto">
          <a:xfrm>
            <a:off x="179388" y="2298700"/>
            <a:ext cx="3384550"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algn="just" eaLnBrk="1" hangingPunct="1"/>
            <a:r>
              <a:rPr lang="en-US" altLang="en-US" sz="2400" b="1" smtClean="0">
                <a:solidFill>
                  <a:srgbClr val="CCFFCC"/>
                </a:solidFill>
                <a:effectLst/>
              </a:rPr>
              <a:t>A- Calcite marble</a:t>
            </a:r>
            <a:r>
              <a:rPr lang="en-US" altLang="en-US" sz="4000" smtClean="0">
                <a:solidFill>
                  <a:srgbClr val="E5FFFF"/>
                </a:solidFill>
              </a:rPr>
              <a:t> </a:t>
            </a:r>
          </a:p>
        </p:txBody>
      </p:sp>
    </p:spTree>
    <p:extLst>
      <p:ext uri="{BB962C8B-B14F-4D97-AF65-F5344CB8AC3E}">
        <p14:creationId xmlns:p14="http://schemas.microsoft.com/office/powerpoint/2010/main" val="12249610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23237">
                                            <p:txEl>
                                              <p:pRg st="0" end="0"/>
                                            </p:txEl>
                                          </p:spTgt>
                                        </p:tgtEl>
                                        <p:attrNameLst>
                                          <p:attrName>style.visibility</p:attrName>
                                        </p:attrNameLst>
                                      </p:cBhvr>
                                      <p:to>
                                        <p:strVal val="visible"/>
                                      </p:to>
                                    </p:set>
                                    <p:anim calcmode="lin" valueType="num">
                                      <p:cBhvr additive="base">
                                        <p:cTn id="7" dur="500" fill="hold"/>
                                        <p:tgtEl>
                                          <p:spTgt spid="22323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323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223242"/>
                                        </p:tgtEl>
                                        <p:attrNameLst>
                                          <p:attrName>style.visibility</p:attrName>
                                        </p:attrNameLst>
                                      </p:cBhvr>
                                      <p:to>
                                        <p:strVal val="visible"/>
                                      </p:to>
                                    </p:set>
                                    <p:animEffect transition="in" filter="box(in)">
                                      <p:cBhvr>
                                        <p:cTn id="13" dur="500"/>
                                        <p:tgtEl>
                                          <p:spTgt spid="22324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23241">
                                            <p:bg/>
                                          </p:spTgt>
                                        </p:tgtEl>
                                        <p:attrNameLst>
                                          <p:attrName>style.visibility</p:attrName>
                                        </p:attrNameLst>
                                      </p:cBhvr>
                                      <p:to>
                                        <p:strVal val="visible"/>
                                      </p:to>
                                    </p:set>
                                    <p:animEffect transition="in" filter="circle(in)">
                                      <p:cBhvr>
                                        <p:cTn id="18" dur="2000"/>
                                        <p:tgtEl>
                                          <p:spTgt spid="223241">
                                            <p:bg/>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223241">
                                            <p:txEl>
                                              <p:pRg st="0" end="0"/>
                                            </p:txEl>
                                          </p:spTgt>
                                        </p:tgtEl>
                                        <p:attrNameLst>
                                          <p:attrName>style.visibility</p:attrName>
                                        </p:attrNameLst>
                                      </p:cBhvr>
                                      <p:to>
                                        <p:strVal val="visible"/>
                                      </p:to>
                                    </p:set>
                                    <p:anim calcmode="lin" valueType="num">
                                      <p:cBhvr additive="base">
                                        <p:cTn id="23" dur="500" fill="hold"/>
                                        <p:tgtEl>
                                          <p:spTgt spid="223241">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2324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223241">
                                            <p:txEl>
                                              <p:pRg st="1" end="1"/>
                                            </p:txEl>
                                          </p:spTgt>
                                        </p:tgtEl>
                                        <p:attrNameLst>
                                          <p:attrName>style.visibility</p:attrName>
                                        </p:attrNameLst>
                                      </p:cBhvr>
                                      <p:to>
                                        <p:strVal val="visible"/>
                                      </p:to>
                                    </p:set>
                                    <p:anim calcmode="lin" valueType="num">
                                      <p:cBhvr additive="base">
                                        <p:cTn id="29" dur="500" fill="hold"/>
                                        <p:tgtEl>
                                          <p:spTgt spid="223241">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2324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223241">
                                            <p:txEl>
                                              <p:pRg st="2" end="2"/>
                                            </p:txEl>
                                          </p:spTgt>
                                        </p:tgtEl>
                                        <p:attrNameLst>
                                          <p:attrName>style.visibility</p:attrName>
                                        </p:attrNameLst>
                                      </p:cBhvr>
                                      <p:to>
                                        <p:strVal val="visible"/>
                                      </p:to>
                                    </p:set>
                                    <p:anim calcmode="lin" valueType="num">
                                      <p:cBhvr additive="base">
                                        <p:cTn id="35" dur="500" fill="hold"/>
                                        <p:tgtEl>
                                          <p:spTgt spid="223241">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2324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223241">
                                            <p:txEl>
                                              <p:pRg st="3" end="3"/>
                                            </p:txEl>
                                          </p:spTgt>
                                        </p:tgtEl>
                                        <p:attrNameLst>
                                          <p:attrName>style.visibility</p:attrName>
                                        </p:attrNameLst>
                                      </p:cBhvr>
                                      <p:to>
                                        <p:strVal val="visible"/>
                                      </p:to>
                                    </p:set>
                                    <p:anim calcmode="lin" valueType="num">
                                      <p:cBhvr additive="base">
                                        <p:cTn id="41" dur="500" fill="hold"/>
                                        <p:tgtEl>
                                          <p:spTgt spid="223241">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2324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41" grpId="0" build="allAtOnce" animBg="1"/>
      <p:bldP spid="223242"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2" descr="calcite2"/>
          <p:cNvPicPr>
            <a:picLocks noChangeAspect="1" noChangeArrowheads="1"/>
          </p:cNvPicPr>
          <p:nvPr/>
        </p:nvPicPr>
        <p:blipFill>
          <a:blip r:embed="rId2">
            <a:lum bright="48000" contrast="-6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92867" name="Picture 3" descr="calcite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8352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92866"/>
                                        </p:tgtEl>
                                        <p:attrNameLst>
                                          <p:attrName>style.visibility</p:attrName>
                                        </p:attrNameLst>
                                      </p:cBhvr>
                                      <p:to>
                                        <p:strVal val="visible"/>
                                      </p:to>
                                    </p:set>
                                    <p:anim calcmode="lin" valueType="num">
                                      <p:cBhvr additive="base">
                                        <p:cTn id="7" dur="500" fill="hold"/>
                                        <p:tgtEl>
                                          <p:spTgt spid="292866"/>
                                        </p:tgtEl>
                                        <p:attrNameLst>
                                          <p:attrName>ppt_x</p:attrName>
                                        </p:attrNameLst>
                                      </p:cBhvr>
                                      <p:tavLst>
                                        <p:tav tm="0">
                                          <p:val>
                                            <p:strVal val="#ppt_x"/>
                                          </p:val>
                                        </p:tav>
                                        <p:tav tm="100000">
                                          <p:val>
                                            <p:strVal val="#ppt_x"/>
                                          </p:val>
                                        </p:tav>
                                      </p:tavLst>
                                    </p:anim>
                                    <p:anim calcmode="lin" valueType="num">
                                      <p:cBhvr additive="base">
                                        <p:cTn id="8" dur="500" fill="hold"/>
                                        <p:tgtEl>
                                          <p:spTgt spid="29286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nodeType="clickEffect">
                                  <p:stCondLst>
                                    <p:cond delay="0"/>
                                  </p:stCondLst>
                                  <p:childTnLst>
                                    <p:set>
                                      <p:cBhvr>
                                        <p:cTn id="12" dur="1" fill="hold">
                                          <p:stCondLst>
                                            <p:cond delay="0"/>
                                          </p:stCondLst>
                                        </p:cTn>
                                        <p:tgtEl>
                                          <p:spTgt spid="292867"/>
                                        </p:tgtEl>
                                        <p:attrNameLst>
                                          <p:attrName>style.visibility</p:attrName>
                                        </p:attrNameLst>
                                      </p:cBhvr>
                                      <p:to>
                                        <p:strVal val="visible"/>
                                      </p:to>
                                    </p:set>
                                    <p:animEffect transition="in" filter="diamond(in)">
                                      <p:cBhvr>
                                        <p:cTn id="13" dur="2000"/>
                                        <p:tgtEl>
                                          <p:spTgt spid="292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calcite1"/>
          <p:cNvPicPr>
            <a:picLocks noChangeAspect="1" noChangeArrowheads="1"/>
          </p:cNvPicPr>
          <p:nvPr/>
        </p:nvPicPr>
        <p:blipFill>
          <a:blip r:embed="rId2">
            <a:lum bright="24000" contras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93891" name="Picture 3" descr="calcite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248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93890"/>
                                        </p:tgtEl>
                                        <p:attrNameLst>
                                          <p:attrName>style.visibility</p:attrName>
                                        </p:attrNameLst>
                                      </p:cBhvr>
                                      <p:to>
                                        <p:strVal val="visible"/>
                                      </p:to>
                                    </p:set>
                                    <p:anim calcmode="lin" valueType="num">
                                      <p:cBhvr additive="base">
                                        <p:cTn id="7" dur="500" fill="hold"/>
                                        <p:tgtEl>
                                          <p:spTgt spid="293890"/>
                                        </p:tgtEl>
                                        <p:attrNameLst>
                                          <p:attrName>ppt_x</p:attrName>
                                        </p:attrNameLst>
                                      </p:cBhvr>
                                      <p:tavLst>
                                        <p:tav tm="0">
                                          <p:val>
                                            <p:strVal val="#ppt_x"/>
                                          </p:val>
                                        </p:tav>
                                        <p:tav tm="100000">
                                          <p:val>
                                            <p:strVal val="#ppt_x"/>
                                          </p:val>
                                        </p:tav>
                                      </p:tavLst>
                                    </p:anim>
                                    <p:anim calcmode="lin" valueType="num">
                                      <p:cBhvr additive="base">
                                        <p:cTn id="8" dur="500" fill="hold"/>
                                        <p:tgtEl>
                                          <p:spTgt spid="29389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nodeType="clickEffect">
                                  <p:stCondLst>
                                    <p:cond delay="0"/>
                                  </p:stCondLst>
                                  <p:childTnLst>
                                    <p:set>
                                      <p:cBhvr>
                                        <p:cTn id="12" dur="1" fill="hold">
                                          <p:stCondLst>
                                            <p:cond delay="0"/>
                                          </p:stCondLst>
                                        </p:cTn>
                                        <p:tgtEl>
                                          <p:spTgt spid="293891"/>
                                        </p:tgtEl>
                                        <p:attrNameLst>
                                          <p:attrName>style.visibility</p:attrName>
                                        </p:attrNameLst>
                                      </p:cBhvr>
                                      <p:to>
                                        <p:strVal val="visible"/>
                                      </p:to>
                                    </p:set>
                                    <p:animEffect transition="in" filter="diamond(in)">
                                      <p:cBhvr>
                                        <p:cTn id="13" dur="2000"/>
                                        <p:tgtEl>
                                          <p:spTgt spid="293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2" descr="P1010042"/>
          <p:cNvPicPr>
            <a:picLocks noChangeAspect="1" noChangeArrowheads="1"/>
          </p:cNvPicPr>
          <p:nvPr/>
        </p:nvPicPr>
        <p:blipFill>
          <a:blip r:embed="rId2">
            <a:lum bright="42000" contrast="-5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94915" name="Picture 3" descr="P10100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2024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94914"/>
                                        </p:tgtEl>
                                        <p:attrNameLst>
                                          <p:attrName>style.visibility</p:attrName>
                                        </p:attrNameLst>
                                      </p:cBhvr>
                                      <p:to>
                                        <p:strVal val="visible"/>
                                      </p:to>
                                    </p:set>
                                    <p:anim calcmode="lin" valueType="num">
                                      <p:cBhvr additive="base">
                                        <p:cTn id="7" dur="500" fill="hold"/>
                                        <p:tgtEl>
                                          <p:spTgt spid="294914"/>
                                        </p:tgtEl>
                                        <p:attrNameLst>
                                          <p:attrName>ppt_x</p:attrName>
                                        </p:attrNameLst>
                                      </p:cBhvr>
                                      <p:tavLst>
                                        <p:tav tm="0">
                                          <p:val>
                                            <p:strVal val="#ppt_x"/>
                                          </p:val>
                                        </p:tav>
                                        <p:tav tm="100000">
                                          <p:val>
                                            <p:strVal val="#ppt_x"/>
                                          </p:val>
                                        </p:tav>
                                      </p:tavLst>
                                    </p:anim>
                                    <p:anim calcmode="lin" valueType="num">
                                      <p:cBhvr additive="base">
                                        <p:cTn id="8" dur="500" fill="hold"/>
                                        <p:tgtEl>
                                          <p:spTgt spid="29491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nodeType="clickEffect">
                                  <p:stCondLst>
                                    <p:cond delay="0"/>
                                  </p:stCondLst>
                                  <p:childTnLst>
                                    <p:set>
                                      <p:cBhvr>
                                        <p:cTn id="12" dur="1" fill="hold">
                                          <p:stCondLst>
                                            <p:cond delay="0"/>
                                          </p:stCondLst>
                                        </p:cTn>
                                        <p:tgtEl>
                                          <p:spTgt spid="294915"/>
                                        </p:tgtEl>
                                        <p:attrNameLst>
                                          <p:attrName>style.visibility</p:attrName>
                                        </p:attrNameLst>
                                      </p:cBhvr>
                                      <p:to>
                                        <p:strVal val="visible"/>
                                      </p:to>
                                    </p:set>
                                    <p:animEffect transition="in" filter="diamond(in)">
                                      <p:cBhvr>
                                        <p:cTn id="13" dur="2000"/>
                                        <p:tgtEl>
                                          <p:spTgt spid="294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2" descr="woll4"/>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95939" name="Picture 3" descr="woll4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extLst>
            <a:ext uri="{909E8E84-426E-40DD-AFC4-6F175D3DCCD1}">
              <a14:hiddenFill xmlns:a14="http://schemas.microsoft.com/office/drawing/2010/main">
                <a:solidFill>
                  <a:srgbClr val="FFFFFF"/>
                </a:solidFill>
              </a14:hiddenFill>
            </a:ext>
          </a:extLst>
        </p:spPr>
      </p:pic>
      <p:pic>
        <p:nvPicPr>
          <p:cNvPr id="295940" name="Picture 4" descr="woll2a"/>
          <p:cNvPicPr>
            <a:picLocks noChangeAspect="1" noChangeArrowheads="1"/>
          </p:cNvPicPr>
          <p:nvPr/>
        </p:nvPicPr>
        <p:blipFill>
          <a:blip r:embed="rId4">
            <a:lum bright="-6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3062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95938"/>
                                        </p:tgtEl>
                                        <p:attrNameLst>
                                          <p:attrName>style.visibility</p:attrName>
                                        </p:attrNameLst>
                                      </p:cBhvr>
                                      <p:to>
                                        <p:strVal val="visible"/>
                                      </p:to>
                                    </p:set>
                                    <p:anim calcmode="lin" valueType="num">
                                      <p:cBhvr additive="base">
                                        <p:cTn id="7" dur="500" fill="hold"/>
                                        <p:tgtEl>
                                          <p:spTgt spid="295938"/>
                                        </p:tgtEl>
                                        <p:attrNameLst>
                                          <p:attrName>ppt_x</p:attrName>
                                        </p:attrNameLst>
                                      </p:cBhvr>
                                      <p:tavLst>
                                        <p:tav tm="0">
                                          <p:val>
                                            <p:strVal val="#ppt_x"/>
                                          </p:val>
                                        </p:tav>
                                        <p:tav tm="100000">
                                          <p:val>
                                            <p:strVal val="#ppt_x"/>
                                          </p:val>
                                        </p:tav>
                                      </p:tavLst>
                                    </p:anim>
                                    <p:anim calcmode="lin" valueType="num">
                                      <p:cBhvr additive="base">
                                        <p:cTn id="8" dur="500" fill="hold"/>
                                        <p:tgtEl>
                                          <p:spTgt spid="2959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295939"/>
                                        </p:tgtEl>
                                        <p:attrNameLst>
                                          <p:attrName>style.visibility</p:attrName>
                                        </p:attrNameLst>
                                      </p:cBhvr>
                                      <p:to>
                                        <p:strVal val="visible"/>
                                      </p:to>
                                    </p:set>
                                    <p:animEffect transition="in" filter="blinds(horizontal)">
                                      <p:cBhvr>
                                        <p:cTn id="13" dur="500"/>
                                        <p:tgtEl>
                                          <p:spTgt spid="29593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nodeType="clickEffect">
                                  <p:stCondLst>
                                    <p:cond delay="0"/>
                                  </p:stCondLst>
                                  <p:childTnLst>
                                    <p:set>
                                      <p:cBhvr>
                                        <p:cTn id="17" dur="1" fill="hold">
                                          <p:stCondLst>
                                            <p:cond delay="0"/>
                                          </p:stCondLst>
                                        </p:cTn>
                                        <p:tgtEl>
                                          <p:spTgt spid="295940"/>
                                        </p:tgtEl>
                                        <p:attrNameLst>
                                          <p:attrName>style.visibility</p:attrName>
                                        </p:attrNameLst>
                                      </p:cBhvr>
                                      <p:to>
                                        <p:strVal val="visible"/>
                                      </p:to>
                                    </p:set>
                                    <p:anim calcmode="lin" valueType="num">
                                      <p:cBhvr>
                                        <p:cTn id="18" dur="500" fill="hold"/>
                                        <p:tgtEl>
                                          <p:spTgt spid="295940"/>
                                        </p:tgtEl>
                                        <p:attrNameLst>
                                          <p:attrName>ppt_w</p:attrName>
                                        </p:attrNameLst>
                                      </p:cBhvr>
                                      <p:tavLst>
                                        <p:tav tm="0">
                                          <p:val>
                                            <p:fltVal val="0"/>
                                          </p:val>
                                        </p:tav>
                                        <p:tav tm="100000">
                                          <p:val>
                                            <p:strVal val="#ppt_w"/>
                                          </p:val>
                                        </p:tav>
                                      </p:tavLst>
                                    </p:anim>
                                    <p:anim calcmode="lin" valueType="num">
                                      <p:cBhvr>
                                        <p:cTn id="19" dur="500" fill="hold"/>
                                        <p:tgtEl>
                                          <p:spTgt spid="295940"/>
                                        </p:tgtEl>
                                        <p:attrNameLst>
                                          <p:attrName>ppt_h</p:attrName>
                                        </p:attrNameLst>
                                      </p:cBhvr>
                                      <p:tavLst>
                                        <p:tav tm="0">
                                          <p:val>
                                            <p:fltVal val="0"/>
                                          </p:val>
                                        </p:tav>
                                        <p:tav tm="100000">
                                          <p:val>
                                            <p:strVal val="#ppt_h"/>
                                          </p:val>
                                        </p:tav>
                                      </p:tavLst>
                                    </p:anim>
                                    <p:animEffect transition="in" filter="fade">
                                      <p:cBhvr>
                                        <p:cTn id="20" dur="500"/>
                                        <p:tgtEl>
                                          <p:spTgt spid="29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ctr" eaLnBrk="1" hangingPunct="1"/>
            <a:r>
              <a:rPr lang="en-GB" altLang="en-US" sz="4000" b="1" smtClean="0"/>
              <a:t>Contact Metamorphism Of Argillaceous Rocks</a:t>
            </a:r>
          </a:p>
        </p:txBody>
      </p:sp>
      <p:sp>
        <p:nvSpPr>
          <p:cNvPr id="12291" name="Rectangle 3"/>
          <p:cNvSpPr>
            <a:spLocks noGrp="1" noChangeArrowheads="1"/>
          </p:cNvSpPr>
          <p:nvPr>
            <p:ph type="body" idx="1"/>
          </p:nvPr>
        </p:nvSpPr>
        <p:spPr/>
        <p:txBody>
          <a:bodyPr/>
          <a:lstStyle/>
          <a:p>
            <a:pPr eaLnBrk="1" hangingPunct="1">
              <a:lnSpc>
                <a:spcPct val="90000"/>
              </a:lnSpc>
            </a:pPr>
            <a:r>
              <a:rPr lang="en-GB" altLang="en-US" sz="2800" smtClean="0"/>
              <a:t>Argillaceous rocks which have undergone metamorphism are referred to as Pelites</a:t>
            </a:r>
          </a:p>
          <a:p>
            <a:pPr eaLnBrk="1" hangingPunct="1">
              <a:lnSpc>
                <a:spcPct val="90000"/>
              </a:lnSpc>
            </a:pPr>
            <a:r>
              <a:rPr lang="en-GB" altLang="en-US" sz="2800" smtClean="0"/>
              <a:t>Low Grade – Spotted Rock</a:t>
            </a:r>
          </a:p>
          <a:p>
            <a:pPr eaLnBrk="1" hangingPunct="1">
              <a:lnSpc>
                <a:spcPct val="90000"/>
              </a:lnSpc>
            </a:pPr>
            <a:r>
              <a:rPr lang="en-GB" altLang="en-US" sz="2800" smtClean="0"/>
              <a:t>Medium Grade – Chiastolite Rock</a:t>
            </a:r>
          </a:p>
          <a:p>
            <a:pPr eaLnBrk="1" hangingPunct="1">
              <a:lnSpc>
                <a:spcPct val="90000"/>
              </a:lnSpc>
            </a:pPr>
            <a:r>
              <a:rPr lang="en-GB" altLang="en-US" sz="2800" smtClean="0"/>
              <a:t>High Grade – Hornfels</a:t>
            </a:r>
          </a:p>
          <a:p>
            <a:pPr eaLnBrk="1" hangingPunct="1">
              <a:lnSpc>
                <a:spcPct val="90000"/>
              </a:lnSpc>
            </a:pPr>
            <a:r>
              <a:rPr lang="en-GB" altLang="en-US" sz="2800" smtClean="0"/>
              <a:t>Argillaceous rocks undergo most change as they are composed of  chemically complex clay minerals such as kaolinite, illite, smectite, bentonite and montmorillianite.</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2000"/>
                                        <p:tgtEl>
                                          <p:spTgt spid="1229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291">
                                            <p:txEl>
                                              <p:pRg st="0" end="0"/>
                                            </p:txEl>
                                          </p:spTgt>
                                        </p:tgtEl>
                                        <p:attrNameLst>
                                          <p:attrName>style.visibility</p:attrName>
                                        </p:attrNameLst>
                                      </p:cBhvr>
                                      <p:to>
                                        <p:strVal val="visible"/>
                                      </p:to>
                                    </p:set>
                                    <p:animEffect transition="in" filter="fade">
                                      <p:cBhvr>
                                        <p:cTn id="10" dur="2000"/>
                                        <p:tgtEl>
                                          <p:spTgt spid="12291">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Effect transition="in" filter="fade">
                                      <p:cBhvr>
                                        <p:cTn id="13" dur="2000"/>
                                        <p:tgtEl>
                                          <p:spTgt spid="12291">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291">
                                            <p:txEl>
                                              <p:pRg st="2" end="2"/>
                                            </p:txEl>
                                          </p:spTgt>
                                        </p:tgtEl>
                                        <p:attrNameLst>
                                          <p:attrName>style.visibility</p:attrName>
                                        </p:attrNameLst>
                                      </p:cBhvr>
                                      <p:to>
                                        <p:strVal val="visible"/>
                                      </p:to>
                                    </p:set>
                                    <p:animEffect transition="in" filter="fade">
                                      <p:cBhvr>
                                        <p:cTn id="16" dur="2000"/>
                                        <p:tgtEl>
                                          <p:spTgt spid="12291">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291">
                                            <p:txEl>
                                              <p:pRg st="3" end="3"/>
                                            </p:txEl>
                                          </p:spTgt>
                                        </p:tgtEl>
                                        <p:attrNameLst>
                                          <p:attrName>style.visibility</p:attrName>
                                        </p:attrNameLst>
                                      </p:cBhvr>
                                      <p:to>
                                        <p:strVal val="visible"/>
                                      </p:to>
                                    </p:set>
                                    <p:animEffect transition="in" filter="fade">
                                      <p:cBhvr>
                                        <p:cTn id="19" dur="2000"/>
                                        <p:tgtEl>
                                          <p:spTgt spid="12291">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291">
                                            <p:txEl>
                                              <p:pRg st="4" end="4"/>
                                            </p:txEl>
                                          </p:spTgt>
                                        </p:tgtEl>
                                        <p:attrNameLst>
                                          <p:attrName>style.visibility</p:attrName>
                                        </p:attrNameLst>
                                      </p:cBhvr>
                                      <p:to>
                                        <p:strVal val="visible"/>
                                      </p:to>
                                    </p:set>
                                    <p:animEffect transition="in" filter="fade">
                                      <p:cBhvr>
                                        <p:cTn id="22" dur="2000"/>
                                        <p:tgtEl>
                                          <p:spTgt spid="122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1" grpId="0" build="p"/>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0" y="44450"/>
            <a:ext cx="9144000" cy="409575"/>
          </a:xfrm>
        </p:spPr>
        <p:txBody>
          <a:bodyPr/>
          <a:lstStyle/>
          <a:p>
            <a:pPr rtl="0"/>
            <a:r>
              <a:rPr lang="en-US" altLang="en-US" sz="2400" b="1">
                <a:solidFill>
                  <a:srgbClr val="FFFFFF"/>
                </a:solidFill>
                <a:effectLst/>
              </a:rPr>
              <a:t>1- Pure Carbonates (Limestone and dolomite)</a:t>
            </a:r>
            <a:r>
              <a:rPr lang="en-US" altLang="en-US" sz="4000"/>
              <a:t> </a:t>
            </a:r>
          </a:p>
        </p:txBody>
      </p:sp>
      <p:sp>
        <p:nvSpPr>
          <p:cNvPr id="279555" name="Rectangle 3"/>
          <p:cNvSpPr>
            <a:spLocks noChangeArrowheads="1"/>
          </p:cNvSpPr>
          <p:nvPr/>
        </p:nvSpPr>
        <p:spPr bwMode="auto">
          <a:xfrm>
            <a:off x="34925" y="1196975"/>
            <a:ext cx="8964613" cy="54721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2514600" indent="-228600" algn="r" rtl="1" fontAlgn="base">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2971800" indent="-228600" algn="r" rtl="1" fontAlgn="base">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3429000" indent="-228600" algn="r" rtl="1" fontAlgn="base">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3886200" indent="-228600" algn="r" rtl="1" fontAlgn="base">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algn="just" eaLnBrk="1" hangingPunct="1">
              <a:lnSpc>
                <a:spcPct val="120000"/>
              </a:lnSpc>
              <a:spcBef>
                <a:spcPct val="50000"/>
              </a:spcBef>
              <a:buClr>
                <a:srgbClr val="FFFFFF"/>
              </a:buClr>
              <a:buSzTx/>
              <a:buFont typeface="Wingdings" panose="05000000000000000000" pitchFamily="2" charset="2"/>
              <a:buChar char="Ø"/>
            </a:pPr>
            <a:r>
              <a:rPr lang="en-US" altLang="en-US" sz="2000" b="1" smtClean="0">
                <a:solidFill>
                  <a:srgbClr val="FFFF00"/>
                </a:solidFill>
              </a:rPr>
              <a:t>At </a:t>
            </a:r>
            <a:r>
              <a:rPr lang="en-US" altLang="en-US" sz="2000" b="1" smtClean="0">
                <a:solidFill>
                  <a:srgbClr val="FF00FF"/>
                </a:solidFill>
              </a:rPr>
              <a:t>HT/LP</a:t>
            </a:r>
            <a:r>
              <a:rPr lang="en-US" altLang="en-US" sz="2000" b="1" smtClean="0">
                <a:solidFill>
                  <a:srgbClr val="FFFF00"/>
                </a:solidFill>
              </a:rPr>
              <a:t>, dolomite marble loses CO</a:t>
            </a:r>
            <a:r>
              <a:rPr lang="en-US" altLang="en-US" sz="2000" b="1" baseline="-25000" smtClean="0">
                <a:solidFill>
                  <a:srgbClr val="FFFF00"/>
                </a:solidFill>
              </a:rPr>
              <a:t>2</a:t>
            </a:r>
            <a:r>
              <a:rPr lang="en-US" altLang="en-US" sz="2000" b="1" smtClean="0">
                <a:solidFill>
                  <a:srgbClr val="FFFF00"/>
                </a:solidFill>
              </a:rPr>
              <a:t> to form </a:t>
            </a:r>
            <a:r>
              <a:rPr lang="en-US" altLang="en-US" sz="2000" b="1" smtClean="0">
                <a:solidFill>
                  <a:srgbClr val="FFFFFF"/>
                </a:solidFill>
              </a:rPr>
              <a:t>periclase</a:t>
            </a:r>
            <a:r>
              <a:rPr lang="en-US" altLang="en-US" sz="2000" b="1" smtClean="0">
                <a:solidFill>
                  <a:srgbClr val="FFFF00"/>
                </a:solidFill>
              </a:rPr>
              <a:t> (MgO) in condition &lt;900 °C, and consequently reacts with water to form </a:t>
            </a:r>
            <a:r>
              <a:rPr lang="en-US" altLang="en-US" sz="2000" b="1" smtClean="0">
                <a:solidFill>
                  <a:srgbClr val="FFFFFF"/>
                </a:solidFill>
              </a:rPr>
              <a:t>brucite</a:t>
            </a:r>
            <a:r>
              <a:rPr lang="en-US" altLang="en-US" sz="2000" b="1" smtClean="0">
                <a:solidFill>
                  <a:srgbClr val="FFFF00"/>
                </a:solidFill>
              </a:rPr>
              <a:t> (MgO(OH)</a:t>
            </a:r>
            <a:r>
              <a:rPr lang="en-US" altLang="en-US" sz="2000" b="1" baseline="-25000" smtClean="0">
                <a:solidFill>
                  <a:srgbClr val="FFFF00"/>
                </a:solidFill>
              </a:rPr>
              <a:t>2</a:t>
            </a:r>
            <a:r>
              <a:rPr lang="en-US" altLang="en-US" sz="2000" b="1" smtClean="0">
                <a:solidFill>
                  <a:srgbClr val="FFFF00"/>
                </a:solidFill>
              </a:rPr>
              <a:t>). Therefore, the common result of decarbonation of dolomite or dolomitic marble is a mixture of </a:t>
            </a:r>
            <a:r>
              <a:rPr lang="en-US" altLang="en-US" sz="2000" b="1" smtClean="0">
                <a:solidFill>
                  <a:srgbClr val="FFFFFF"/>
                </a:solidFill>
              </a:rPr>
              <a:t>brucite and calcite</a:t>
            </a:r>
            <a:r>
              <a:rPr lang="en-US" altLang="en-US" sz="2000" b="1" smtClean="0">
                <a:solidFill>
                  <a:srgbClr val="FFFF00"/>
                </a:solidFill>
              </a:rPr>
              <a:t>.</a:t>
            </a:r>
          </a:p>
          <a:p>
            <a:pPr algn="just" eaLnBrk="1" hangingPunct="1">
              <a:lnSpc>
                <a:spcPct val="120000"/>
              </a:lnSpc>
              <a:spcBef>
                <a:spcPct val="50000"/>
              </a:spcBef>
              <a:buClr>
                <a:srgbClr val="FFFFFF"/>
              </a:buClr>
              <a:buSzTx/>
              <a:buFont typeface="Wingdings" panose="05000000000000000000" pitchFamily="2" charset="2"/>
              <a:buChar char="Ø"/>
            </a:pPr>
            <a:r>
              <a:rPr lang="en-US" altLang="en-US" sz="2000" b="1" smtClean="0">
                <a:solidFill>
                  <a:srgbClr val="FFFF00"/>
                </a:solidFill>
                <a:sym typeface="Wingdings" panose="05000000000000000000" pitchFamily="2" charset="2"/>
              </a:rPr>
              <a:t>Quartz bearing dolomitic marbles (</a:t>
            </a:r>
            <a:r>
              <a:rPr lang="en-US" altLang="en-US" sz="2000" b="1" smtClean="0">
                <a:solidFill>
                  <a:srgbClr val="FFFFFF"/>
                </a:solidFill>
                <a:sym typeface="Wingdings" panose="05000000000000000000" pitchFamily="2" charset="2"/>
              </a:rPr>
              <a:t>calcite + dolomite + quartz</a:t>
            </a:r>
            <a:r>
              <a:rPr lang="en-US" altLang="en-US" sz="2000" b="1" smtClean="0">
                <a:solidFill>
                  <a:srgbClr val="FFFF00"/>
                </a:solidFill>
                <a:sym typeface="Wingdings" panose="05000000000000000000" pitchFamily="2" charset="2"/>
              </a:rPr>
              <a:t>) develop a characteristic sequence of Ca- and/or Mg-silicate as follows:</a:t>
            </a:r>
          </a:p>
          <a:p>
            <a:pPr algn="just" eaLnBrk="1" hangingPunct="1">
              <a:lnSpc>
                <a:spcPct val="120000"/>
              </a:lnSpc>
              <a:spcBef>
                <a:spcPct val="50000"/>
              </a:spcBef>
              <a:buClr>
                <a:srgbClr val="FFFFFF"/>
              </a:buClr>
              <a:buSzTx/>
              <a:buFont typeface="Wingdings" panose="05000000000000000000" pitchFamily="2" charset="2"/>
              <a:buNone/>
            </a:pPr>
            <a:r>
              <a:rPr lang="en-US" altLang="en-US" sz="2000" b="1" smtClean="0">
                <a:solidFill>
                  <a:srgbClr val="FFFF00"/>
                </a:solidFill>
                <a:sym typeface="Wingdings" panose="05000000000000000000" pitchFamily="2" charset="2"/>
              </a:rPr>
              <a:t> </a:t>
            </a:r>
            <a:r>
              <a:rPr lang="en-US" altLang="en-US" sz="2000" b="1" smtClean="0">
                <a:solidFill>
                  <a:srgbClr val="FFFFFF"/>
                </a:solidFill>
                <a:sym typeface="Wingdings" panose="05000000000000000000" pitchFamily="2" charset="2"/>
              </a:rPr>
              <a:t>(i) talc</a:t>
            </a:r>
            <a:endParaRPr lang="en-US" altLang="en-US" sz="2000" b="1" smtClean="0">
              <a:solidFill>
                <a:srgbClr val="FFFF00"/>
              </a:solidFill>
              <a:sym typeface="Wingdings" panose="05000000000000000000" pitchFamily="2" charset="2"/>
            </a:endParaRPr>
          </a:p>
          <a:p>
            <a:pPr algn="ctr" eaLnBrk="1" hangingPunct="1">
              <a:lnSpc>
                <a:spcPct val="60000"/>
              </a:lnSpc>
              <a:spcBef>
                <a:spcPct val="50000"/>
              </a:spcBef>
              <a:buClr>
                <a:srgbClr val="FFFFFF"/>
              </a:buClr>
              <a:buSzTx/>
              <a:buFont typeface="Wingdings" panose="05000000000000000000" pitchFamily="2" charset="2"/>
              <a:buNone/>
            </a:pPr>
            <a:r>
              <a:rPr lang="it-IT" altLang="en-US" sz="2000" b="1" smtClean="0">
                <a:solidFill>
                  <a:srgbClr val="FFFFFF"/>
                </a:solidFill>
                <a:sym typeface="Wingdings" panose="05000000000000000000" pitchFamily="2" charset="2"/>
              </a:rPr>
              <a:t>dolomite + qurtz + H</a:t>
            </a:r>
            <a:r>
              <a:rPr lang="it-IT" altLang="en-US" sz="2000" b="1" baseline="-25000" smtClean="0">
                <a:solidFill>
                  <a:srgbClr val="FFFFFF"/>
                </a:solidFill>
                <a:sym typeface="Wingdings" panose="05000000000000000000" pitchFamily="2" charset="2"/>
              </a:rPr>
              <a:t>2</a:t>
            </a:r>
            <a:r>
              <a:rPr lang="it-IT" altLang="en-US" sz="2000" b="1" smtClean="0">
                <a:solidFill>
                  <a:srgbClr val="FFFFFF"/>
                </a:solidFill>
                <a:sym typeface="Wingdings" panose="05000000000000000000" pitchFamily="2" charset="2"/>
              </a:rPr>
              <a:t>O = talc + calcite + CO</a:t>
            </a:r>
            <a:r>
              <a:rPr lang="it-IT" altLang="en-US" sz="2000" b="1" baseline="-25000" smtClean="0">
                <a:solidFill>
                  <a:srgbClr val="FFFFFF"/>
                </a:solidFill>
                <a:sym typeface="Wingdings" panose="05000000000000000000" pitchFamily="2" charset="2"/>
              </a:rPr>
              <a:t>2</a:t>
            </a:r>
            <a:r>
              <a:rPr lang="en-US" altLang="en-US" sz="2000" b="1" smtClean="0">
                <a:solidFill>
                  <a:srgbClr val="FFFF00"/>
                </a:solidFill>
                <a:sym typeface="Wingdings" panose="05000000000000000000" pitchFamily="2" charset="2"/>
              </a:rPr>
              <a:t> </a:t>
            </a:r>
          </a:p>
          <a:p>
            <a:pPr algn="just" eaLnBrk="1" hangingPunct="1">
              <a:lnSpc>
                <a:spcPct val="120000"/>
              </a:lnSpc>
              <a:spcBef>
                <a:spcPct val="50000"/>
              </a:spcBef>
              <a:buClr>
                <a:srgbClr val="FFFFFF"/>
              </a:buClr>
              <a:buSzTx/>
              <a:buFont typeface="Wingdings" panose="05000000000000000000" pitchFamily="2" charset="2"/>
              <a:buNone/>
            </a:pPr>
            <a:r>
              <a:rPr lang="en-US" altLang="en-US" sz="2000" b="1" smtClean="0">
                <a:solidFill>
                  <a:srgbClr val="FFFF00"/>
                </a:solidFill>
                <a:sym typeface="Wingdings" panose="05000000000000000000" pitchFamily="2" charset="2"/>
              </a:rPr>
              <a:t> </a:t>
            </a:r>
            <a:r>
              <a:rPr lang="en-US" altLang="en-US" sz="2000" b="1" smtClean="0">
                <a:solidFill>
                  <a:srgbClr val="FFFFFF"/>
                </a:solidFill>
                <a:sym typeface="Wingdings" panose="05000000000000000000" pitchFamily="2" charset="2"/>
              </a:rPr>
              <a:t>(ii) tremolite</a:t>
            </a:r>
            <a:r>
              <a:rPr lang="en-US" altLang="en-US" sz="2000" b="1" smtClean="0">
                <a:solidFill>
                  <a:srgbClr val="FFFF00"/>
                </a:solidFill>
                <a:sym typeface="Wingdings" panose="05000000000000000000" pitchFamily="2" charset="2"/>
              </a:rPr>
              <a:t> in the greenschist facies,</a:t>
            </a:r>
          </a:p>
          <a:p>
            <a:pPr algn="ctr" eaLnBrk="1" hangingPunct="1">
              <a:lnSpc>
                <a:spcPct val="120000"/>
              </a:lnSpc>
              <a:spcBef>
                <a:spcPct val="50000"/>
              </a:spcBef>
              <a:buClr>
                <a:srgbClr val="FFFFFF"/>
              </a:buClr>
              <a:buSzTx/>
              <a:buFont typeface="Wingdings" panose="05000000000000000000" pitchFamily="2" charset="2"/>
              <a:buNone/>
            </a:pPr>
            <a:r>
              <a:rPr lang="it-IT" altLang="en-US" sz="2000" b="1" smtClean="0">
                <a:solidFill>
                  <a:srgbClr val="FFFFFF"/>
                </a:solidFill>
                <a:sym typeface="Wingdings" panose="05000000000000000000" pitchFamily="2" charset="2"/>
              </a:rPr>
              <a:t>talc + calcite + quartz = tremolite +  H</a:t>
            </a:r>
            <a:r>
              <a:rPr lang="it-IT" altLang="en-US" sz="2000" b="1" baseline="-25000" smtClean="0">
                <a:solidFill>
                  <a:srgbClr val="FFFFFF"/>
                </a:solidFill>
                <a:sym typeface="Wingdings" panose="05000000000000000000" pitchFamily="2" charset="2"/>
              </a:rPr>
              <a:t>2</a:t>
            </a:r>
            <a:r>
              <a:rPr lang="it-IT" altLang="en-US" sz="2000" b="1" smtClean="0">
                <a:solidFill>
                  <a:srgbClr val="FFFFFF"/>
                </a:solidFill>
                <a:sym typeface="Wingdings" panose="05000000000000000000" pitchFamily="2" charset="2"/>
              </a:rPr>
              <a:t>O + CO</a:t>
            </a:r>
            <a:r>
              <a:rPr lang="it-IT" altLang="en-US" sz="2000" b="1" baseline="-25000" smtClean="0">
                <a:solidFill>
                  <a:srgbClr val="FFFFFF"/>
                </a:solidFill>
                <a:sym typeface="Wingdings" panose="05000000000000000000" pitchFamily="2" charset="2"/>
              </a:rPr>
              <a:t>2 </a:t>
            </a:r>
            <a:r>
              <a:rPr lang="it-IT" altLang="en-US" sz="2000" b="1" smtClean="0">
                <a:solidFill>
                  <a:srgbClr val="FFFFFF"/>
                </a:solidFill>
                <a:sym typeface="Wingdings" panose="05000000000000000000" pitchFamily="2" charset="2"/>
              </a:rPr>
              <a:t>(quartz rich)</a:t>
            </a:r>
          </a:p>
          <a:p>
            <a:pPr algn="ctr" eaLnBrk="1" hangingPunct="1">
              <a:lnSpc>
                <a:spcPct val="40000"/>
              </a:lnSpc>
              <a:spcBef>
                <a:spcPct val="50000"/>
              </a:spcBef>
              <a:buClr>
                <a:srgbClr val="FFFFFF"/>
              </a:buClr>
              <a:buSzTx/>
              <a:buFont typeface="Wingdings" panose="05000000000000000000" pitchFamily="2" charset="2"/>
              <a:buNone/>
            </a:pPr>
            <a:r>
              <a:rPr lang="en-US" altLang="en-US" smtClean="0">
                <a:solidFill>
                  <a:srgbClr val="FFFFFF"/>
                </a:solidFill>
                <a:sym typeface="Wingdings" panose="05000000000000000000" pitchFamily="2" charset="2"/>
              </a:rPr>
              <a:t> </a:t>
            </a:r>
            <a:r>
              <a:rPr lang="it-IT" altLang="en-US" sz="2000" b="1" smtClean="0">
                <a:solidFill>
                  <a:srgbClr val="FFFFFF"/>
                </a:solidFill>
                <a:sym typeface="Wingdings" panose="05000000000000000000" pitchFamily="2" charset="2"/>
              </a:rPr>
              <a:t>talc+calcite = tremolite + dolomite + CO</a:t>
            </a:r>
            <a:r>
              <a:rPr lang="it-IT" altLang="en-US" sz="2000" b="1" baseline="-25000" smtClean="0">
                <a:solidFill>
                  <a:srgbClr val="FFFFFF"/>
                </a:solidFill>
                <a:sym typeface="Wingdings" panose="05000000000000000000" pitchFamily="2" charset="2"/>
              </a:rPr>
              <a:t>2</a:t>
            </a:r>
            <a:r>
              <a:rPr lang="it-IT" altLang="en-US" sz="2000" b="1" smtClean="0">
                <a:solidFill>
                  <a:srgbClr val="FFFFFF"/>
                </a:solidFill>
                <a:sym typeface="Wingdings" panose="05000000000000000000" pitchFamily="2" charset="2"/>
              </a:rPr>
              <a:t> + H</a:t>
            </a:r>
            <a:r>
              <a:rPr lang="it-IT" altLang="en-US" sz="2000" b="1" baseline="-25000" smtClean="0">
                <a:solidFill>
                  <a:srgbClr val="FFFFFF"/>
                </a:solidFill>
                <a:sym typeface="Wingdings" panose="05000000000000000000" pitchFamily="2" charset="2"/>
              </a:rPr>
              <a:t>2</a:t>
            </a:r>
            <a:r>
              <a:rPr lang="it-IT" altLang="en-US" sz="2000" b="1" smtClean="0">
                <a:solidFill>
                  <a:srgbClr val="FFFFFF"/>
                </a:solidFill>
                <a:sym typeface="Wingdings" panose="05000000000000000000" pitchFamily="2" charset="2"/>
              </a:rPr>
              <a:t>O (quartz poor)</a:t>
            </a:r>
            <a:endParaRPr lang="en-US" altLang="en-US" sz="2000" b="1" smtClean="0">
              <a:solidFill>
                <a:srgbClr val="FFFFFF"/>
              </a:solidFill>
              <a:sym typeface="Wingdings" panose="05000000000000000000" pitchFamily="2" charset="2"/>
            </a:endParaRPr>
          </a:p>
        </p:txBody>
      </p:sp>
      <p:sp>
        <p:nvSpPr>
          <p:cNvPr id="279556" name="Rectangle 4"/>
          <p:cNvSpPr>
            <a:spLocks noChangeArrowheads="1"/>
          </p:cNvSpPr>
          <p:nvPr/>
        </p:nvSpPr>
        <p:spPr bwMode="auto">
          <a:xfrm>
            <a:off x="179388" y="620713"/>
            <a:ext cx="3384550"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algn="just" eaLnBrk="1" hangingPunct="1"/>
            <a:r>
              <a:rPr lang="en-US" altLang="en-US" sz="2400" b="1" smtClean="0">
                <a:solidFill>
                  <a:srgbClr val="CCFFCC"/>
                </a:solidFill>
                <a:effectLst/>
              </a:rPr>
              <a:t>A- Dolomite marble</a:t>
            </a:r>
            <a:r>
              <a:rPr lang="en-US" altLang="en-US" sz="4000" smtClean="0">
                <a:solidFill>
                  <a:srgbClr val="E5FFFF"/>
                </a:solidFill>
              </a:rPr>
              <a:t> </a:t>
            </a:r>
          </a:p>
        </p:txBody>
      </p:sp>
    </p:spTree>
    <p:extLst>
      <p:ext uri="{BB962C8B-B14F-4D97-AF65-F5344CB8AC3E}">
        <p14:creationId xmlns:p14="http://schemas.microsoft.com/office/powerpoint/2010/main" val="6128970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79556"/>
                                        </p:tgtEl>
                                        <p:attrNameLst>
                                          <p:attrName>style.visibility</p:attrName>
                                        </p:attrNameLst>
                                      </p:cBhvr>
                                      <p:to>
                                        <p:strVal val="visible"/>
                                      </p:to>
                                    </p:set>
                                    <p:anim calcmode="lin" valueType="num">
                                      <p:cBhvr>
                                        <p:cTn id="7" dur="500" fill="hold"/>
                                        <p:tgtEl>
                                          <p:spTgt spid="279556"/>
                                        </p:tgtEl>
                                        <p:attrNameLst>
                                          <p:attrName>ppt_w</p:attrName>
                                        </p:attrNameLst>
                                      </p:cBhvr>
                                      <p:tavLst>
                                        <p:tav tm="0">
                                          <p:val>
                                            <p:fltVal val="0"/>
                                          </p:val>
                                        </p:tav>
                                        <p:tav tm="100000">
                                          <p:val>
                                            <p:strVal val="#ppt_w"/>
                                          </p:val>
                                        </p:tav>
                                      </p:tavLst>
                                    </p:anim>
                                    <p:anim calcmode="lin" valueType="num">
                                      <p:cBhvr>
                                        <p:cTn id="8" dur="500" fill="hold"/>
                                        <p:tgtEl>
                                          <p:spTgt spid="279556"/>
                                        </p:tgtEl>
                                        <p:attrNameLst>
                                          <p:attrName>ppt_h</p:attrName>
                                        </p:attrNameLst>
                                      </p:cBhvr>
                                      <p:tavLst>
                                        <p:tav tm="0">
                                          <p:val>
                                            <p:fltVal val="0"/>
                                          </p:val>
                                        </p:tav>
                                        <p:tav tm="100000">
                                          <p:val>
                                            <p:strVal val="#ppt_h"/>
                                          </p:val>
                                        </p:tav>
                                      </p:tavLst>
                                    </p:anim>
                                    <p:animEffect transition="in" filter="fade">
                                      <p:cBhvr>
                                        <p:cTn id="9" dur="500"/>
                                        <p:tgtEl>
                                          <p:spTgt spid="27955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79555">
                                            <p:bg/>
                                          </p:spTgt>
                                        </p:tgtEl>
                                        <p:attrNameLst>
                                          <p:attrName>style.visibility</p:attrName>
                                        </p:attrNameLst>
                                      </p:cBhvr>
                                      <p:to>
                                        <p:strVal val="visible"/>
                                      </p:to>
                                    </p:set>
                                    <p:animEffect transition="in" filter="circle(in)">
                                      <p:cBhvr>
                                        <p:cTn id="14" dur="2000"/>
                                        <p:tgtEl>
                                          <p:spTgt spid="279555">
                                            <p:bg/>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79555">
                                            <p:txEl>
                                              <p:pRg st="0" end="0"/>
                                            </p:txEl>
                                          </p:spTgt>
                                        </p:tgtEl>
                                        <p:attrNameLst>
                                          <p:attrName>style.visibility</p:attrName>
                                        </p:attrNameLst>
                                      </p:cBhvr>
                                      <p:to>
                                        <p:strVal val="visible"/>
                                      </p:to>
                                    </p:set>
                                    <p:anim calcmode="lin" valueType="num">
                                      <p:cBhvr additive="base">
                                        <p:cTn id="19" dur="500" fill="hold"/>
                                        <p:tgtEl>
                                          <p:spTgt spid="27955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95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79555">
                                            <p:txEl>
                                              <p:pRg st="1" end="1"/>
                                            </p:txEl>
                                          </p:spTgt>
                                        </p:tgtEl>
                                        <p:attrNameLst>
                                          <p:attrName>style.visibility</p:attrName>
                                        </p:attrNameLst>
                                      </p:cBhvr>
                                      <p:to>
                                        <p:strVal val="visible"/>
                                      </p:to>
                                    </p:set>
                                    <p:anim calcmode="lin" valueType="num">
                                      <p:cBhvr additive="base">
                                        <p:cTn id="25" dur="500" fill="hold"/>
                                        <p:tgtEl>
                                          <p:spTgt spid="27955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95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79555">
                                            <p:txEl>
                                              <p:pRg st="2" end="2"/>
                                            </p:txEl>
                                          </p:spTgt>
                                        </p:tgtEl>
                                        <p:attrNameLst>
                                          <p:attrName>style.visibility</p:attrName>
                                        </p:attrNameLst>
                                      </p:cBhvr>
                                      <p:to>
                                        <p:strVal val="visible"/>
                                      </p:to>
                                    </p:set>
                                    <p:anim calcmode="lin" valueType="num">
                                      <p:cBhvr additive="base">
                                        <p:cTn id="31" dur="500" fill="hold"/>
                                        <p:tgtEl>
                                          <p:spTgt spid="279555">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9555">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79555">
                                            <p:txEl>
                                              <p:pRg st="3" end="3"/>
                                            </p:txEl>
                                          </p:spTgt>
                                        </p:tgtEl>
                                        <p:attrNameLst>
                                          <p:attrName>style.visibility</p:attrName>
                                        </p:attrNameLst>
                                      </p:cBhvr>
                                      <p:to>
                                        <p:strVal val="visible"/>
                                      </p:to>
                                    </p:set>
                                    <p:anim calcmode="lin" valueType="num">
                                      <p:cBhvr additive="base">
                                        <p:cTn id="35" dur="500" fill="hold"/>
                                        <p:tgtEl>
                                          <p:spTgt spid="279555">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795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279555">
                                            <p:txEl>
                                              <p:pRg st="4" end="4"/>
                                            </p:txEl>
                                          </p:spTgt>
                                        </p:tgtEl>
                                        <p:attrNameLst>
                                          <p:attrName>style.visibility</p:attrName>
                                        </p:attrNameLst>
                                      </p:cBhvr>
                                      <p:to>
                                        <p:strVal val="visible"/>
                                      </p:to>
                                    </p:set>
                                    <p:anim calcmode="lin" valueType="num">
                                      <p:cBhvr additive="base">
                                        <p:cTn id="41" dur="500" fill="hold"/>
                                        <p:tgtEl>
                                          <p:spTgt spid="279555">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79555">
                                            <p:txEl>
                                              <p:pRg st="4" end="4"/>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79555">
                                            <p:txEl>
                                              <p:pRg st="5" end="5"/>
                                            </p:txEl>
                                          </p:spTgt>
                                        </p:tgtEl>
                                        <p:attrNameLst>
                                          <p:attrName>style.visibility</p:attrName>
                                        </p:attrNameLst>
                                      </p:cBhvr>
                                      <p:to>
                                        <p:strVal val="visible"/>
                                      </p:to>
                                    </p:set>
                                    <p:anim calcmode="lin" valueType="num">
                                      <p:cBhvr additive="base">
                                        <p:cTn id="45" dur="500" fill="hold"/>
                                        <p:tgtEl>
                                          <p:spTgt spid="279555">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79555">
                                            <p:txEl>
                                              <p:pRg st="5" end="5"/>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79555">
                                            <p:txEl>
                                              <p:pRg st="6" end="6"/>
                                            </p:txEl>
                                          </p:spTgt>
                                        </p:tgtEl>
                                        <p:attrNameLst>
                                          <p:attrName>style.visibility</p:attrName>
                                        </p:attrNameLst>
                                      </p:cBhvr>
                                      <p:to>
                                        <p:strVal val="visible"/>
                                      </p:to>
                                    </p:set>
                                    <p:anim calcmode="lin" valueType="num">
                                      <p:cBhvr additive="base">
                                        <p:cTn id="49" dur="500" fill="hold"/>
                                        <p:tgtEl>
                                          <p:spTgt spid="279555">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7955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5" grpId="0" build="allAtOnce" animBg="1"/>
      <p:bldP spid="279556"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0" y="44450"/>
            <a:ext cx="9144000" cy="409575"/>
          </a:xfrm>
        </p:spPr>
        <p:txBody>
          <a:bodyPr/>
          <a:lstStyle/>
          <a:p>
            <a:pPr rtl="0"/>
            <a:r>
              <a:rPr lang="en-US" altLang="en-US" sz="2400" b="1">
                <a:solidFill>
                  <a:srgbClr val="FFFFFF"/>
                </a:solidFill>
                <a:effectLst/>
              </a:rPr>
              <a:t>1- Pure Carbonates (Limestone and dolomite)</a:t>
            </a:r>
            <a:r>
              <a:rPr lang="en-US" altLang="en-US" sz="4000"/>
              <a:t> </a:t>
            </a:r>
          </a:p>
        </p:txBody>
      </p:sp>
      <p:sp>
        <p:nvSpPr>
          <p:cNvPr id="270340" name="Rectangle 4"/>
          <p:cNvSpPr>
            <a:spLocks noChangeArrowheads="1"/>
          </p:cNvSpPr>
          <p:nvPr/>
        </p:nvSpPr>
        <p:spPr bwMode="auto">
          <a:xfrm>
            <a:off x="34925" y="1196975"/>
            <a:ext cx="8964613" cy="54721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2514600" indent="-228600" algn="r" rtl="1" fontAlgn="base">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2971800" indent="-228600" algn="r" rtl="1" fontAlgn="base">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3429000" indent="-228600" algn="r" rtl="1" fontAlgn="base">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3886200" indent="-228600" algn="r" rtl="1" fontAlgn="base">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algn="just" eaLnBrk="1" hangingPunct="1">
              <a:lnSpc>
                <a:spcPct val="120000"/>
              </a:lnSpc>
              <a:spcBef>
                <a:spcPct val="50000"/>
              </a:spcBef>
              <a:buClr>
                <a:srgbClr val="FFFFFF"/>
              </a:buClr>
              <a:buSzTx/>
              <a:buFont typeface="Wingdings" panose="05000000000000000000" pitchFamily="2" charset="2"/>
              <a:buNone/>
            </a:pPr>
            <a:r>
              <a:rPr lang="en-US" altLang="en-US" sz="2000" b="1" smtClean="0">
                <a:solidFill>
                  <a:srgbClr val="FFFFFF"/>
                </a:solidFill>
                <a:sym typeface="Wingdings" panose="05000000000000000000" pitchFamily="2" charset="2"/>
              </a:rPr>
              <a:t>(iii) diopside and/or forsterite</a:t>
            </a:r>
            <a:r>
              <a:rPr lang="en-US" altLang="en-US" sz="2000" b="1" smtClean="0">
                <a:solidFill>
                  <a:srgbClr val="FFFF00"/>
                </a:solidFill>
                <a:sym typeface="Wingdings" panose="05000000000000000000" pitchFamily="2" charset="2"/>
              </a:rPr>
              <a:t> in the amphibolite facies</a:t>
            </a:r>
          </a:p>
          <a:p>
            <a:pPr algn="ctr" eaLnBrk="1" hangingPunct="1">
              <a:lnSpc>
                <a:spcPct val="120000"/>
              </a:lnSpc>
              <a:spcBef>
                <a:spcPct val="50000"/>
              </a:spcBef>
              <a:buClr>
                <a:srgbClr val="FFFFFF"/>
              </a:buClr>
              <a:buSzTx/>
              <a:buFont typeface="Wingdings" panose="05000000000000000000" pitchFamily="2" charset="2"/>
              <a:buNone/>
            </a:pPr>
            <a:r>
              <a:rPr lang="it-IT" altLang="en-US" sz="2000" b="1" smtClean="0">
                <a:solidFill>
                  <a:srgbClr val="FFFFFF"/>
                </a:solidFill>
                <a:sym typeface="Wingdings" panose="05000000000000000000" pitchFamily="2" charset="2"/>
              </a:rPr>
              <a:t>tremolite+calcite+quartz = diopside+H</a:t>
            </a:r>
            <a:r>
              <a:rPr lang="it-IT" altLang="en-US" sz="2000" b="1" baseline="-25000" smtClean="0">
                <a:solidFill>
                  <a:srgbClr val="FFFFFF"/>
                </a:solidFill>
                <a:sym typeface="Wingdings" panose="05000000000000000000" pitchFamily="2" charset="2"/>
              </a:rPr>
              <a:t>2</a:t>
            </a:r>
            <a:r>
              <a:rPr lang="it-IT" altLang="en-US" sz="2000" b="1" smtClean="0">
                <a:solidFill>
                  <a:srgbClr val="FFFFFF"/>
                </a:solidFill>
                <a:sym typeface="Wingdings" panose="05000000000000000000" pitchFamily="2" charset="2"/>
              </a:rPr>
              <a:t>O +CO</a:t>
            </a:r>
            <a:r>
              <a:rPr lang="it-IT" altLang="en-US" sz="2000" b="1" baseline="-25000" smtClean="0">
                <a:solidFill>
                  <a:srgbClr val="FFFFFF"/>
                </a:solidFill>
                <a:sym typeface="Wingdings" panose="05000000000000000000" pitchFamily="2" charset="2"/>
              </a:rPr>
              <a:t>2</a:t>
            </a:r>
            <a:endParaRPr lang="en-US" altLang="en-US" sz="2000" b="1" baseline="-25000" smtClean="0">
              <a:solidFill>
                <a:srgbClr val="FFFFFF"/>
              </a:solidFill>
              <a:sym typeface="Wingdings" panose="05000000000000000000" pitchFamily="2" charset="2"/>
            </a:endParaRPr>
          </a:p>
          <a:p>
            <a:pPr algn="ctr" eaLnBrk="1" hangingPunct="1">
              <a:lnSpc>
                <a:spcPct val="120000"/>
              </a:lnSpc>
              <a:spcBef>
                <a:spcPct val="50000"/>
              </a:spcBef>
              <a:buClr>
                <a:srgbClr val="FFFFFF"/>
              </a:buClr>
              <a:buSzTx/>
              <a:buFont typeface="Wingdings" panose="05000000000000000000" pitchFamily="2" charset="2"/>
              <a:buNone/>
            </a:pPr>
            <a:r>
              <a:rPr lang="it-IT" altLang="en-US" sz="2000" b="1" smtClean="0">
                <a:solidFill>
                  <a:srgbClr val="FFFFFF"/>
                </a:solidFill>
                <a:sym typeface="Wingdings" panose="05000000000000000000" pitchFamily="2" charset="2"/>
              </a:rPr>
              <a:t>tremolite + dolomite = forsterite + calcite + H</a:t>
            </a:r>
            <a:r>
              <a:rPr lang="it-IT" altLang="en-US" sz="2000" b="1" baseline="-25000" smtClean="0">
                <a:solidFill>
                  <a:srgbClr val="FFFFFF"/>
                </a:solidFill>
                <a:sym typeface="Wingdings" panose="05000000000000000000" pitchFamily="2" charset="2"/>
              </a:rPr>
              <a:t>2</a:t>
            </a:r>
            <a:r>
              <a:rPr lang="it-IT" altLang="en-US" sz="2000" b="1" smtClean="0">
                <a:solidFill>
                  <a:srgbClr val="FFFFFF"/>
                </a:solidFill>
                <a:sym typeface="Wingdings" panose="05000000000000000000" pitchFamily="2" charset="2"/>
              </a:rPr>
              <a:t>O + CO</a:t>
            </a:r>
            <a:r>
              <a:rPr lang="it-IT" altLang="en-US" sz="2000" b="1" baseline="-25000" smtClean="0">
                <a:solidFill>
                  <a:srgbClr val="FFFFFF"/>
                </a:solidFill>
                <a:sym typeface="Wingdings" panose="05000000000000000000" pitchFamily="2" charset="2"/>
              </a:rPr>
              <a:t>2</a:t>
            </a:r>
            <a:endParaRPr lang="en-US" altLang="en-US" sz="2000" b="1" baseline="-25000" smtClean="0">
              <a:solidFill>
                <a:srgbClr val="FFFFFF"/>
              </a:solidFill>
              <a:sym typeface="Wingdings" panose="05000000000000000000" pitchFamily="2" charset="2"/>
            </a:endParaRPr>
          </a:p>
          <a:p>
            <a:pPr algn="just" eaLnBrk="1" hangingPunct="1">
              <a:lnSpc>
                <a:spcPct val="120000"/>
              </a:lnSpc>
              <a:spcBef>
                <a:spcPct val="50000"/>
              </a:spcBef>
              <a:buClr>
                <a:srgbClr val="FFFFFF"/>
              </a:buClr>
              <a:buSzTx/>
              <a:buFont typeface="Wingdings" panose="05000000000000000000" pitchFamily="2" charset="2"/>
              <a:buNone/>
            </a:pPr>
            <a:r>
              <a:rPr lang="en-US" altLang="en-US" sz="2000" b="1" smtClean="0">
                <a:solidFill>
                  <a:srgbClr val="FFFF00"/>
                </a:solidFill>
                <a:sym typeface="Wingdings" panose="05000000000000000000" pitchFamily="2" charset="2"/>
              </a:rPr>
              <a:t>And, </a:t>
            </a:r>
          </a:p>
          <a:p>
            <a:pPr algn="just" eaLnBrk="1" hangingPunct="1">
              <a:lnSpc>
                <a:spcPct val="120000"/>
              </a:lnSpc>
              <a:spcBef>
                <a:spcPct val="50000"/>
              </a:spcBef>
              <a:buClr>
                <a:srgbClr val="FFFFFF"/>
              </a:buClr>
              <a:buSzTx/>
              <a:buFont typeface="Wingdings" panose="05000000000000000000" pitchFamily="2" charset="2"/>
              <a:buNone/>
            </a:pPr>
            <a:r>
              <a:rPr lang="en-US" altLang="en-US" sz="2000" b="1" smtClean="0">
                <a:solidFill>
                  <a:srgbClr val="FFFFFF"/>
                </a:solidFill>
                <a:sym typeface="Wingdings" panose="05000000000000000000" pitchFamily="2" charset="2"/>
              </a:rPr>
              <a:t>(iv) diopside + forsterite</a:t>
            </a:r>
            <a:r>
              <a:rPr lang="en-US" altLang="en-US" sz="2000" b="1" smtClean="0">
                <a:solidFill>
                  <a:srgbClr val="FFFF00"/>
                </a:solidFill>
                <a:sym typeface="Wingdings" panose="05000000000000000000" pitchFamily="2" charset="2"/>
              </a:rPr>
              <a:t> at higher grade.</a:t>
            </a:r>
            <a:r>
              <a:rPr lang="en-GB" altLang="en-US" sz="2000" b="1" smtClean="0">
                <a:solidFill>
                  <a:srgbClr val="FFFF00"/>
                </a:solidFill>
                <a:sym typeface="Wingdings" panose="05000000000000000000" pitchFamily="2" charset="2"/>
              </a:rPr>
              <a:t> </a:t>
            </a:r>
          </a:p>
          <a:p>
            <a:pPr algn="ctr" eaLnBrk="1" hangingPunct="1">
              <a:lnSpc>
                <a:spcPct val="70000"/>
              </a:lnSpc>
              <a:spcBef>
                <a:spcPct val="50000"/>
              </a:spcBef>
              <a:buClr>
                <a:srgbClr val="FFFFFF"/>
              </a:buClr>
              <a:buSzTx/>
              <a:buFont typeface="Wingdings" panose="05000000000000000000" pitchFamily="2" charset="2"/>
              <a:buNone/>
            </a:pPr>
            <a:r>
              <a:rPr lang="en-US" altLang="en-US" smtClean="0">
                <a:solidFill>
                  <a:srgbClr val="FFFFFF"/>
                </a:solidFill>
                <a:sym typeface="Wingdings" panose="05000000000000000000" pitchFamily="2" charset="2"/>
              </a:rPr>
              <a:t> </a:t>
            </a:r>
            <a:r>
              <a:rPr lang="it-IT" altLang="en-US" sz="2000" b="1" smtClean="0">
                <a:solidFill>
                  <a:srgbClr val="FFFFFF"/>
                </a:solidFill>
                <a:sym typeface="Wingdings" panose="05000000000000000000" pitchFamily="2" charset="2"/>
              </a:rPr>
              <a:t>tremolite + calcite = diopside + forsterite + H</a:t>
            </a:r>
            <a:r>
              <a:rPr lang="it-IT" altLang="en-US" sz="2000" b="1" baseline="-25000" smtClean="0">
                <a:solidFill>
                  <a:srgbClr val="FFFFFF"/>
                </a:solidFill>
                <a:sym typeface="Wingdings" panose="05000000000000000000" pitchFamily="2" charset="2"/>
              </a:rPr>
              <a:t>2</a:t>
            </a:r>
            <a:r>
              <a:rPr lang="it-IT" altLang="en-US" sz="2000" b="1" smtClean="0">
                <a:solidFill>
                  <a:srgbClr val="FFFFFF"/>
                </a:solidFill>
                <a:sym typeface="Wingdings" panose="05000000000000000000" pitchFamily="2" charset="2"/>
              </a:rPr>
              <a:t>O+CO</a:t>
            </a:r>
            <a:r>
              <a:rPr lang="it-IT" altLang="en-US" sz="2000" b="1" baseline="-25000" smtClean="0">
                <a:solidFill>
                  <a:srgbClr val="FFFFFF"/>
                </a:solidFill>
                <a:sym typeface="Wingdings" panose="05000000000000000000" pitchFamily="2" charset="2"/>
              </a:rPr>
              <a:t>2</a:t>
            </a:r>
            <a:r>
              <a:rPr lang="en-GB" altLang="en-US" sz="2000" b="1" smtClean="0">
                <a:solidFill>
                  <a:srgbClr val="FFFFFF"/>
                </a:solidFill>
                <a:sym typeface="Wingdings" panose="05000000000000000000" pitchFamily="2" charset="2"/>
              </a:rPr>
              <a:t> </a:t>
            </a:r>
          </a:p>
          <a:p>
            <a:pPr algn="just" eaLnBrk="1" hangingPunct="1">
              <a:lnSpc>
                <a:spcPct val="120000"/>
              </a:lnSpc>
              <a:spcBef>
                <a:spcPct val="50000"/>
              </a:spcBef>
              <a:buClr>
                <a:srgbClr val="FFFFFF"/>
              </a:buClr>
              <a:buSzTx/>
              <a:buFont typeface="Wingdings" panose="05000000000000000000" pitchFamily="2" charset="2"/>
              <a:buChar char="Ø"/>
            </a:pPr>
            <a:r>
              <a:rPr lang="en-US" altLang="en-US" sz="2000" b="1" smtClean="0">
                <a:solidFill>
                  <a:srgbClr val="FFFF00"/>
                </a:solidFill>
                <a:sym typeface="Wingdings" panose="05000000000000000000" pitchFamily="2" charset="2"/>
              </a:rPr>
              <a:t>Sheet-silicate impurity in calcite and dolomite marble adds variety by the following Al-bearing minerals to feature in the assemblage: typically they include </a:t>
            </a:r>
            <a:r>
              <a:rPr lang="en-US" altLang="en-US" sz="2000" b="1" smtClean="0">
                <a:solidFill>
                  <a:srgbClr val="FFFFFF"/>
                </a:solidFill>
                <a:sym typeface="Wingdings" panose="05000000000000000000" pitchFamily="2" charset="2"/>
              </a:rPr>
              <a:t>zoisite, epidote and Ca-rich garnet</a:t>
            </a:r>
            <a:r>
              <a:rPr lang="en-US" altLang="en-US" sz="2000" b="1" smtClean="0">
                <a:solidFill>
                  <a:srgbClr val="FFFF00"/>
                </a:solidFill>
                <a:sym typeface="Wingdings" panose="05000000000000000000" pitchFamily="2" charset="2"/>
              </a:rPr>
              <a:t> in the greenschist facies and </a:t>
            </a:r>
            <a:r>
              <a:rPr lang="en-US" altLang="en-US" sz="2000" b="1" smtClean="0">
                <a:solidFill>
                  <a:srgbClr val="FFFFFF"/>
                </a:solidFill>
                <a:sym typeface="Wingdings" panose="05000000000000000000" pitchFamily="2" charset="2"/>
              </a:rPr>
              <a:t>anorthite</a:t>
            </a:r>
            <a:r>
              <a:rPr lang="en-US" altLang="en-US" sz="2000" b="1" smtClean="0">
                <a:solidFill>
                  <a:srgbClr val="FFFF00"/>
                </a:solidFill>
                <a:sym typeface="Wingdings" panose="05000000000000000000" pitchFamily="2" charset="2"/>
              </a:rPr>
              <a:t> in the amphibolite facies. </a:t>
            </a:r>
            <a:endParaRPr lang="en-GB" altLang="en-US" sz="2000" b="1" smtClean="0">
              <a:solidFill>
                <a:srgbClr val="FFFF00"/>
              </a:solidFill>
              <a:sym typeface="Wingdings" panose="05000000000000000000" pitchFamily="2" charset="2"/>
            </a:endParaRPr>
          </a:p>
        </p:txBody>
      </p:sp>
      <p:sp>
        <p:nvSpPr>
          <p:cNvPr id="270341" name="Rectangle 5"/>
          <p:cNvSpPr>
            <a:spLocks noChangeArrowheads="1"/>
          </p:cNvSpPr>
          <p:nvPr/>
        </p:nvSpPr>
        <p:spPr bwMode="auto">
          <a:xfrm>
            <a:off x="179388" y="620713"/>
            <a:ext cx="47529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algn="just" eaLnBrk="1" hangingPunct="1"/>
            <a:r>
              <a:rPr lang="en-US" altLang="en-US" sz="2400" b="1" smtClean="0">
                <a:solidFill>
                  <a:srgbClr val="CCFFCC"/>
                </a:solidFill>
                <a:effectLst/>
              </a:rPr>
              <a:t>A- Dolomite marble, cont.</a:t>
            </a:r>
            <a:r>
              <a:rPr lang="en-US" altLang="en-US" sz="4000" smtClean="0">
                <a:solidFill>
                  <a:srgbClr val="E5FFFF"/>
                </a:solidFill>
              </a:rPr>
              <a:t> </a:t>
            </a:r>
          </a:p>
        </p:txBody>
      </p:sp>
    </p:spTree>
    <p:extLst>
      <p:ext uri="{BB962C8B-B14F-4D97-AF65-F5344CB8AC3E}">
        <p14:creationId xmlns:p14="http://schemas.microsoft.com/office/powerpoint/2010/main" val="645445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70340">
                                            <p:bg/>
                                          </p:spTgt>
                                        </p:tgtEl>
                                        <p:attrNameLst>
                                          <p:attrName>style.visibility</p:attrName>
                                        </p:attrNameLst>
                                      </p:cBhvr>
                                      <p:to>
                                        <p:strVal val="visible"/>
                                      </p:to>
                                    </p:set>
                                    <p:animEffect transition="in" filter="diamond(in)">
                                      <p:cBhvr>
                                        <p:cTn id="7" dur="2000"/>
                                        <p:tgtEl>
                                          <p:spTgt spid="270340">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70340">
                                            <p:txEl>
                                              <p:pRg st="0" end="0"/>
                                            </p:txEl>
                                          </p:spTgt>
                                        </p:tgtEl>
                                        <p:attrNameLst>
                                          <p:attrName>style.visibility</p:attrName>
                                        </p:attrNameLst>
                                      </p:cBhvr>
                                      <p:to>
                                        <p:strVal val="visible"/>
                                      </p:to>
                                    </p:set>
                                    <p:anim calcmode="lin" valueType="num">
                                      <p:cBhvr additive="base">
                                        <p:cTn id="12" dur="500" fill="hold"/>
                                        <p:tgtEl>
                                          <p:spTgt spid="27034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70340">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70340">
                                            <p:txEl>
                                              <p:pRg st="1" end="1"/>
                                            </p:txEl>
                                          </p:spTgt>
                                        </p:tgtEl>
                                        <p:attrNameLst>
                                          <p:attrName>style.visibility</p:attrName>
                                        </p:attrNameLst>
                                      </p:cBhvr>
                                      <p:to>
                                        <p:strVal val="visible"/>
                                      </p:to>
                                    </p:set>
                                    <p:anim calcmode="lin" valueType="num">
                                      <p:cBhvr additive="base">
                                        <p:cTn id="16" dur="500" fill="hold"/>
                                        <p:tgtEl>
                                          <p:spTgt spid="270340">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70340">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70340">
                                            <p:txEl>
                                              <p:pRg st="2" end="2"/>
                                            </p:txEl>
                                          </p:spTgt>
                                        </p:tgtEl>
                                        <p:attrNameLst>
                                          <p:attrName>style.visibility</p:attrName>
                                        </p:attrNameLst>
                                      </p:cBhvr>
                                      <p:to>
                                        <p:strVal val="visible"/>
                                      </p:to>
                                    </p:set>
                                    <p:anim calcmode="lin" valueType="num">
                                      <p:cBhvr additive="base">
                                        <p:cTn id="20" dur="500" fill="hold"/>
                                        <p:tgtEl>
                                          <p:spTgt spid="27034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703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270340">
                                            <p:txEl>
                                              <p:pRg st="3" end="3"/>
                                            </p:txEl>
                                          </p:spTgt>
                                        </p:tgtEl>
                                        <p:attrNameLst>
                                          <p:attrName>style.visibility</p:attrName>
                                        </p:attrNameLst>
                                      </p:cBhvr>
                                      <p:to>
                                        <p:strVal val="visible"/>
                                      </p:to>
                                    </p:set>
                                    <p:anim calcmode="lin" valueType="num">
                                      <p:cBhvr additive="base">
                                        <p:cTn id="26" dur="500" fill="hold"/>
                                        <p:tgtEl>
                                          <p:spTgt spid="27034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70340">
                                            <p:txEl>
                                              <p:pRg st="3" end="3"/>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70340">
                                            <p:txEl>
                                              <p:pRg st="4" end="4"/>
                                            </p:txEl>
                                          </p:spTgt>
                                        </p:tgtEl>
                                        <p:attrNameLst>
                                          <p:attrName>style.visibility</p:attrName>
                                        </p:attrNameLst>
                                      </p:cBhvr>
                                      <p:to>
                                        <p:strVal val="visible"/>
                                      </p:to>
                                    </p:set>
                                    <p:anim calcmode="lin" valueType="num">
                                      <p:cBhvr additive="base">
                                        <p:cTn id="30" dur="500" fill="hold"/>
                                        <p:tgtEl>
                                          <p:spTgt spid="270340">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70340">
                                            <p:txEl>
                                              <p:pRg st="4" end="4"/>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70340">
                                            <p:txEl>
                                              <p:pRg st="5" end="5"/>
                                            </p:txEl>
                                          </p:spTgt>
                                        </p:tgtEl>
                                        <p:attrNameLst>
                                          <p:attrName>style.visibility</p:attrName>
                                        </p:attrNameLst>
                                      </p:cBhvr>
                                      <p:to>
                                        <p:strVal val="visible"/>
                                      </p:to>
                                    </p:set>
                                    <p:anim calcmode="lin" valueType="num">
                                      <p:cBhvr additive="base">
                                        <p:cTn id="34" dur="500" fill="hold"/>
                                        <p:tgtEl>
                                          <p:spTgt spid="270340">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7034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nodeType="clickEffect">
                                  <p:stCondLst>
                                    <p:cond delay="0"/>
                                  </p:stCondLst>
                                  <p:childTnLst>
                                    <p:set>
                                      <p:cBhvr>
                                        <p:cTn id="39" dur="1" fill="hold">
                                          <p:stCondLst>
                                            <p:cond delay="0"/>
                                          </p:stCondLst>
                                        </p:cTn>
                                        <p:tgtEl>
                                          <p:spTgt spid="270340">
                                            <p:txEl>
                                              <p:pRg st="6" end="6"/>
                                            </p:txEl>
                                          </p:spTgt>
                                        </p:tgtEl>
                                        <p:attrNameLst>
                                          <p:attrName>style.visibility</p:attrName>
                                        </p:attrNameLst>
                                      </p:cBhvr>
                                      <p:to>
                                        <p:strVal val="visible"/>
                                      </p:to>
                                    </p:set>
                                    <p:anim calcmode="lin" valueType="num">
                                      <p:cBhvr additive="base">
                                        <p:cTn id="40" dur="500" fill="hold"/>
                                        <p:tgtEl>
                                          <p:spTgt spid="270340">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7034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0" grpId="0" build="allAtOnce"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a:xfrm>
            <a:off x="0" y="333375"/>
            <a:ext cx="9144000" cy="409575"/>
          </a:xfrm>
        </p:spPr>
        <p:txBody>
          <a:bodyPr/>
          <a:lstStyle/>
          <a:p>
            <a:pPr rtl="0"/>
            <a:r>
              <a:rPr lang="en-US" altLang="en-US" sz="2400" b="1">
                <a:solidFill>
                  <a:srgbClr val="FFFFFF"/>
                </a:solidFill>
                <a:effectLst/>
              </a:rPr>
              <a:t>Metamorphic zones developed in regionally metamorphosed dolomitic rocks of the Lepontine Alps</a:t>
            </a:r>
          </a:p>
        </p:txBody>
      </p:sp>
      <p:pic>
        <p:nvPicPr>
          <p:cNvPr id="291845" name="Picture 5" descr="Fig 2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25538"/>
            <a:ext cx="8572500" cy="5246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007804"/>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323850" y="1700213"/>
            <a:ext cx="8229600" cy="2305050"/>
          </a:xfrm>
          <a:solidFill>
            <a:schemeClr val="accent1"/>
          </a:solidFill>
        </p:spPr>
        <p:txBody>
          <a:bodyPr/>
          <a:lstStyle/>
          <a:p>
            <a:pPr rtl="0"/>
            <a:r>
              <a:rPr lang="en-US" altLang="en-US" sz="3200" b="1">
                <a:solidFill>
                  <a:srgbClr val="FFFFFF"/>
                </a:solidFill>
                <a:effectLst/>
              </a:rPr>
              <a:t>-2-</a:t>
            </a:r>
            <a:br>
              <a:rPr lang="en-US" altLang="en-US" sz="3200" b="1">
                <a:solidFill>
                  <a:srgbClr val="FFFFFF"/>
                </a:solidFill>
                <a:effectLst/>
              </a:rPr>
            </a:br>
            <a:r>
              <a:rPr lang="en-US" altLang="en-US" sz="3200" b="1">
                <a:solidFill>
                  <a:srgbClr val="FFFFFF"/>
                </a:solidFill>
                <a:effectLst/>
              </a:rPr>
              <a:t>Metamorphism of impure carbonates and marls (Calc-silicates) </a:t>
            </a:r>
          </a:p>
        </p:txBody>
      </p:sp>
      <p:sp>
        <p:nvSpPr>
          <p:cNvPr id="277507" name="Text Box 3"/>
          <p:cNvSpPr txBox="1">
            <a:spLocks noChangeArrowheads="1"/>
          </p:cNvSpPr>
          <p:nvPr/>
        </p:nvSpPr>
        <p:spPr bwMode="auto">
          <a:xfrm>
            <a:off x="179388" y="836613"/>
            <a:ext cx="882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buFontTx/>
              <a:buChar char="-"/>
            </a:pPr>
            <a:endParaRPr lang="en-US" altLang="en-US" b="1" smtClean="0">
              <a:solidFill>
                <a:srgbClr val="FFFF66"/>
              </a:solidFill>
              <a:latin typeface="Lucida Sans" panose="020B0602030504020204" pitchFamily="34" charset="0"/>
            </a:endParaRPr>
          </a:p>
        </p:txBody>
      </p:sp>
    </p:spTree>
    <p:extLst>
      <p:ext uri="{BB962C8B-B14F-4D97-AF65-F5344CB8AC3E}">
        <p14:creationId xmlns:p14="http://schemas.microsoft.com/office/powerpoint/2010/main" val="2441636304"/>
      </p:ext>
    </p:extLst>
  </p:cSld>
  <p:clrMapOvr>
    <a:masterClrMapping/>
  </p:clrMapOvr>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457200" y="44450"/>
            <a:ext cx="8229600" cy="815975"/>
          </a:xfrm>
        </p:spPr>
        <p:txBody>
          <a:bodyPr/>
          <a:lstStyle/>
          <a:p>
            <a:r>
              <a:rPr lang="en-US" altLang="en-US" sz="2800" b="1">
                <a:solidFill>
                  <a:srgbClr val="FFFFFF"/>
                </a:solidFill>
                <a:effectLst/>
              </a:rPr>
              <a:t>2- </a:t>
            </a:r>
            <a:r>
              <a:rPr lang="en-US" altLang="en-US" sz="3600" b="1">
                <a:solidFill>
                  <a:srgbClr val="FFFFFF"/>
                </a:solidFill>
                <a:effectLst/>
              </a:rPr>
              <a:t>Calc-silicates</a:t>
            </a:r>
          </a:p>
        </p:txBody>
      </p:sp>
      <p:sp>
        <p:nvSpPr>
          <p:cNvPr id="224259" name="Rectangle 3"/>
          <p:cNvSpPr>
            <a:spLocks noGrp="1" noChangeArrowheads="1"/>
          </p:cNvSpPr>
          <p:nvPr>
            <p:ph type="body" idx="1"/>
          </p:nvPr>
        </p:nvSpPr>
        <p:spPr>
          <a:xfrm>
            <a:off x="179388" y="908050"/>
            <a:ext cx="8713787" cy="5545138"/>
          </a:xfrm>
          <a:solidFill>
            <a:schemeClr val="accent1"/>
          </a:solidFill>
        </p:spPr>
        <p:txBody>
          <a:bodyPr/>
          <a:lstStyle/>
          <a:p>
            <a:pPr algn="just" rtl="0">
              <a:lnSpc>
                <a:spcPct val="130000"/>
              </a:lnSpc>
              <a:buClr>
                <a:srgbClr val="FF00FF"/>
              </a:buClr>
              <a:buSzTx/>
              <a:buFont typeface="Wingdings" panose="05000000000000000000" pitchFamily="2" charset="2"/>
              <a:buChar char="Ø"/>
            </a:pPr>
            <a:r>
              <a:rPr lang="en-US" altLang="en-US" sz="2400" b="1">
                <a:solidFill>
                  <a:srgbClr val="FFFFFF"/>
                </a:solidFill>
                <a:effectLst/>
              </a:rPr>
              <a:t>Calc-silicates</a:t>
            </a:r>
            <a:r>
              <a:rPr lang="en-US" altLang="en-US" sz="2400" b="1">
                <a:solidFill>
                  <a:srgbClr val="FFFF00"/>
                </a:solidFill>
              </a:rPr>
              <a:t> are rocks rich in Ca-Mg-silicate minerals but poor in carbonate,</a:t>
            </a:r>
          </a:p>
          <a:p>
            <a:pPr algn="just" rtl="0">
              <a:lnSpc>
                <a:spcPct val="130000"/>
              </a:lnSpc>
              <a:spcBef>
                <a:spcPct val="50000"/>
              </a:spcBef>
              <a:buClr>
                <a:srgbClr val="FF00FF"/>
              </a:buClr>
              <a:buSzTx/>
              <a:buFont typeface="Wingdings" panose="05000000000000000000" pitchFamily="2" charset="2"/>
              <a:buChar char="Ø"/>
            </a:pPr>
            <a:r>
              <a:rPr lang="en-US" altLang="en-US" sz="2400" b="1">
                <a:solidFill>
                  <a:srgbClr val="FFFF00"/>
                </a:solidFill>
              </a:rPr>
              <a:t>They form via the metamorphism of very impure calcite or dolomite limestones, or from limy mudstones (marls). </a:t>
            </a:r>
          </a:p>
          <a:p>
            <a:pPr algn="just" rtl="0">
              <a:lnSpc>
                <a:spcPct val="130000"/>
              </a:lnSpc>
              <a:spcBef>
                <a:spcPct val="50000"/>
              </a:spcBef>
              <a:buClr>
                <a:srgbClr val="FF00FF"/>
              </a:buClr>
              <a:buSzTx/>
              <a:buFont typeface="Wingdings" panose="05000000000000000000" pitchFamily="2" charset="2"/>
              <a:buChar char="Ø"/>
            </a:pPr>
            <a:r>
              <a:rPr lang="en-US" altLang="en-US" sz="2400" b="1">
                <a:solidFill>
                  <a:srgbClr val="FFFF00"/>
                </a:solidFill>
              </a:rPr>
              <a:t>Since calc</a:t>
            </a:r>
            <a:r>
              <a:rPr lang="en-US" altLang="en-US" sz="2400" b="1">
                <a:solidFill>
                  <a:srgbClr val="FFFF00"/>
                </a:solidFill>
                <a:latin typeface="Arial" panose="020B0604020202020204" pitchFamily="34" charset="0"/>
              </a:rPr>
              <a:t>–</a:t>
            </a:r>
            <a:r>
              <a:rPr lang="en-US" altLang="en-US" sz="2400" b="1">
                <a:solidFill>
                  <a:srgbClr val="FFFF00"/>
                </a:solidFill>
              </a:rPr>
              <a:t>silicates contain significant amounts of other chemical components, such as Al, K and Fe, minerals such as </a:t>
            </a:r>
            <a:r>
              <a:rPr lang="en-US" altLang="en-US" sz="2400" b="1">
                <a:solidFill>
                  <a:srgbClr val="FFCCFF"/>
                </a:solidFill>
              </a:rPr>
              <a:t>zoisite (epidote group), garnet, Ca-plagioclase, K-feldspar, hornblende and diopside</a:t>
            </a:r>
            <a:r>
              <a:rPr lang="en-US" altLang="en-US" sz="2400" b="1">
                <a:solidFill>
                  <a:srgbClr val="FFFF00"/>
                </a:solidFill>
              </a:rPr>
              <a:t> could formed. A generalized zonal sequence can be summarized as follows:</a:t>
            </a:r>
            <a:endParaRPr lang="en-GB" altLang="en-US" sz="2400" b="1">
              <a:solidFill>
                <a:srgbClr val="FFFF00"/>
              </a:solidFill>
            </a:endParaRPr>
          </a:p>
        </p:txBody>
      </p:sp>
    </p:spTree>
    <p:extLst>
      <p:ext uri="{BB962C8B-B14F-4D97-AF65-F5344CB8AC3E}">
        <p14:creationId xmlns:p14="http://schemas.microsoft.com/office/powerpoint/2010/main" val="36997554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24259">
                                            <p:bg/>
                                          </p:spTgt>
                                        </p:tgtEl>
                                        <p:attrNameLst>
                                          <p:attrName>style.visibility</p:attrName>
                                        </p:attrNameLst>
                                      </p:cBhvr>
                                      <p:to>
                                        <p:strVal val="visible"/>
                                      </p:to>
                                    </p:set>
                                    <p:anim calcmode="lin" valueType="num">
                                      <p:cBhvr>
                                        <p:cTn id="7" dur="500" fill="hold"/>
                                        <p:tgtEl>
                                          <p:spTgt spid="224259">
                                            <p:bg/>
                                          </p:spTgt>
                                        </p:tgtEl>
                                        <p:attrNameLst>
                                          <p:attrName>ppt_w</p:attrName>
                                        </p:attrNameLst>
                                      </p:cBhvr>
                                      <p:tavLst>
                                        <p:tav tm="0">
                                          <p:val>
                                            <p:fltVal val="0"/>
                                          </p:val>
                                        </p:tav>
                                        <p:tav tm="100000">
                                          <p:val>
                                            <p:strVal val="#ppt_w"/>
                                          </p:val>
                                        </p:tav>
                                      </p:tavLst>
                                    </p:anim>
                                    <p:anim calcmode="lin" valueType="num">
                                      <p:cBhvr>
                                        <p:cTn id="8" dur="500" fill="hold"/>
                                        <p:tgtEl>
                                          <p:spTgt spid="224259">
                                            <p:bg/>
                                          </p:spTgt>
                                        </p:tgtEl>
                                        <p:attrNameLst>
                                          <p:attrName>ppt_h</p:attrName>
                                        </p:attrNameLst>
                                      </p:cBhvr>
                                      <p:tavLst>
                                        <p:tav tm="0">
                                          <p:val>
                                            <p:fltVal val="0"/>
                                          </p:val>
                                        </p:tav>
                                        <p:tav tm="100000">
                                          <p:val>
                                            <p:strVal val="#ppt_h"/>
                                          </p:val>
                                        </p:tav>
                                      </p:tavLst>
                                    </p:anim>
                                    <p:animEffect transition="in" filter="fade">
                                      <p:cBhvr>
                                        <p:cTn id="9" dur="500"/>
                                        <p:tgtEl>
                                          <p:spTgt spid="224259">
                                            <p:bg/>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224259">
                                            <p:txEl>
                                              <p:pRg st="0" end="0"/>
                                            </p:txEl>
                                          </p:spTgt>
                                        </p:tgtEl>
                                        <p:attrNameLst>
                                          <p:attrName>style.visibility</p:attrName>
                                        </p:attrNameLst>
                                      </p:cBhvr>
                                      <p:to>
                                        <p:strVal val="visible"/>
                                      </p:to>
                                    </p:set>
                                    <p:anim calcmode="lin" valueType="num">
                                      <p:cBhvr additive="base">
                                        <p:cTn id="14" dur="500" fill="hold"/>
                                        <p:tgtEl>
                                          <p:spTgt spid="224259">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242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224259">
                                            <p:txEl>
                                              <p:pRg st="1" end="1"/>
                                            </p:txEl>
                                          </p:spTgt>
                                        </p:tgtEl>
                                        <p:attrNameLst>
                                          <p:attrName>style.visibility</p:attrName>
                                        </p:attrNameLst>
                                      </p:cBhvr>
                                      <p:to>
                                        <p:strVal val="visible"/>
                                      </p:to>
                                    </p:set>
                                    <p:anim calcmode="lin" valueType="num">
                                      <p:cBhvr additive="base">
                                        <p:cTn id="20" dur="500" fill="hold"/>
                                        <p:tgtEl>
                                          <p:spTgt spid="224259">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242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224259">
                                            <p:txEl>
                                              <p:pRg st="2" end="2"/>
                                            </p:txEl>
                                          </p:spTgt>
                                        </p:tgtEl>
                                        <p:attrNameLst>
                                          <p:attrName>style.visibility</p:attrName>
                                        </p:attrNameLst>
                                      </p:cBhvr>
                                      <p:to>
                                        <p:strVal val="visible"/>
                                      </p:to>
                                    </p:set>
                                    <p:anim calcmode="lin" valueType="num">
                                      <p:cBhvr additive="base">
                                        <p:cTn id="26" dur="500" fill="hold"/>
                                        <p:tgtEl>
                                          <p:spTgt spid="224259">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2425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9" grpId="0" build="p"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468313" y="277813"/>
            <a:ext cx="8229600" cy="487362"/>
          </a:xfrm>
        </p:spPr>
        <p:txBody>
          <a:bodyPr/>
          <a:lstStyle/>
          <a:p>
            <a:pPr rtl="0"/>
            <a:r>
              <a:rPr lang="en-US" altLang="en-US" sz="2400" b="1">
                <a:solidFill>
                  <a:srgbClr val="CCFFCC"/>
                </a:solidFill>
                <a:effectLst/>
              </a:rPr>
              <a:t>I- Ankerite zone</a:t>
            </a:r>
          </a:p>
        </p:txBody>
      </p:sp>
      <p:sp>
        <p:nvSpPr>
          <p:cNvPr id="209923" name="Text Box 3"/>
          <p:cNvSpPr txBox="1">
            <a:spLocks noChangeArrowheads="1"/>
          </p:cNvSpPr>
          <p:nvPr/>
        </p:nvSpPr>
        <p:spPr bwMode="auto">
          <a:xfrm>
            <a:off x="250825" y="796925"/>
            <a:ext cx="8713788" cy="153193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spcBef>
                <a:spcPct val="50000"/>
              </a:spcBef>
              <a:buFontTx/>
              <a:buChar char="-"/>
            </a:pPr>
            <a:r>
              <a:rPr lang="en-US" altLang="en-US" sz="2200" b="1" smtClean="0">
                <a:solidFill>
                  <a:srgbClr val="FFFFFF"/>
                </a:solidFill>
                <a:latin typeface="Tahoma" panose="020B0604030504040204" pitchFamily="34" charset="0"/>
                <a:sym typeface="Wingdings 3" panose="05040102010807070707" pitchFamily="18" charset="2"/>
              </a:rPr>
              <a:t>The lowest grade rocks </a:t>
            </a:r>
          </a:p>
          <a:p>
            <a:pPr algn="just" eaLnBrk="1" hangingPunct="1">
              <a:lnSpc>
                <a:spcPct val="140000"/>
              </a:lnSpc>
              <a:spcBef>
                <a:spcPct val="50000"/>
              </a:spcBef>
              <a:buFontTx/>
              <a:buChar char="-"/>
            </a:pPr>
            <a:r>
              <a:rPr lang="en-US" altLang="en-US" sz="2200" b="1" smtClean="0">
                <a:solidFill>
                  <a:srgbClr val="FFFFFF"/>
                </a:solidFill>
                <a:latin typeface="Tahoma" panose="020B0604030504040204" pitchFamily="34" charset="0"/>
                <a:sym typeface="Wingdings 3" panose="05040102010807070707" pitchFamily="18" charset="2"/>
              </a:rPr>
              <a:t> It characterized by the assemblage </a:t>
            </a:r>
            <a:r>
              <a:rPr lang="en-US" altLang="en-US" sz="2200" b="1" smtClean="0">
                <a:solidFill>
                  <a:srgbClr val="FFCCFF"/>
                </a:solidFill>
                <a:latin typeface="Tahoma" panose="020B0604030504040204" pitchFamily="34" charset="0"/>
                <a:sym typeface="Wingdings 3" panose="05040102010807070707" pitchFamily="18" charset="2"/>
              </a:rPr>
              <a:t>ankerite  Ca(Mg,Fe)(CO</a:t>
            </a:r>
            <a:r>
              <a:rPr lang="en-US" altLang="en-US" sz="2200" b="1" baseline="-25000" smtClean="0">
                <a:solidFill>
                  <a:srgbClr val="FFCCFF"/>
                </a:solidFill>
                <a:latin typeface="Tahoma" panose="020B0604030504040204" pitchFamily="34" charset="0"/>
                <a:sym typeface="Wingdings 3" panose="05040102010807070707" pitchFamily="18" charset="2"/>
              </a:rPr>
              <a:t>3</a:t>
            </a:r>
            <a:r>
              <a:rPr lang="en-US" altLang="en-US" sz="2200" b="1" smtClean="0">
                <a:solidFill>
                  <a:srgbClr val="FFCCFF"/>
                </a:solidFill>
                <a:latin typeface="Tahoma" panose="020B0604030504040204" pitchFamily="34" charset="0"/>
                <a:sym typeface="Wingdings 3" panose="05040102010807070707" pitchFamily="18" charset="2"/>
              </a:rPr>
              <a:t>)</a:t>
            </a:r>
            <a:r>
              <a:rPr lang="en-US" altLang="en-US" sz="2200" b="1" baseline="-25000" smtClean="0">
                <a:solidFill>
                  <a:srgbClr val="FFCCFF"/>
                </a:solidFill>
                <a:latin typeface="Tahoma" panose="020B0604030504040204" pitchFamily="34" charset="0"/>
                <a:sym typeface="Wingdings 3" panose="05040102010807070707" pitchFamily="18" charset="2"/>
              </a:rPr>
              <a:t>2</a:t>
            </a:r>
            <a:r>
              <a:rPr lang="en-US" altLang="en-US" sz="2200" b="1" smtClean="0">
                <a:solidFill>
                  <a:srgbClr val="FFCCFF"/>
                </a:solidFill>
                <a:latin typeface="Tahoma" panose="020B0604030504040204" pitchFamily="34" charset="0"/>
                <a:sym typeface="Wingdings 3" panose="05040102010807070707" pitchFamily="18" charset="2"/>
              </a:rPr>
              <a:t>) + quartz + albite + muscovite ± chlorite</a:t>
            </a:r>
            <a:r>
              <a:rPr lang="en-GB" altLang="en-US" sz="2200" smtClean="0">
                <a:solidFill>
                  <a:srgbClr val="FFFFFF"/>
                </a:solidFill>
                <a:latin typeface="Tahoma" panose="020B0604030504040204" pitchFamily="34" charset="0"/>
                <a:sym typeface="Wingdings 3" panose="05040102010807070707" pitchFamily="18" charset="2"/>
              </a:rPr>
              <a:t> </a:t>
            </a:r>
          </a:p>
        </p:txBody>
      </p:sp>
      <p:sp>
        <p:nvSpPr>
          <p:cNvPr id="209935" name="Rectangle 15"/>
          <p:cNvSpPr>
            <a:spLocks noChangeArrowheads="1"/>
          </p:cNvSpPr>
          <p:nvPr/>
        </p:nvSpPr>
        <p:spPr bwMode="auto">
          <a:xfrm>
            <a:off x="541338" y="2293938"/>
            <a:ext cx="8229600"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eaLnBrk="1" hangingPunct="1"/>
            <a:r>
              <a:rPr lang="en-US" altLang="en-US" sz="2400" b="1" smtClean="0">
                <a:solidFill>
                  <a:srgbClr val="CCFFCC"/>
                </a:solidFill>
                <a:effectLst/>
              </a:rPr>
              <a:t>II- Biotite</a:t>
            </a:r>
            <a:r>
              <a:rPr lang="en-US" altLang="en-US" smtClean="0">
                <a:solidFill>
                  <a:srgbClr val="E5FFFF"/>
                </a:solidFill>
              </a:rPr>
              <a:t> </a:t>
            </a:r>
            <a:r>
              <a:rPr lang="en-US" altLang="en-US" sz="2400" b="1" smtClean="0">
                <a:solidFill>
                  <a:srgbClr val="CCFFCC"/>
                </a:solidFill>
                <a:effectLst/>
              </a:rPr>
              <a:t>zone</a:t>
            </a:r>
          </a:p>
        </p:txBody>
      </p:sp>
      <p:sp>
        <p:nvSpPr>
          <p:cNvPr id="209936" name="Text Box 16"/>
          <p:cNvSpPr txBox="1">
            <a:spLocks noChangeArrowheads="1"/>
          </p:cNvSpPr>
          <p:nvPr/>
        </p:nvSpPr>
        <p:spPr bwMode="auto">
          <a:xfrm>
            <a:off x="323850" y="2940050"/>
            <a:ext cx="8713788" cy="361473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150000"/>
              </a:lnSpc>
              <a:buFont typeface="Wingdings" panose="05000000000000000000" pitchFamily="2" charset="2"/>
              <a:buChar char="Ø"/>
            </a:pPr>
            <a:r>
              <a:rPr lang="en-US" altLang="en-US" sz="2200" b="1" smtClean="0">
                <a:solidFill>
                  <a:srgbClr val="FFFFFF"/>
                </a:solidFill>
                <a:latin typeface="Tahoma" panose="020B0604030504040204" pitchFamily="34" charset="0"/>
                <a:sym typeface="Wingdings 3" panose="05040102010807070707" pitchFamily="18" charset="2"/>
              </a:rPr>
              <a:t>This zone is characterized by the coexistence of biotite and chlorite without amphibole, via a reaction such as:</a:t>
            </a:r>
            <a:endParaRPr lang="it-IT" altLang="en-US" sz="2200" b="1" smtClean="0">
              <a:solidFill>
                <a:srgbClr val="FFFFFF"/>
              </a:solidFill>
              <a:latin typeface="Tahoma" panose="020B0604030504040204" pitchFamily="34" charset="0"/>
              <a:sym typeface="Wingdings 3" panose="05040102010807070707" pitchFamily="18" charset="2"/>
            </a:endParaRPr>
          </a:p>
          <a:p>
            <a:pPr algn="ctr" eaLnBrk="1" hangingPunct="1">
              <a:lnSpc>
                <a:spcPct val="150000"/>
              </a:lnSpc>
              <a:buFont typeface="Wingdings" panose="05000000000000000000" pitchFamily="2" charset="2"/>
              <a:buNone/>
            </a:pPr>
            <a:r>
              <a:rPr lang="it-IT" altLang="en-US" sz="2200" b="1" smtClean="0">
                <a:solidFill>
                  <a:srgbClr val="FFCCFF"/>
                </a:solidFill>
                <a:latin typeface="Tahoma" panose="020B0604030504040204" pitchFamily="34" charset="0"/>
                <a:sym typeface="Wingdings 3" panose="05040102010807070707" pitchFamily="18" charset="2"/>
              </a:rPr>
              <a:t>Ms +Qtz + ankerite + H</a:t>
            </a:r>
            <a:r>
              <a:rPr lang="it-IT" altLang="en-US" sz="2200" b="1" baseline="-25000" smtClean="0">
                <a:solidFill>
                  <a:srgbClr val="FFCCFF"/>
                </a:solidFill>
                <a:latin typeface="Tahoma" panose="020B0604030504040204" pitchFamily="34" charset="0"/>
                <a:sym typeface="Wingdings 3" panose="05040102010807070707" pitchFamily="18" charset="2"/>
              </a:rPr>
              <a:t>2</a:t>
            </a:r>
            <a:r>
              <a:rPr lang="it-IT" altLang="en-US" sz="2200" b="1" smtClean="0">
                <a:solidFill>
                  <a:srgbClr val="FFCCFF"/>
                </a:solidFill>
                <a:latin typeface="Tahoma" panose="020B0604030504040204" pitchFamily="34" charset="0"/>
                <a:sym typeface="Wingdings 3" panose="05040102010807070707" pitchFamily="18" charset="2"/>
              </a:rPr>
              <a:t>O </a:t>
            </a:r>
            <a:r>
              <a:rPr lang="en-US" altLang="en-US" sz="2200" b="1" smtClean="0">
                <a:solidFill>
                  <a:srgbClr val="FFCCFF"/>
                </a:solidFill>
                <a:latin typeface="Tahoma" panose="020B0604030504040204" pitchFamily="34" charset="0"/>
                <a:sym typeface="Wingdings" panose="05000000000000000000" pitchFamily="2" charset="2"/>
              </a:rPr>
              <a:t></a:t>
            </a:r>
            <a:r>
              <a:rPr lang="en-US" altLang="en-US" sz="2200" b="1" smtClean="0">
                <a:solidFill>
                  <a:srgbClr val="FFCCFF"/>
                </a:solidFill>
                <a:latin typeface="Tahoma" panose="020B0604030504040204" pitchFamily="34" charset="0"/>
                <a:sym typeface="Wingdings 3" panose="05040102010807070707" pitchFamily="18" charset="2"/>
              </a:rPr>
              <a:t> </a:t>
            </a:r>
            <a:r>
              <a:rPr lang="it-IT" altLang="en-US" sz="2200" b="1" smtClean="0">
                <a:solidFill>
                  <a:srgbClr val="FFCCFF"/>
                </a:solidFill>
                <a:latin typeface="Tahoma" panose="020B0604030504040204" pitchFamily="34" charset="0"/>
                <a:sym typeface="Wingdings 3" panose="05040102010807070707" pitchFamily="18" charset="2"/>
              </a:rPr>
              <a:t>Cal + Chl + Bt + CO</a:t>
            </a:r>
            <a:r>
              <a:rPr lang="it-IT" altLang="en-US" sz="2200" b="1" baseline="-25000" smtClean="0">
                <a:solidFill>
                  <a:srgbClr val="FFCCFF"/>
                </a:solidFill>
                <a:latin typeface="Tahoma" panose="020B0604030504040204" pitchFamily="34" charset="0"/>
                <a:sym typeface="Wingdings 3" panose="05040102010807070707" pitchFamily="18" charset="2"/>
              </a:rPr>
              <a:t>2</a:t>
            </a:r>
            <a:endParaRPr lang="en-US" altLang="en-US" sz="2200" b="1" baseline="-25000" smtClean="0">
              <a:solidFill>
                <a:srgbClr val="FFCCFF"/>
              </a:solidFill>
              <a:latin typeface="Tahoma" panose="020B0604030504040204" pitchFamily="34" charset="0"/>
              <a:sym typeface="Wingdings 3" panose="05040102010807070707" pitchFamily="18" charset="2"/>
            </a:endParaRPr>
          </a:p>
          <a:p>
            <a:pPr eaLnBrk="1" hangingPunct="1">
              <a:lnSpc>
                <a:spcPct val="150000"/>
              </a:lnSpc>
              <a:buFont typeface="Wingdings" panose="05000000000000000000" pitchFamily="2" charset="2"/>
              <a:buChar char="Ø"/>
            </a:pPr>
            <a:r>
              <a:rPr lang="en-US" altLang="en-US" sz="2200" b="1" smtClean="0">
                <a:solidFill>
                  <a:srgbClr val="FFFFFF"/>
                </a:solidFill>
                <a:latin typeface="Tahoma" panose="020B0604030504040204" pitchFamily="34" charset="0"/>
                <a:sym typeface="Wingdings 3" panose="05040102010807070707" pitchFamily="18" charset="2"/>
              </a:rPr>
              <a:t>The upper part of this zone also characterize by the replacement of albite by a more Ca-rich plagioclase and a reduction in the amount of muscovite present:</a:t>
            </a:r>
            <a:endParaRPr lang="it-IT" altLang="en-US" sz="2200" b="1" smtClean="0">
              <a:solidFill>
                <a:srgbClr val="FFFFFF"/>
              </a:solidFill>
              <a:latin typeface="Tahoma" panose="020B0604030504040204" pitchFamily="34" charset="0"/>
              <a:sym typeface="Wingdings 3" panose="05040102010807070707" pitchFamily="18" charset="2"/>
            </a:endParaRPr>
          </a:p>
          <a:p>
            <a:pPr algn="ctr" eaLnBrk="1" hangingPunct="1">
              <a:lnSpc>
                <a:spcPct val="150000"/>
              </a:lnSpc>
              <a:buFont typeface="Wingdings" panose="05000000000000000000" pitchFamily="2" charset="2"/>
              <a:buNone/>
            </a:pPr>
            <a:r>
              <a:rPr lang="it-IT" altLang="en-US" sz="2200" b="1" smtClean="0">
                <a:solidFill>
                  <a:srgbClr val="FFCCFF"/>
                </a:solidFill>
                <a:latin typeface="Tahoma" panose="020B0604030504040204" pitchFamily="34" charset="0"/>
                <a:sym typeface="Wingdings 3" panose="05040102010807070707" pitchFamily="18" charset="2"/>
              </a:rPr>
              <a:t>Chl + Cal + Ms + Qtz + Ab </a:t>
            </a:r>
            <a:r>
              <a:rPr lang="en-US" altLang="en-US" sz="2200" b="1" smtClean="0">
                <a:solidFill>
                  <a:srgbClr val="FFCCFF"/>
                </a:solidFill>
                <a:latin typeface="Tahoma" panose="020B0604030504040204" pitchFamily="34" charset="0"/>
                <a:sym typeface="Wingdings" panose="05000000000000000000" pitchFamily="2" charset="2"/>
              </a:rPr>
              <a:t></a:t>
            </a:r>
            <a:r>
              <a:rPr lang="en-US" altLang="en-US" sz="2200" b="1" smtClean="0">
                <a:solidFill>
                  <a:srgbClr val="FFCCFF"/>
                </a:solidFill>
                <a:latin typeface="Tahoma" panose="020B0604030504040204" pitchFamily="34" charset="0"/>
                <a:sym typeface="Wingdings 3" panose="05040102010807070707" pitchFamily="18" charset="2"/>
              </a:rPr>
              <a:t> </a:t>
            </a:r>
            <a:r>
              <a:rPr lang="it-IT" altLang="en-US" sz="2200" b="1" smtClean="0">
                <a:solidFill>
                  <a:srgbClr val="FFCCFF"/>
                </a:solidFill>
                <a:latin typeface="Tahoma" panose="020B0604030504040204" pitchFamily="34" charset="0"/>
                <a:sym typeface="Wingdings 3" panose="05040102010807070707" pitchFamily="18" charset="2"/>
              </a:rPr>
              <a:t>Bt + Pl + H</a:t>
            </a:r>
            <a:r>
              <a:rPr lang="it-IT" altLang="en-US" sz="2200" b="1" baseline="-25000" smtClean="0">
                <a:solidFill>
                  <a:srgbClr val="FFCCFF"/>
                </a:solidFill>
                <a:latin typeface="Tahoma" panose="020B0604030504040204" pitchFamily="34" charset="0"/>
                <a:sym typeface="Wingdings 3" panose="05040102010807070707" pitchFamily="18" charset="2"/>
              </a:rPr>
              <a:t>2</a:t>
            </a:r>
            <a:r>
              <a:rPr lang="it-IT" altLang="en-US" sz="2200" b="1" smtClean="0">
                <a:solidFill>
                  <a:srgbClr val="FFCCFF"/>
                </a:solidFill>
                <a:latin typeface="Tahoma" panose="020B0604030504040204" pitchFamily="34" charset="0"/>
                <a:sym typeface="Wingdings 3" panose="05040102010807070707" pitchFamily="18" charset="2"/>
              </a:rPr>
              <a:t>O + CO</a:t>
            </a:r>
            <a:r>
              <a:rPr lang="it-IT" altLang="en-US" sz="2200" b="1" baseline="-25000" smtClean="0">
                <a:solidFill>
                  <a:srgbClr val="FFCCFF"/>
                </a:solidFill>
                <a:latin typeface="Tahoma" panose="020B0604030504040204" pitchFamily="34" charset="0"/>
                <a:sym typeface="Wingdings 3" panose="05040102010807070707" pitchFamily="18" charset="2"/>
              </a:rPr>
              <a:t>2</a:t>
            </a:r>
            <a:endParaRPr lang="en-GB" altLang="en-US" sz="2200" b="1" baseline="-25000" smtClean="0">
              <a:solidFill>
                <a:srgbClr val="FFCCFF"/>
              </a:solidFill>
              <a:latin typeface="Tahoma" panose="020B0604030504040204" pitchFamily="34" charset="0"/>
              <a:sym typeface="Wingdings 3" panose="05040102010807070707" pitchFamily="18" charset="2"/>
            </a:endParaRPr>
          </a:p>
        </p:txBody>
      </p:sp>
    </p:spTree>
    <p:extLst>
      <p:ext uri="{BB962C8B-B14F-4D97-AF65-F5344CB8AC3E}">
        <p14:creationId xmlns:p14="http://schemas.microsoft.com/office/powerpoint/2010/main" val="13663427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9923"/>
                                        </p:tgtEl>
                                        <p:attrNameLst>
                                          <p:attrName>style.visibility</p:attrName>
                                        </p:attrNameLst>
                                      </p:cBhvr>
                                      <p:to>
                                        <p:strVal val="visible"/>
                                      </p:to>
                                    </p:set>
                                    <p:anim calcmode="lin" valueType="num">
                                      <p:cBhvr additive="base">
                                        <p:cTn id="7" dur="500" fill="hold"/>
                                        <p:tgtEl>
                                          <p:spTgt spid="209923"/>
                                        </p:tgtEl>
                                        <p:attrNameLst>
                                          <p:attrName>ppt_x</p:attrName>
                                        </p:attrNameLst>
                                      </p:cBhvr>
                                      <p:tavLst>
                                        <p:tav tm="0">
                                          <p:val>
                                            <p:strVal val="#ppt_x"/>
                                          </p:val>
                                        </p:tav>
                                        <p:tav tm="100000">
                                          <p:val>
                                            <p:strVal val="#ppt_x"/>
                                          </p:val>
                                        </p:tav>
                                      </p:tavLst>
                                    </p:anim>
                                    <p:anim calcmode="lin" valueType="num">
                                      <p:cBhvr additive="base">
                                        <p:cTn id="8" dur="500" fill="hold"/>
                                        <p:tgtEl>
                                          <p:spTgt spid="20992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9935"/>
                                        </p:tgtEl>
                                        <p:attrNameLst>
                                          <p:attrName>style.visibility</p:attrName>
                                        </p:attrNameLst>
                                      </p:cBhvr>
                                      <p:to>
                                        <p:strVal val="visible"/>
                                      </p:to>
                                    </p:set>
                                    <p:anim calcmode="lin" valueType="num">
                                      <p:cBhvr additive="base">
                                        <p:cTn id="13" dur="500" fill="hold"/>
                                        <p:tgtEl>
                                          <p:spTgt spid="209935"/>
                                        </p:tgtEl>
                                        <p:attrNameLst>
                                          <p:attrName>ppt_x</p:attrName>
                                        </p:attrNameLst>
                                      </p:cBhvr>
                                      <p:tavLst>
                                        <p:tav tm="0">
                                          <p:val>
                                            <p:strVal val="#ppt_x"/>
                                          </p:val>
                                        </p:tav>
                                        <p:tav tm="100000">
                                          <p:val>
                                            <p:strVal val="#ppt_x"/>
                                          </p:val>
                                        </p:tav>
                                      </p:tavLst>
                                    </p:anim>
                                    <p:anim calcmode="lin" valueType="num">
                                      <p:cBhvr additive="base">
                                        <p:cTn id="14" dur="500" fill="hold"/>
                                        <p:tgtEl>
                                          <p:spTgt spid="20993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9936"/>
                                        </p:tgtEl>
                                        <p:attrNameLst>
                                          <p:attrName>style.visibility</p:attrName>
                                        </p:attrNameLst>
                                      </p:cBhvr>
                                      <p:to>
                                        <p:strVal val="visible"/>
                                      </p:to>
                                    </p:set>
                                    <p:anim calcmode="lin" valueType="num">
                                      <p:cBhvr additive="base">
                                        <p:cTn id="19" dur="500" fill="hold"/>
                                        <p:tgtEl>
                                          <p:spTgt spid="209936"/>
                                        </p:tgtEl>
                                        <p:attrNameLst>
                                          <p:attrName>ppt_x</p:attrName>
                                        </p:attrNameLst>
                                      </p:cBhvr>
                                      <p:tavLst>
                                        <p:tav tm="0">
                                          <p:val>
                                            <p:strVal val="#ppt_x"/>
                                          </p:val>
                                        </p:tav>
                                        <p:tav tm="100000">
                                          <p:val>
                                            <p:strVal val="#ppt_x"/>
                                          </p:val>
                                        </p:tav>
                                      </p:tavLst>
                                    </p:anim>
                                    <p:anim calcmode="lin" valueType="num">
                                      <p:cBhvr additive="base">
                                        <p:cTn id="20" dur="500" fill="hold"/>
                                        <p:tgtEl>
                                          <p:spTgt spid="2099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3" grpId="0" animBg="1"/>
      <p:bldP spid="209935" grpId="0"/>
      <p:bldP spid="209936"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xfrm>
            <a:off x="468313" y="277813"/>
            <a:ext cx="8229600" cy="487362"/>
          </a:xfrm>
        </p:spPr>
        <p:txBody>
          <a:bodyPr/>
          <a:lstStyle/>
          <a:p>
            <a:pPr rtl="0"/>
            <a:r>
              <a:rPr lang="en-US" altLang="en-US" sz="2400" b="1">
                <a:solidFill>
                  <a:srgbClr val="CCFFCC"/>
                </a:solidFill>
                <a:effectLst/>
              </a:rPr>
              <a:t>III- Amphibole</a:t>
            </a:r>
            <a:r>
              <a:rPr lang="en-US" altLang="en-US"/>
              <a:t> </a:t>
            </a:r>
            <a:r>
              <a:rPr lang="en-US" altLang="en-US" sz="2400" b="1">
                <a:solidFill>
                  <a:srgbClr val="CCFFCC"/>
                </a:solidFill>
                <a:effectLst/>
              </a:rPr>
              <a:t>zone</a:t>
            </a:r>
          </a:p>
        </p:txBody>
      </p:sp>
      <p:sp>
        <p:nvSpPr>
          <p:cNvPr id="280579" name="Text Box 3"/>
          <p:cNvSpPr txBox="1">
            <a:spLocks noChangeArrowheads="1"/>
          </p:cNvSpPr>
          <p:nvPr/>
        </p:nvSpPr>
        <p:spPr bwMode="auto">
          <a:xfrm>
            <a:off x="250825" y="796925"/>
            <a:ext cx="8713788" cy="14970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140000"/>
              </a:lnSpc>
            </a:pPr>
            <a:r>
              <a:rPr lang="en-US" altLang="en-US" sz="2200" b="1" smtClean="0">
                <a:solidFill>
                  <a:srgbClr val="FFFFFF"/>
                </a:solidFill>
                <a:latin typeface="Tahoma" panose="020B0604030504040204" pitchFamily="34" charset="0"/>
                <a:sym typeface="Wingdings 3" panose="05040102010807070707" pitchFamily="18" charset="2"/>
              </a:rPr>
              <a:t>The appearance of Ca-amphibole is accompanied by a further increase in the Ca content of the plagioclase:</a:t>
            </a:r>
            <a:endParaRPr lang="it-IT" altLang="en-US" sz="2200" b="1" smtClean="0">
              <a:solidFill>
                <a:srgbClr val="FFFFFF"/>
              </a:solidFill>
              <a:latin typeface="Tahoma" panose="020B0604030504040204" pitchFamily="34" charset="0"/>
              <a:sym typeface="Wingdings 3" panose="05040102010807070707" pitchFamily="18" charset="2"/>
            </a:endParaRPr>
          </a:p>
          <a:p>
            <a:pPr algn="ctr" eaLnBrk="1" hangingPunct="1">
              <a:lnSpc>
                <a:spcPct val="140000"/>
              </a:lnSpc>
            </a:pPr>
            <a:r>
              <a:rPr lang="it-IT" altLang="en-US" sz="2200" b="1" smtClean="0">
                <a:solidFill>
                  <a:srgbClr val="FFCCFF"/>
                </a:solidFill>
                <a:latin typeface="Tahoma" panose="020B0604030504040204" pitchFamily="34" charset="0"/>
                <a:sym typeface="Wingdings 3" panose="05040102010807070707" pitchFamily="18" charset="2"/>
              </a:rPr>
              <a:t>Chl + Cal + Qtz + Pl </a:t>
            </a:r>
            <a:r>
              <a:rPr lang="en-US" altLang="en-US" sz="1800" b="1" smtClean="0">
                <a:solidFill>
                  <a:srgbClr val="FFCCFF"/>
                </a:solidFill>
                <a:latin typeface="Tahoma" panose="020B0604030504040204" pitchFamily="34" charset="0"/>
                <a:sym typeface="Wingdings" panose="05000000000000000000" pitchFamily="2" charset="2"/>
              </a:rPr>
              <a:t></a:t>
            </a:r>
            <a:r>
              <a:rPr lang="en-US" altLang="en-US" sz="2200" b="1" smtClean="0">
                <a:solidFill>
                  <a:srgbClr val="FFCCFF"/>
                </a:solidFill>
                <a:latin typeface="Tahoma" panose="020B0604030504040204" pitchFamily="34" charset="0"/>
                <a:sym typeface="Wingdings 3" panose="05040102010807070707" pitchFamily="18" charset="2"/>
              </a:rPr>
              <a:t> </a:t>
            </a:r>
            <a:r>
              <a:rPr lang="it-IT" altLang="en-US" sz="2200" b="1" smtClean="0">
                <a:solidFill>
                  <a:srgbClr val="FFCCFF"/>
                </a:solidFill>
                <a:latin typeface="Tahoma" panose="020B0604030504040204" pitchFamily="34" charset="0"/>
                <a:sym typeface="Wingdings 3" panose="05040102010807070707" pitchFamily="18" charset="2"/>
              </a:rPr>
              <a:t>Ca-amph + Ca-Pl + H</a:t>
            </a:r>
            <a:r>
              <a:rPr lang="it-IT" altLang="en-US" sz="2200" b="1" baseline="-25000" smtClean="0">
                <a:solidFill>
                  <a:srgbClr val="FFCCFF"/>
                </a:solidFill>
                <a:latin typeface="Tahoma" panose="020B0604030504040204" pitchFamily="34" charset="0"/>
                <a:sym typeface="Wingdings 3" panose="05040102010807070707" pitchFamily="18" charset="2"/>
              </a:rPr>
              <a:t>2</a:t>
            </a:r>
            <a:r>
              <a:rPr lang="it-IT" altLang="en-US" sz="2200" b="1" smtClean="0">
                <a:solidFill>
                  <a:srgbClr val="FFCCFF"/>
                </a:solidFill>
                <a:latin typeface="Tahoma" panose="020B0604030504040204" pitchFamily="34" charset="0"/>
                <a:sym typeface="Wingdings 3" panose="05040102010807070707" pitchFamily="18" charset="2"/>
              </a:rPr>
              <a:t>O + CO</a:t>
            </a:r>
            <a:r>
              <a:rPr lang="it-IT" altLang="en-US" sz="2200" b="1" baseline="-25000" smtClean="0">
                <a:solidFill>
                  <a:srgbClr val="FFCCFF"/>
                </a:solidFill>
                <a:latin typeface="Tahoma" panose="020B0604030504040204" pitchFamily="34" charset="0"/>
                <a:sym typeface="Wingdings 3" panose="05040102010807070707" pitchFamily="18" charset="2"/>
              </a:rPr>
              <a:t>2</a:t>
            </a:r>
            <a:endParaRPr lang="en-GB" altLang="en-US" sz="2200" b="1" baseline="-25000" smtClean="0">
              <a:solidFill>
                <a:srgbClr val="FFCCFF"/>
              </a:solidFill>
              <a:latin typeface="Tahoma" panose="020B0604030504040204" pitchFamily="34" charset="0"/>
              <a:sym typeface="Wingdings 3" panose="05040102010807070707" pitchFamily="18" charset="2"/>
            </a:endParaRPr>
          </a:p>
        </p:txBody>
      </p:sp>
      <p:sp>
        <p:nvSpPr>
          <p:cNvPr id="280580" name="Rectangle 4"/>
          <p:cNvSpPr>
            <a:spLocks noChangeArrowheads="1"/>
          </p:cNvSpPr>
          <p:nvPr/>
        </p:nvSpPr>
        <p:spPr bwMode="auto">
          <a:xfrm>
            <a:off x="541338" y="2293938"/>
            <a:ext cx="8229600"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eaLnBrk="1" hangingPunct="1"/>
            <a:r>
              <a:rPr lang="en-US" altLang="en-US" sz="2400" b="1" smtClean="0">
                <a:solidFill>
                  <a:srgbClr val="CCFFCC"/>
                </a:solidFill>
                <a:effectLst/>
              </a:rPr>
              <a:t>IV- Zoisite</a:t>
            </a:r>
            <a:r>
              <a:rPr lang="en-US" altLang="en-US" smtClean="0">
                <a:solidFill>
                  <a:srgbClr val="E5FFFF"/>
                </a:solidFill>
              </a:rPr>
              <a:t> </a:t>
            </a:r>
            <a:r>
              <a:rPr lang="en-US" altLang="en-US" sz="2400" b="1" smtClean="0">
                <a:solidFill>
                  <a:srgbClr val="CCFFCC"/>
                </a:solidFill>
                <a:effectLst/>
              </a:rPr>
              <a:t>zone</a:t>
            </a:r>
          </a:p>
        </p:txBody>
      </p:sp>
      <p:sp>
        <p:nvSpPr>
          <p:cNvPr id="280581" name="Text Box 5"/>
          <p:cNvSpPr txBox="1">
            <a:spLocks noChangeArrowheads="1"/>
          </p:cNvSpPr>
          <p:nvPr/>
        </p:nvSpPr>
        <p:spPr bwMode="auto">
          <a:xfrm>
            <a:off x="323850" y="2940050"/>
            <a:ext cx="8713788" cy="18319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lnSpc>
                <a:spcPct val="130000"/>
              </a:lnSpc>
            </a:pPr>
            <a:r>
              <a:rPr lang="en-US" altLang="en-US" sz="2200" b="1" smtClean="0">
                <a:solidFill>
                  <a:srgbClr val="FFFFFF"/>
                </a:solidFill>
                <a:latin typeface="Tahoma" panose="020B0604030504040204" pitchFamily="34" charset="0"/>
                <a:sym typeface="Wingdings 3" panose="05040102010807070707" pitchFamily="18" charset="2"/>
              </a:rPr>
              <a:t>Zoisite (Ca</a:t>
            </a:r>
            <a:r>
              <a:rPr lang="en-US" altLang="en-US" sz="2200" b="1" baseline="-25000" smtClean="0">
                <a:solidFill>
                  <a:srgbClr val="FFFFFF"/>
                </a:solidFill>
                <a:latin typeface="Tahoma" panose="020B0604030504040204" pitchFamily="34" charset="0"/>
                <a:sym typeface="Wingdings 3" panose="05040102010807070707" pitchFamily="18" charset="2"/>
              </a:rPr>
              <a:t>2</a:t>
            </a:r>
            <a:r>
              <a:rPr lang="en-US" altLang="en-US" sz="2200" b="1" smtClean="0">
                <a:solidFill>
                  <a:srgbClr val="FFFFFF"/>
                </a:solidFill>
                <a:latin typeface="Tahoma" panose="020B0604030504040204" pitchFamily="34" charset="0"/>
                <a:sym typeface="Wingdings 3" panose="05040102010807070707" pitchFamily="18" charset="2"/>
              </a:rPr>
              <a:t>(Al,Fe)</a:t>
            </a:r>
            <a:r>
              <a:rPr lang="en-US" altLang="en-US" sz="2200" b="1" baseline="-25000" smtClean="0">
                <a:solidFill>
                  <a:srgbClr val="FFFFFF"/>
                </a:solidFill>
                <a:latin typeface="Tahoma" panose="020B0604030504040204" pitchFamily="34" charset="0"/>
                <a:sym typeface="Wingdings 3" panose="05040102010807070707" pitchFamily="18" charset="2"/>
              </a:rPr>
              <a:t>3</a:t>
            </a:r>
            <a:r>
              <a:rPr lang="en-US" altLang="en-US" sz="2200" b="1" smtClean="0">
                <a:solidFill>
                  <a:srgbClr val="FFFFFF"/>
                </a:solidFill>
                <a:latin typeface="Tahoma" panose="020B0604030504040204" pitchFamily="34" charset="0"/>
                <a:sym typeface="Wingdings 3" panose="05040102010807070707" pitchFamily="18" charset="2"/>
              </a:rPr>
              <a:t>[SiO</a:t>
            </a:r>
            <a:r>
              <a:rPr lang="en-US" altLang="en-US" sz="2200" b="1" baseline="-25000" smtClean="0">
                <a:solidFill>
                  <a:srgbClr val="FFFFFF"/>
                </a:solidFill>
                <a:latin typeface="Tahoma" panose="020B0604030504040204" pitchFamily="34" charset="0"/>
                <a:sym typeface="Wingdings 3" panose="05040102010807070707" pitchFamily="18" charset="2"/>
              </a:rPr>
              <a:t>4</a:t>
            </a:r>
            <a:r>
              <a:rPr lang="en-US" altLang="en-US" sz="2200" b="1" smtClean="0">
                <a:solidFill>
                  <a:srgbClr val="FFFFFF"/>
                </a:solidFill>
                <a:latin typeface="Tahoma" panose="020B0604030504040204" pitchFamily="34" charset="0"/>
                <a:sym typeface="Wingdings 3" panose="05040102010807070707" pitchFamily="18" charset="2"/>
              </a:rPr>
              <a:t>](OH)) often first appears rimming plagioclase at contacts with calcite grains, suggesting growth is due to the reaction:</a:t>
            </a:r>
            <a:endParaRPr lang="it-IT" altLang="en-US" sz="2200" b="1" smtClean="0">
              <a:solidFill>
                <a:srgbClr val="FFFFFF"/>
              </a:solidFill>
              <a:latin typeface="Tahoma" panose="020B0604030504040204" pitchFamily="34" charset="0"/>
              <a:sym typeface="Wingdings 3" panose="05040102010807070707" pitchFamily="18" charset="2"/>
            </a:endParaRPr>
          </a:p>
          <a:p>
            <a:pPr algn="ctr" eaLnBrk="1" hangingPunct="1">
              <a:lnSpc>
                <a:spcPct val="130000"/>
              </a:lnSpc>
            </a:pPr>
            <a:r>
              <a:rPr lang="it-IT" altLang="en-US" sz="2200" b="1" smtClean="0">
                <a:solidFill>
                  <a:srgbClr val="FFCCFF"/>
                </a:solidFill>
                <a:latin typeface="Tahoma" panose="020B0604030504040204" pitchFamily="34" charset="0"/>
                <a:sym typeface="Wingdings 3" panose="05040102010807070707" pitchFamily="18" charset="2"/>
              </a:rPr>
              <a:t>Ca-plagioclase + calcite + H</a:t>
            </a:r>
            <a:r>
              <a:rPr lang="it-IT" altLang="en-US" sz="2200" b="1" baseline="-25000" smtClean="0">
                <a:solidFill>
                  <a:srgbClr val="FFCCFF"/>
                </a:solidFill>
                <a:latin typeface="Tahoma" panose="020B0604030504040204" pitchFamily="34" charset="0"/>
                <a:sym typeface="Wingdings 3" panose="05040102010807070707" pitchFamily="18" charset="2"/>
              </a:rPr>
              <a:t>2</a:t>
            </a:r>
            <a:r>
              <a:rPr lang="it-IT" altLang="en-US" sz="2200" b="1" smtClean="0">
                <a:solidFill>
                  <a:srgbClr val="FFCCFF"/>
                </a:solidFill>
                <a:latin typeface="Tahoma" panose="020B0604030504040204" pitchFamily="34" charset="0"/>
                <a:sym typeface="Wingdings 3" panose="05040102010807070707" pitchFamily="18" charset="2"/>
              </a:rPr>
              <a:t>O </a:t>
            </a:r>
            <a:r>
              <a:rPr lang="en-US" altLang="en-US" sz="2200" b="1" smtClean="0">
                <a:solidFill>
                  <a:srgbClr val="FFCCFF"/>
                </a:solidFill>
                <a:latin typeface="Tahoma" panose="020B0604030504040204" pitchFamily="34" charset="0"/>
                <a:sym typeface="Wingdings" panose="05000000000000000000" pitchFamily="2" charset="2"/>
              </a:rPr>
              <a:t></a:t>
            </a:r>
            <a:r>
              <a:rPr lang="en-US" altLang="en-US" sz="2200" b="1" smtClean="0">
                <a:solidFill>
                  <a:srgbClr val="FFCCFF"/>
                </a:solidFill>
                <a:latin typeface="Tahoma" panose="020B0604030504040204" pitchFamily="34" charset="0"/>
                <a:sym typeface="Wingdings 3" panose="05040102010807070707" pitchFamily="18" charset="2"/>
              </a:rPr>
              <a:t> </a:t>
            </a:r>
            <a:r>
              <a:rPr lang="it-IT" altLang="en-US" sz="2200" b="1" smtClean="0">
                <a:solidFill>
                  <a:srgbClr val="FFCCFF"/>
                </a:solidFill>
                <a:latin typeface="Tahoma" panose="020B0604030504040204" pitchFamily="34" charset="0"/>
                <a:sym typeface="Wingdings 3" panose="05040102010807070707" pitchFamily="18" charset="2"/>
              </a:rPr>
              <a:t>zoisite + CO</a:t>
            </a:r>
            <a:r>
              <a:rPr lang="it-IT" altLang="en-US" sz="2200" b="1" baseline="-25000" smtClean="0">
                <a:solidFill>
                  <a:srgbClr val="FFCCFF"/>
                </a:solidFill>
                <a:latin typeface="Tahoma" panose="020B0604030504040204" pitchFamily="34" charset="0"/>
                <a:sym typeface="Wingdings 3" panose="05040102010807070707" pitchFamily="18" charset="2"/>
              </a:rPr>
              <a:t>2</a:t>
            </a:r>
            <a:endParaRPr lang="en-GB" altLang="en-US" sz="2200" b="1" baseline="-25000" smtClean="0">
              <a:solidFill>
                <a:srgbClr val="FFCCFF"/>
              </a:solidFill>
              <a:latin typeface="Tahoma" panose="020B0604030504040204" pitchFamily="34" charset="0"/>
              <a:sym typeface="Wingdings 3" panose="05040102010807070707" pitchFamily="18" charset="2"/>
            </a:endParaRPr>
          </a:p>
        </p:txBody>
      </p:sp>
      <p:sp>
        <p:nvSpPr>
          <p:cNvPr id="280582" name="Rectangle 6"/>
          <p:cNvSpPr>
            <a:spLocks noChangeArrowheads="1"/>
          </p:cNvSpPr>
          <p:nvPr/>
        </p:nvSpPr>
        <p:spPr bwMode="auto">
          <a:xfrm>
            <a:off x="541338" y="4664075"/>
            <a:ext cx="82296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eaLnBrk="1" hangingPunct="1"/>
            <a:r>
              <a:rPr lang="en-US" altLang="en-US" sz="2400" b="1" smtClean="0">
                <a:solidFill>
                  <a:srgbClr val="CCFFCC"/>
                </a:solidFill>
                <a:effectLst/>
              </a:rPr>
              <a:t>V- Diopside</a:t>
            </a:r>
            <a:r>
              <a:rPr lang="en-US" altLang="en-US" smtClean="0">
                <a:solidFill>
                  <a:srgbClr val="E5FFFF"/>
                </a:solidFill>
              </a:rPr>
              <a:t> </a:t>
            </a:r>
            <a:r>
              <a:rPr lang="en-US" altLang="en-US" sz="2400" b="1" smtClean="0">
                <a:solidFill>
                  <a:srgbClr val="CCFFCC"/>
                </a:solidFill>
                <a:effectLst/>
              </a:rPr>
              <a:t>zone</a:t>
            </a:r>
          </a:p>
        </p:txBody>
      </p:sp>
      <p:sp>
        <p:nvSpPr>
          <p:cNvPr id="280583" name="Text Box 7"/>
          <p:cNvSpPr txBox="1">
            <a:spLocks noChangeArrowheads="1"/>
          </p:cNvSpPr>
          <p:nvPr/>
        </p:nvSpPr>
        <p:spPr bwMode="auto">
          <a:xfrm>
            <a:off x="323850" y="5310188"/>
            <a:ext cx="8713788" cy="1397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130000"/>
              </a:lnSpc>
            </a:pPr>
            <a:r>
              <a:rPr lang="en-US" altLang="en-US" sz="2200" b="1" smtClean="0">
                <a:solidFill>
                  <a:srgbClr val="FFFFFF"/>
                </a:solidFill>
                <a:latin typeface="Tahoma" panose="020B0604030504040204" pitchFamily="34" charset="0"/>
                <a:sym typeface="Wingdings 3" panose="05040102010807070707" pitchFamily="18" charset="2"/>
              </a:rPr>
              <a:t>At the highest grades diopside appears due to the breakdown of amphibole:</a:t>
            </a:r>
            <a:endParaRPr lang="it-IT" altLang="en-US" sz="2200" b="1" smtClean="0">
              <a:solidFill>
                <a:srgbClr val="FFFFFF"/>
              </a:solidFill>
              <a:latin typeface="Tahoma" panose="020B0604030504040204" pitchFamily="34" charset="0"/>
              <a:sym typeface="Wingdings 3" panose="05040102010807070707" pitchFamily="18" charset="2"/>
            </a:endParaRPr>
          </a:p>
          <a:p>
            <a:pPr algn="ctr" eaLnBrk="1" hangingPunct="1">
              <a:lnSpc>
                <a:spcPct val="130000"/>
              </a:lnSpc>
            </a:pPr>
            <a:r>
              <a:rPr lang="it-IT" altLang="en-US" sz="2200" b="1" smtClean="0">
                <a:solidFill>
                  <a:srgbClr val="FFCCFF"/>
                </a:solidFill>
                <a:latin typeface="Tahoma" panose="020B0604030504040204" pitchFamily="34" charset="0"/>
                <a:sym typeface="Wingdings 3" panose="05040102010807070707" pitchFamily="18" charset="2"/>
              </a:rPr>
              <a:t>Ca-amphibole + calcite + quartz </a:t>
            </a:r>
            <a:r>
              <a:rPr lang="en-US" altLang="en-US" sz="2200" b="1" smtClean="0">
                <a:solidFill>
                  <a:srgbClr val="FFCCFF"/>
                </a:solidFill>
                <a:latin typeface="Tahoma" panose="020B0604030504040204" pitchFamily="34" charset="0"/>
                <a:sym typeface="Wingdings" panose="05000000000000000000" pitchFamily="2" charset="2"/>
              </a:rPr>
              <a:t></a:t>
            </a:r>
            <a:r>
              <a:rPr lang="ar-EG" altLang="en-US" sz="2200" b="1" smtClean="0">
                <a:solidFill>
                  <a:srgbClr val="FFCCFF"/>
                </a:solidFill>
                <a:latin typeface="Tahoma" panose="020B0604030504040204" pitchFamily="34" charset="0"/>
                <a:sym typeface="Wingdings" panose="05000000000000000000" pitchFamily="2" charset="2"/>
              </a:rPr>
              <a:t> </a:t>
            </a:r>
            <a:r>
              <a:rPr lang="it-IT" altLang="en-US" sz="2200" b="1" smtClean="0">
                <a:solidFill>
                  <a:srgbClr val="FFCCFF"/>
                </a:solidFill>
                <a:latin typeface="Tahoma" panose="020B0604030504040204" pitchFamily="34" charset="0"/>
                <a:sym typeface="Wingdings 3" panose="05040102010807070707" pitchFamily="18" charset="2"/>
              </a:rPr>
              <a:t>diopside + H</a:t>
            </a:r>
            <a:r>
              <a:rPr lang="it-IT" altLang="en-US" sz="2200" b="1" baseline="-25000" smtClean="0">
                <a:solidFill>
                  <a:srgbClr val="FFCCFF"/>
                </a:solidFill>
                <a:latin typeface="Tahoma" panose="020B0604030504040204" pitchFamily="34" charset="0"/>
                <a:sym typeface="Wingdings 3" panose="05040102010807070707" pitchFamily="18" charset="2"/>
              </a:rPr>
              <a:t>2</a:t>
            </a:r>
            <a:r>
              <a:rPr lang="it-IT" altLang="en-US" sz="2200" b="1" smtClean="0">
                <a:solidFill>
                  <a:srgbClr val="FFCCFF"/>
                </a:solidFill>
                <a:latin typeface="Tahoma" panose="020B0604030504040204" pitchFamily="34" charset="0"/>
                <a:sym typeface="Wingdings 3" panose="05040102010807070707" pitchFamily="18" charset="2"/>
              </a:rPr>
              <a:t>O + CO</a:t>
            </a:r>
            <a:r>
              <a:rPr lang="it-IT" altLang="en-US" sz="2200" b="1" baseline="-25000" smtClean="0">
                <a:solidFill>
                  <a:srgbClr val="FFCCFF"/>
                </a:solidFill>
                <a:latin typeface="Tahoma" panose="020B0604030504040204" pitchFamily="34" charset="0"/>
                <a:sym typeface="Wingdings 3" panose="05040102010807070707" pitchFamily="18" charset="2"/>
              </a:rPr>
              <a:t>2</a:t>
            </a:r>
            <a:endParaRPr lang="en-GB" altLang="en-US" sz="2200" b="1" baseline="-25000" smtClean="0">
              <a:solidFill>
                <a:srgbClr val="FFCCFF"/>
              </a:solidFill>
              <a:latin typeface="Tahoma" panose="020B0604030504040204" pitchFamily="34" charset="0"/>
              <a:sym typeface="Wingdings 3" panose="05040102010807070707" pitchFamily="18" charset="2"/>
            </a:endParaRPr>
          </a:p>
        </p:txBody>
      </p:sp>
    </p:spTree>
    <p:extLst>
      <p:ext uri="{BB962C8B-B14F-4D97-AF65-F5344CB8AC3E}">
        <p14:creationId xmlns:p14="http://schemas.microsoft.com/office/powerpoint/2010/main" val="7284387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0579"/>
                                        </p:tgtEl>
                                        <p:attrNameLst>
                                          <p:attrName>style.visibility</p:attrName>
                                        </p:attrNameLst>
                                      </p:cBhvr>
                                      <p:to>
                                        <p:strVal val="visible"/>
                                      </p:to>
                                    </p:set>
                                    <p:anim calcmode="lin" valueType="num">
                                      <p:cBhvr additive="base">
                                        <p:cTn id="7" dur="500" fill="hold"/>
                                        <p:tgtEl>
                                          <p:spTgt spid="280579"/>
                                        </p:tgtEl>
                                        <p:attrNameLst>
                                          <p:attrName>ppt_x</p:attrName>
                                        </p:attrNameLst>
                                      </p:cBhvr>
                                      <p:tavLst>
                                        <p:tav tm="0">
                                          <p:val>
                                            <p:strVal val="#ppt_x"/>
                                          </p:val>
                                        </p:tav>
                                        <p:tav tm="100000">
                                          <p:val>
                                            <p:strVal val="#ppt_x"/>
                                          </p:val>
                                        </p:tav>
                                      </p:tavLst>
                                    </p:anim>
                                    <p:anim calcmode="lin" valueType="num">
                                      <p:cBhvr additive="base">
                                        <p:cTn id="8" dur="500" fill="hold"/>
                                        <p:tgtEl>
                                          <p:spTgt spid="28057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0580"/>
                                        </p:tgtEl>
                                        <p:attrNameLst>
                                          <p:attrName>style.visibility</p:attrName>
                                        </p:attrNameLst>
                                      </p:cBhvr>
                                      <p:to>
                                        <p:strVal val="visible"/>
                                      </p:to>
                                    </p:set>
                                    <p:anim calcmode="lin" valueType="num">
                                      <p:cBhvr additive="base">
                                        <p:cTn id="13" dur="500" fill="hold"/>
                                        <p:tgtEl>
                                          <p:spTgt spid="280580"/>
                                        </p:tgtEl>
                                        <p:attrNameLst>
                                          <p:attrName>ppt_x</p:attrName>
                                        </p:attrNameLst>
                                      </p:cBhvr>
                                      <p:tavLst>
                                        <p:tav tm="0">
                                          <p:val>
                                            <p:strVal val="#ppt_x"/>
                                          </p:val>
                                        </p:tav>
                                        <p:tav tm="100000">
                                          <p:val>
                                            <p:strVal val="#ppt_x"/>
                                          </p:val>
                                        </p:tav>
                                      </p:tavLst>
                                    </p:anim>
                                    <p:anim calcmode="lin" valueType="num">
                                      <p:cBhvr additive="base">
                                        <p:cTn id="14" dur="500" fill="hold"/>
                                        <p:tgtEl>
                                          <p:spTgt spid="28058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0581"/>
                                        </p:tgtEl>
                                        <p:attrNameLst>
                                          <p:attrName>style.visibility</p:attrName>
                                        </p:attrNameLst>
                                      </p:cBhvr>
                                      <p:to>
                                        <p:strVal val="visible"/>
                                      </p:to>
                                    </p:set>
                                    <p:anim calcmode="lin" valueType="num">
                                      <p:cBhvr additive="base">
                                        <p:cTn id="19" dur="500" fill="hold"/>
                                        <p:tgtEl>
                                          <p:spTgt spid="280581"/>
                                        </p:tgtEl>
                                        <p:attrNameLst>
                                          <p:attrName>ppt_x</p:attrName>
                                        </p:attrNameLst>
                                      </p:cBhvr>
                                      <p:tavLst>
                                        <p:tav tm="0">
                                          <p:val>
                                            <p:strVal val="#ppt_x"/>
                                          </p:val>
                                        </p:tav>
                                        <p:tav tm="100000">
                                          <p:val>
                                            <p:strVal val="#ppt_x"/>
                                          </p:val>
                                        </p:tav>
                                      </p:tavLst>
                                    </p:anim>
                                    <p:anim calcmode="lin" valueType="num">
                                      <p:cBhvr additive="base">
                                        <p:cTn id="20" dur="500" fill="hold"/>
                                        <p:tgtEl>
                                          <p:spTgt spid="28058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0582"/>
                                        </p:tgtEl>
                                        <p:attrNameLst>
                                          <p:attrName>style.visibility</p:attrName>
                                        </p:attrNameLst>
                                      </p:cBhvr>
                                      <p:to>
                                        <p:strVal val="visible"/>
                                      </p:to>
                                    </p:set>
                                    <p:anim calcmode="lin" valueType="num">
                                      <p:cBhvr additive="base">
                                        <p:cTn id="25" dur="500" fill="hold"/>
                                        <p:tgtEl>
                                          <p:spTgt spid="280582"/>
                                        </p:tgtEl>
                                        <p:attrNameLst>
                                          <p:attrName>ppt_x</p:attrName>
                                        </p:attrNameLst>
                                      </p:cBhvr>
                                      <p:tavLst>
                                        <p:tav tm="0">
                                          <p:val>
                                            <p:strVal val="#ppt_x"/>
                                          </p:val>
                                        </p:tav>
                                        <p:tav tm="100000">
                                          <p:val>
                                            <p:strVal val="#ppt_x"/>
                                          </p:val>
                                        </p:tav>
                                      </p:tavLst>
                                    </p:anim>
                                    <p:anim calcmode="lin" valueType="num">
                                      <p:cBhvr additive="base">
                                        <p:cTn id="26" dur="500" fill="hold"/>
                                        <p:tgtEl>
                                          <p:spTgt spid="28058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80583"/>
                                        </p:tgtEl>
                                        <p:attrNameLst>
                                          <p:attrName>style.visibility</p:attrName>
                                        </p:attrNameLst>
                                      </p:cBhvr>
                                      <p:to>
                                        <p:strVal val="visible"/>
                                      </p:to>
                                    </p:set>
                                    <p:anim calcmode="lin" valueType="num">
                                      <p:cBhvr additive="base">
                                        <p:cTn id="31" dur="500" fill="hold"/>
                                        <p:tgtEl>
                                          <p:spTgt spid="280583"/>
                                        </p:tgtEl>
                                        <p:attrNameLst>
                                          <p:attrName>ppt_x</p:attrName>
                                        </p:attrNameLst>
                                      </p:cBhvr>
                                      <p:tavLst>
                                        <p:tav tm="0">
                                          <p:val>
                                            <p:strVal val="#ppt_x"/>
                                          </p:val>
                                        </p:tav>
                                        <p:tav tm="100000">
                                          <p:val>
                                            <p:strVal val="#ppt_x"/>
                                          </p:val>
                                        </p:tav>
                                      </p:tavLst>
                                    </p:anim>
                                    <p:anim calcmode="lin" valueType="num">
                                      <p:cBhvr additive="base">
                                        <p:cTn id="32" dur="500" fill="hold"/>
                                        <p:tgtEl>
                                          <p:spTgt spid="2805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79" grpId="0" animBg="1"/>
      <p:bldP spid="280580" grpId="0"/>
      <p:bldP spid="280581" grpId="0" animBg="1"/>
      <p:bldP spid="280582" grpId="0"/>
      <p:bldP spid="280583"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07950" y="1700213"/>
            <a:ext cx="8964613" cy="2305050"/>
          </a:xfrm>
        </p:spPr>
        <p:txBody>
          <a:bodyPr/>
          <a:lstStyle/>
          <a:p>
            <a:pPr rtl="0">
              <a:lnSpc>
                <a:spcPct val="120000"/>
              </a:lnSpc>
            </a:pPr>
            <a:r>
              <a:rPr lang="en-US" altLang="en-US" sz="3600" b="1" i="1" dirty="0" smtClean="0">
                <a:solidFill>
                  <a:srgbClr val="FFFF66"/>
                </a:solidFill>
              </a:rPr>
              <a:t>Metamorphism </a:t>
            </a:r>
            <a:r>
              <a:rPr lang="en-US" altLang="en-US" sz="3600" b="1" i="1" dirty="0">
                <a:solidFill>
                  <a:srgbClr val="FFFF66"/>
                </a:solidFill>
              </a:rPr>
              <a:t>of Basic Igneous Rock</a:t>
            </a:r>
            <a:br>
              <a:rPr lang="en-US" altLang="en-US" sz="3600" b="1" i="1" dirty="0">
                <a:solidFill>
                  <a:srgbClr val="FFFF66"/>
                </a:solidFill>
              </a:rPr>
            </a:br>
            <a:r>
              <a:rPr lang="en-US" altLang="en-US" b="1" i="1" dirty="0">
                <a:solidFill>
                  <a:srgbClr val="FFFF66"/>
                </a:solidFill>
              </a:rPr>
              <a:t> </a:t>
            </a:r>
            <a:r>
              <a:rPr lang="en-US" altLang="en-US" sz="4000" b="1" i="1" dirty="0">
                <a:solidFill>
                  <a:srgbClr val="FFFFFF"/>
                </a:solidFill>
                <a:effectLst/>
              </a:rPr>
              <a:t>(</a:t>
            </a:r>
            <a:r>
              <a:rPr lang="en-US" altLang="en-US" sz="4000" b="1" i="1" dirty="0" err="1">
                <a:solidFill>
                  <a:srgbClr val="FFFFFF"/>
                </a:solidFill>
                <a:effectLst/>
              </a:rPr>
              <a:t>Metabasites</a:t>
            </a:r>
            <a:r>
              <a:rPr lang="en-US" altLang="en-US" sz="4000" b="1" i="1" dirty="0">
                <a:solidFill>
                  <a:srgbClr val="FFFFFF"/>
                </a:solidFill>
                <a:effectLst/>
              </a:rPr>
              <a:t>)</a:t>
            </a:r>
          </a:p>
        </p:txBody>
      </p:sp>
      <p:sp>
        <p:nvSpPr>
          <p:cNvPr id="23555" name="Text Box 3"/>
          <p:cNvSpPr txBox="1">
            <a:spLocks noChangeArrowheads="1"/>
          </p:cNvSpPr>
          <p:nvPr/>
        </p:nvSpPr>
        <p:spPr bwMode="auto">
          <a:xfrm>
            <a:off x="179388" y="836613"/>
            <a:ext cx="882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rtl="0">
              <a:spcBef>
                <a:spcPct val="50000"/>
              </a:spcBef>
              <a:buFontTx/>
              <a:buChar char="-"/>
            </a:pPr>
            <a:endParaRPr lang="en-US" altLang="en-US" sz="2400" b="1">
              <a:solidFill>
                <a:srgbClr val="FFFF66"/>
              </a:solidFill>
              <a:latin typeface="Lucida Sans" panose="020B0602030504020204" pitchFamily="34" charset="0"/>
            </a:endParaRPr>
          </a:p>
        </p:txBody>
      </p:sp>
    </p:spTree>
    <p:extLst>
      <p:ext uri="{BB962C8B-B14F-4D97-AF65-F5344CB8AC3E}">
        <p14:creationId xmlns:p14="http://schemas.microsoft.com/office/powerpoint/2010/main" val="77054769"/>
      </p:ext>
    </p:extLst>
  </p:cSld>
  <p:clrMapOvr>
    <a:masterClrMapping/>
  </p:clrMapOvr>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468313" y="44450"/>
            <a:ext cx="8229600" cy="487363"/>
          </a:xfrm>
        </p:spPr>
        <p:txBody>
          <a:bodyPr/>
          <a:lstStyle/>
          <a:p>
            <a:pPr rtl="0"/>
            <a:r>
              <a:rPr lang="en-US" altLang="en-US" sz="3200" b="1">
                <a:solidFill>
                  <a:srgbClr val="FFFFFF"/>
                </a:solidFill>
                <a:effectLst/>
              </a:rPr>
              <a:t>What is the Metabasites?</a:t>
            </a:r>
          </a:p>
        </p:txBody>
      </p:sp>
      <p:sp>
        <p:nvSpPr>
          <p:cNvPr id="208899" name="Text Box 3"/>
          <p:cNvSpPr txBox="1">
            <a:spLocks noChangeArrowheads="1"/>
          </p:cNvSpPr>
          <p:nvPr/>
        </p:nvSpPr>
        <p:spPr bwMode="auto">
          <a:xfrm>
            <a:off x="179388" y="620713"/>
            <a:ext cx="8713787" cy="564462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rtl="0">
              <a:lnSpc>
                <a:spcPct val="90000"/>
              </a:lnSpc>
              <a:spcBef>
                <a:spcPct val="50000"/>
              </a:spcBef>
              <a:buFont typeface="Wingdings 3" panose="05040102010807070707" pitchFamily="18" charset="2"/>
              <a:buChar char="_"/>
            </a:pPr>
            <a:r>
              <a:rPr lang="en-US" altLang="en-US" sz="2200" dirty="0" err="1" smtClean="0">
                <a:solidFill>
                  <a:srgbClr val="0000CC"/>
                </a:solidFill>
                <a:cs typeface="Times New Roman" panose="02020603050405020304" pitchFamily="18" charset="0"/>
                <a:sym typeface="Wingdings 3" panose="05040102010807070707" pitchFamily="18" charset="2"/>
              </a:rPr>
              <a:t>Metabasites</a:t>
            </a:r>
            <a:r>
              <a:rPr lang="en-US" altLang="en-US" sz="2200" dirty="0" smtClean="0">
                <a:solidFill>
                  <a:srgbClr val="0000CC"/>
                </a:solidFill>
                <a:cs typeface="Times New Roman" panose="02020603050405020304" pitchFamily="18" charset="0"/>
                <a:sym typeface="Wingdings 3" panose="05040102010807070707" pitchFamily="18" charset="2"/>
              </a:rPr>
              <a:t>,</a:t>
            </a:r>
            <a:r>
              <a:rPr lang="en-US" altLang="en-US" sz="2200" dirty="0" smtClean="0">
                <a:cs typeface="Times New Roman" panose="02020603050405020304" pitchFamily="18" charset="0"/>
                <a:sym typeface="Wingdings 3" panose="05040102010807070707" pitchFamily="18" charset="2"/>
              </a:rPr>
              <a:t> </a:t>
            </a:r>
            <a:r>
              <a:rPr lang="en-US" altLang="en-US" sz="2200" b="1" dirty="0">
                <a:solidFill>
                  <a:srgbClr val="FFFF00"/>
                </a:solidFill>
                <a:cs typeface="Times New Roman" panose="02020603050405020304" pitchFamily="18" charset="0"/>
              </a:rPr>
              <a:t>are metamorphic equivalent of basic igneous rocks over a wide range of metamorphic conditions (i.e. from low- to ultra high grade).</a:t>
            </a:r>
            <a:r>
              <a:rPr lang="en-US" altLang="en-US" sz="2200" b="1" dirty="0">
                <a:solidFill>
                  <a:srgbClr val="FFFF00"/>
                </a:solidFill>
                <a:cs typeface="Times New Roman" panose="02020603050405020304" pitchFamily="18" charset="0"/>
                <a:sym typeface="Wingdings 3" panose="05040102010807070707" pitchFamily="18" charset="2"/>
              </a:rPr>
              <a:t> It could be also include the basic variety of intermediate igneous rocks.</a:t>
            </a:r>
          </a:p>
          <a:p>
            <a:pPr algn="just" rtl="0">
              <a:lnSpc>
                <a:spcPct val="90000"/>
              </a:lnSpc>
              <a:spcBef>
                <a:spcPct val="50000"/>
              </a:spcBef>
              <a:buFont typeface="Wingdings 3" panose="05040102010807070707" pitchFamily="18" charset="2"/>
              <a:buChar char="_"/>
            </a:pPr>
            <a:r>
              <a:rPr lang="en-US" altLang="en-US" sz="2200" dirty="0">
                <a:solidFill>
                  <a:srgbClr val="0000CC"/>
                </a:solidFill>
                <a:cs typeface="Times New Roman" panose="02020603050405020304" pitchFamily="18" charset="0"/>
              </a:rPr>
              <a:t>Basic igneous rocks </a:t>
            </a:r>
            <a:r>
              <a:rPr lang="en-US" altLang="en-US" sz="2200" b="1" dirty="0">
                <a:solidFill>
                  <a:srgbClr val="FFFF00"/>
                </a:solidFill>
                <a:cs typeface="Times New Roman" panose="02020603050405020304" pitchFamily="18" charset="0"/>
              </a:rPr>
              <a:t>are made up essentially of </a:t>
            </a:r>
            <a:r>
              <a:rPr lang="en-US" altLang="en-US" sz="2200" b="1" dirty="0">
                <a:cs typeface="Times New Roman" panose="02020603050405020304" pitchFamily="18" charset="0"/>
              </a:rPr>
              <a:t>Ca-plagioclase</a:t>
            </a:r>
            <a:r>
              <a:rPr lang="en-US" altLang="en-US" sz="2200" b="1" dirty="0">
                <a:solidFill>
                  <a:srgbClr val="FFFF00"/>
                </a:solidFill>
                <a:cs typeface="Times New Roman" panose="02020603050405020304" pitchFamily="18" charset="0"/>
              </a:rPr>
              <a:t> and </a:t>
            </a:r>
            <a:r>
              <a:rPr lang="en-US" altLang="en-US" sz="2200" b="1" dirty="0">
                <a:cs typeface="Times New Roman" panose="02020603050405020304" pitchFamily="18" charset="0"/>
              </a:rPr>
              <a:t>augite</a:t>
            </a:r>
            <a:r>
              <a:rPr lang="en-US" altLang="en-US" sz="2200" b="1" dirty="0">
                <a:solidFill>
                  <a:srgbClr val="FFFF00"/>
                </a:solidFill>
                <a:cs typeface="Times New Roman" panose="02020603050405020304" pitchFamily="18" charset="0"/>
              </a:rPr>
              <a:t>  and may contain </a:t>
            </a:r>
            <a:r>
              <a:rPr lang="en-US" altLang="en-US" sz="2200" b="1" dirty="0">
                <a:cs typeface="Times New Roman" panose="02020603050405020304" pitchFamily="18" charset="0"/>
              </a:rPr>
              <a:t>olivine</a:t>
            </a:r>
            <a:r>
              <a:rPr lang="en-US" altLang="en-US" sz="2200" b="1" dirty="0">
                <a:solidFill>
                  <a:srgbClr val="FFFF00"/>
                </a:solidFill>
                <a:cs typeface="Times New Roman" panose="02020603050405020304" pitchFamily="18" charset="0"/>
              </a:rPr>
              <a:t> and/or </a:t>
            </a:r>
            <a:r>
              <a:rPr lang="en-US" altLang="en-US" sz="2200" b="1" dirty="0">
                <a:cs typeface="Times New Roman" panose="02020603050405020304" pitchFamily="18" charset="0"/>
              </a:rPr>
              <a:t>enstatite</a:t>
            </a:r>
            <a:r>
              <a:rPr lang="en-US" altLang="en-US" sz="2200" b="1" dirty="0">
                <a:solidFill>
                  <a:srgbClr val="FFFF00"/>
                </a:solidFill>
                <a:cs typeface="Times New Roman" panose="02020603050405020304" pitchFamily="18" charset="0"/>
              </a:rPr>
              <a:t>. They include basaltic lava flow, volcanogenic sediments and gabbroic rocks. The basic igneous rock are characterize by:</a:t>
            </a:r>
          </a:p>
          <a:p>
            <a:pPr algn="just" rtl="0">
              <a:lnSpc>
                <a:spcPct val="90000"/>
              </a:lnSpc>
              <a:spcBef>
                <a:spcPct val="50000"/>
              </a:spcBef>
              <a:buFont typeface="Wingdings 3" panose="05040102010807070707" pitchFamily="18" charset="2"/>
              <a:buNone/>
            </a:pPr>
            <a:r>
              <a:rPr lang="en-US" altLang="en-US" sz="2200" b="1" dirty="0">
                <a:cs typeface="Times New Roman" panose="02020603050405020304" pitchFamily="18" charset="0"/>
              </a:rPr>
              <a:t>1- The original igneous mineral are anhydrous mineral phase stable at high temperature. </a:t>
            </a:r>
          </a:p>
          <a:p>
            <a:pPr algn="just" rtl="0">
              <a:lnSpc>
                <a:spcPct val="90000"/>
              </a:lnSpc>
              <a:spcBef>
                <a:spcPct val="50000"/>
              </a:spcBef>
              <a:buFont typeface="Wingdings 3" panose="05040102010807070707" pitchFamily="18" charset="2"/>
              <a:buNone/>
            </a:pPr>
            <a:r>
              <a:rPr lang="en-US" altLang="en-US" sz="2200" b="1" dirty="0">
                <a:cs typeface="Times New Roman" panose="02020603050405020304" pitchFamily="18" charset="0"/>
              </a:rPr>
              <a:t>2- The minerals are mostly solid solution composition (plagioclase, amphibole and pyroxene) </a:t>
            </a:r>
          </a:p>
          <a:p>
            <a:pPr algn="just" rtl="0">
              <a:lnSpc>
                <a:spcPct val="90000"/>
              </a:lnSpc>
              <a:spcBef>
                <a:spcPct val="50000"/>
              </a:spcBef>
              <a:buFont typeface="Wingdings 3" panose="05040102010807070707" pitchFamily="18" charset="2"/>
              <a:buChar char="_"/>
            </a:pPr>
            <a:r>
              <a:rPr lang="en-US" altLang="en-US" sz="2200" b="1" dirty="0">
                <a:solidFill>
                  <a:srgbClr val="FFFF00"/>
                </a:solidFill>
                <a:cs typeface="Times New Roman" panose="02020603050405020304" pitchFamily="18" charset="0"/>
                <a:sym typeface="Wingdings 3" panose="05040102010807070707" pitchFamily="18" charset="2"/>
              </a:rPr>
              <a:t> </a:t>
            </a:r>
            <a:r>
              <a:rPr lang="en-US" altLang="en-US" sz="2200" dirty="0" err="1">
                <a:solidFill>
                  <a:srgbClr val="0000CC"/>
                </a:solidFill>
                <a:cs typeface="Times New Roman" panose="02020603050405020304" pitchFamily="18" charset="0"/>
                <a:sym typeface="Wingdings 3" panose="05040102010807070707" pitchFamily="18" charset="2"/>
              </a:rPr>
              <a:t>Metabasites</a:t>
            </a:r>
            <a:r>
              <a:rPr lang="en-US" altLang="en-US" sz="2200" b="1" dirty="0">
                <a:solidFill>
                  <a:srgbClr val="FFFF00"/>
                </a:solidFill>
                <a:cs typeface="Times New Roman" panose="02020603050405020304" pitchFamily="18" charset="0"/>
                <a:sym typeface="Wingdings 3" panose="05040102010807070707" pitchFamily="18" charset="2"/>
              </a:rPr>
              <a:t> characterize by: </a:t>
            </a:r>
            <a:r>
              <a:rPr lang="en-US" altLang="en-US" sz="2200" b="1" dirty="0" err="1">
                <a:solidFill>
                  <a:srgbClr val="FFFF00"/>
                </a:solidFill>
                <a:cs typeface="Times New Roman" panose="02020603050405020304" pitchFamily="18" charset="0"/>
                <a:sym typeface="Wingdings 3" panose="05040102010807070707" pitchFamily="18" charset="2"/>
              </a:rPr>
              <a:t>i</a:t>
            </a:r>
            <a:r>
              <a:rPr lang="en-US" altLang="en-US" sz="2200" b="1" dirty="0">
                <a:solidFill>
                  <a:srgbClr val="FFFF00"/>
                </a:solidFill>
                <a:cs typeface="Times New Roman" panose="02020603050405020304" pitchFamily="18" charset="0"/>
                <a:sym typeface="Wingdings 3" panose="05040102010807070707" pitchFamily="18" charset="2"/>
              </a:rPr>
              <a:t>)  </a:t>
            </a:r>
            <a:r>
              <a:rPr lang="en-US" altLang="en-US" sz="2200" b="1" dirty="0">
                <a:cs typeface="Times New Roman" panose="02020603050405020304" pitchFamily="18" charset="0"/>
              </a:rPr>
              <a:t>Composition of plagioclase are varied at the range of P-T conditions</a:t>
            </a:r>
            <a:r>
              <a:rPr lang="en-US" altLang="en-US" sz="2200" b="1" dirty="0">
                <a:solidFill>
                  <a:srgbClr val="FFFF00"/>
                </a:solidFill>
                <a:cs typeface="Times New Roman" panose="02020603050405020304" pitchFamily="18" charset="0"/>
              </a:rPr>
              <a:t>, ii) </a:t>
            </a:r>
            <a:r>
              <a:rPr lang="en-US" altLang="en-US" sz="2200" b="1" dirty="0">
                <a:solidFill>
                  <a:srgbClr val="CCFFCC"/>
                </a:solidFill>
                <a:cs typeface="Times New Roman" panose="02020603050405020304" pitchFamily="18" charset="0"/>
              </a:rPr>
              <a:t>during reaction plagioclase may breakdown to Na- and Ca-Al-silicates, and</a:t>
            </a:r>
            <a:r>
              <a:rPr lang="en-US" altLang="en-US" sz="2200" b="1" dirty="0">
                <a:solidFill>
                  <a:srgbClr val="FFFF00"/>
                </a:solidFill>
                <a:cs typeface="Times New Roman" panose="02020603050405020304" pitchFamily="18" charset="0"/>
              </a:rPr>
              <a:t> iii) </a:t>
            </a:r>
            <a:r>
              <a:rPr lang="en-US" altLang="en-US" sz="2200" b="1" dirty="0">
                <a:cs typeface="Times New Roman" panose="02020603050405020304" pitchFamily="18" charset="0"/>
              </a:rPr>
              <a:t>Pyroxene may breakdown to Fe-Mg silicate minerals.</a:t>
            </a:r>
            <a:endParaRPr lang="en-US" altLang="en-US" sz="2200" b="1" dirty="0">
              <a:cs typeface="Times New Roman" panose="02020603050405020304" pitchFamily="18" charset="0"/>
              <a:sym typeface="Wingdings 3" panose="05040102010807070707" pitchFamily="18" charset="2"/>
            </a:endParaRPr>
          </a:p>
        </p:txBody>
      </p:sp>
    </p:spTree>
    <p:extLst>
      <p:ext uri="{BB962C8B-B14F-4D97-AF65-F5344CB8AC3E}">
        <p14:creationId xmlns:p14="http://schemas.microsoft.com/office/powerpoint/2010/main" val="18035386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8899">
                                            <p:txEl>
                                              <p:pRg st="0" end="0"/>
                                            </p:txEl>
                                          </p:spTgt>
                                        </p:tgtEl>
                                        <p:attrNameLst>
                                          <p:attrName>style.visibility</p:attrName>
                                        </p:attrNameLst>
                                      </p:cBhvr>
                                      <p:to>
                                        <p:strVal val="visible"/>
                                      </p:to>
                                    </p:set>
                                    <p:anim calcmode="lin" valueType="num">
                                      <p:cBhvr additive="base">
                                        <p:cTn id="7" dur="500" fill="hold"/>
                                        <p:tgtEl>
                                          <p:spTgt spid="2088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88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8899">
                                            <p:txEl>
                                              <p:pRg st="1" end="1"/>
                                            </p:txEl>
                                          </p:spTgt>
                                        </p:tgtEl>
                                        <p:attrNameLst>
                                          <p:attrName>style.visibility</p:attrName>
                                        </p:attrNameLst>
                                      </p:cBhvr>
                                      <p:to>
                                        <p:strVal val="visible"/>
                                      </p:to>
                                    </p:set>
                                    <p:anim calcmode="lin" valueType="num">
                                      <p:cBhvr additive="base">
                                        <p:cTn id="13" dur="500" fill="hold"/>
                                        <p:tgtEl>
                                          <p:spTgt spid="2088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88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08899">
                                            <p:txEl>
                                              <p:pRg st="2" end="2"/>
                                            </p:txEl>
                                          </p:spTgt>
                                        </p:tgtEl>
                                        <p:attrNameLst>
                                          <p:attrName>style.visibility</p:attrName>
                                        </p:attrNameLst>
                                      </p:cBhvr>
                                      <p:to>
                                        <p:strVal val="visible"/>
                                      </p:to>
                                    </p:set>
                                    <p:anim calcmode="lin" valueType="num">
                                      <p:cBhvr additive="base">
                                        <p:cTn id="19" dur="500" fill="hold"/>
                                        <p:tgtEl>
                                          <p:spTgt spid="2088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88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08899">
                                            <p:txEl>
                                              <p:pRg st="3" end="3"/>
                                            </p:txEl>
                                          </p:spTgt>
                                        </p:tgtEl>
                                        <p:attrNameLst>
                                          <p:attrName>style.visibility</p:attrName>
                                        </p:attrNameLst>
                                      </p:cBhvr>
                                      <p:to>
                                        <p:strVal val="visible"/>
                                      </p:to>
                                    </p:set>
                                    <p:anim calcmode="lin" valueType="num">
                                      <p:cBhvr additive="base">
                                        <p:cTn id="25" dur="500" fill="hold"/>
                                        <p:tgtEl>
                                          <p:spTgt spid="2088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88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08899">
                                            <p:txEl>
                                              <p:pRg st="4" end="4"/>
                                            </p:txEl>
                                          </p:spTgt>
                                        </p:tgtEl>
                                        <p:attrNameLst>
                                          <p:attrName>style.visibility</p:attrName>
                                        </p:attrNameLst>
                                      </p:cBhvr>
                                      <p:to>
                                        <p:strVal val="visible"/>
                                      </p:to>
                                    </p:set>
                                    <p:anim calcmode="lin" valueType="num">
                                      <p:cBhvr additive="base">
                                        <p:cTn id="31" dur="500" fill="hold"/>
                                        <p:tgtEl>
                                          <p:spTgt spid="20889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889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ext Box 2"/>
          <p:cNvSpPr txBox="1">
            <a:spLocks noChangeArrowheads="1"/>
          </p:cNvSpPr>
          <p:nvPr/>
        </p:nvSpPr>
        <p:spPr bwMode="auto">
          <a:xfrm>
            <a:off x="252413" y="596900"/>
            <a:ext cx="8640762" cy="31623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rtl="0">
              <a:lnSpc>
                <a:spcPct val="180000"/>
              </a:lnSpc>
            </a:pPr>
            <a:r>
              <a:rPr lang="en-US" altLang="en-US" sz="2200" b="1" dirty="0">
                <a:solidFill>
                  <a:srgbClr val="FFFF00"/>
                </a:solidFill>
                <a:sym typeface="Wingdings 3" panose="05040102010807070707" pitchFamily="18" charset="2"/>
              </a:rPr>
              <a:t> </a:t>
            </a:r>
            <a:r>
              <a:rPr lang="en-US" altLang="en-US" dirty="0">
                <a:latin typeface="Tahoma" panose="020B0604030504040204" pitchFamily="34" charset="0"/>
                <a:sym typeface="Wingdings 3" panose="05040102010807070707" pitchFamily="18" charset="2"/>
              </a:rPr>
              <a:t>    </a:t>
            </a:r>
            <a:r>
              <a:rPr lang="en-US" altLang="en-US" sz="2400" dirty="0" err="1">
                <a:solidFill>
                  <a:srgbClr val="0000CC"/>
                </a:solidFill>
                <a:latin typeface="Tahoma" panose="020B0604030504040204" pitchFamily="34" charset="0"/>
                <a:sym typeface="Wingdings 3" panose="05040102010807070707" pitchFamily="18" charset="2"/>
              </a:rPr>
              <a:t>Metabasites</a:t>
            </a:r>
            <a:r>
              <a:rPr lang="en-US" altLang="en-US" b="1" dirty="0">
                <a:solidFill>
                  <a:srgbClr val="FFFF00"/>
                </a:solidFill>
                <a:latin typeface="Tahoma" panose="020B0604030504040204" pitchFamily="34" charset="0"/>
                <a:sym typeface="Wingdings 3" panose="05040102010807070707" pitchFamily="18" charset="2"/>
              </a:rPr>
              <a:t> </a:t>
            </a:r>
            <a:r>
              <a:rPr lang="en-US" altLang="en-US" sz="2200" b="1" dirty="0">
                <a:sym typeface="Wingdings 3" panose="05040102010807070707" pitchFamily="18" charset="2"/>
              </a:rPr>
              <a:t>are dominated by amphibole over a wide range of P-T conditions, and hence is known as </a:t>
            </a:r>
            <a:r>
              <a:rPr lang="en-US" altLang="en-US" sz="2200" b="1" dirty="0" err="1">
                <a:solidFill>
                  <a:srgbClr val="00FF00"/>
                </a:solidFill>
                <a:sym typeface="Wingdings 3" panose="05040102010807070707" pitchFamily="18" charset="2"/>
              </a:rPr>
              <a:t>Amphibolites</a:t>
            </a:r>
            <a:r>
              <a:rPr lang="en-US" altLang="en-US" sz="2200" b="1" dirty="0">
                <a:sym typeface="Wingdings 3" panose="05040102010807070707" pitchFamily="18" charset="2"/>
              </a:rPr>
              <a:t>.   It is possible also to derived from marl rocks; therefore, there are two kinds of </a:t>
            </a:r>
            <a:r>
              <a:rPr lang="en-US" altLang="en-US" sz="2200" b="1" dirty="0" err="1">
                <a:sym typeface="Wingdings 3" panose="05040102010807070707" pitchFamily="18" charset="2"/>
              </a:rPr>
              <a:t>amphibolites</a:t>
            </a:r>
            <a:r>
              <a:rPr lang="en-US" altLang="en-US" sz="2200" b="1" dirty="0">
                <a:sym typeface="Wingdings 3" panose="05040102010807070707" pitchFamily="18" charset="2"/>
              </a:rPr>
              <a:t>: </a:t>
            </a:r>
            <a:r>
              <a:rPr lang="en-US" altLang="en-US" sz="2200" b="1" i="1" dirty="0">
                <a:solidFill>
                  <a:srgbClr val="00FF00"/>
                </a:solidFill>
                <a:sym typeface="Wingdings 3" panose="05040102010807070707" pitchFamily="18" charset="2"/>
              </a:rPr>
              <a:t>Ortho-</a:t>
            </a:r>
            <a:r>
              <a:rPr lang="en-US" altLang="en-US" sz="2200" b="1" i="1" dirty="0" err="1">
                <a:solidFill>
                  <a:srgbClr val="00FF00"/>
                </a:solidFill>
                <a:sym typeface="Wingdings 3" panose="05040102010807070707" pitchFamily="18" charset="2"/>
              </a:rPr>
              <a:t>amphibolites</a:t>
            </a:r>
            <a:r>
              <a:rPr lang="en-US" altLang="en-US" sz="2200" b="1" dirty="0">
                <a:solidFill>
                  <a:srgbClr val="00FF00"/>
                </a:solidFill>
                <a:sym typeface="Wingdings 3" panose="05040102010807070707" pitchFamily="18" charset="2"/>
              </a:rPr>
              <a:t> </a:t>
            </a:r>
            <a:r>
              <a:rPr lang="en-US" altLang="en-US" sz="2200" b="1" dirty="0">
                <a:sym typeface="Wingdings 3" panose="05040102010807070707" pitchFamily="18" charset="2"/>
              </a:rPr>
              <a:t>and </a:t>
            </a:r>
            <a:r>
              <a:rPr lang="en-US" altLang="en-US" sz="2200" b="1" i="1" dirty="0">
                <a:solidFill>
                  <a:srgbClr val="00FF00"/>
                </a:solidFill>
                <a:sym typeface="Wingdings 3" panose="05040102010807070707" pitchFamily="18" charset="2"/>
              </a:rPr>
              <a:t>Para-amphiboles</a:t>
            </a:r>
            <a:r>
              <a:rPr lang="en-US" altLang="en-US" sz="2200" b="1" i="1" dirty="0"/>
              <a:t>.</a:t>
            </a:r>
            <a:endParaRPr lang="en-US" altLang="en-US" sz="2200" b="1" dirty="0">
              <a:solidFill>
                <a:srgbClr val="FFFF00"/>
              </a:solidFill>
            </a:endParaRPr>
          </a:p>
        </p:txBody>
      </p:sp>
    </p:spTree>
    <p:extLst>
      <p:ext uri="{BB962C8B-B14F-4D97-AF65-F5344CB8AC3E}">
        <p14:creationId xmlns:p14="http://schemas.microsoft.com/office/powerpoint/2010/main" val="10181735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0338">
                                            <p:txEl>
                                              <p:pRg st="0" end="0"/>
                                            </p:txEl>
                                          </p:spTgt>
                                        </p:tgtEl>
                                        <p:attrNameLst>
                                          <p:attrName>style.visibility</p:attrName>
                                        </p:attrNameLst>
                                      </p:cBhvr>
                                      <p:to>
                                        <p:strVal val="visible"/>
                                      </p:to>
                                    </p:set>
                                    <p:anim calcmode="lin" valueType="num">
                                      <p:cBhvr additive="base">
                                        <p:cTn id="7" dur="500" fill="hold"/>
                                        <p:tgtEl>
                                          <p:spTgt spid="27033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033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lgn="ctr" eaLnBrk="1" hangingPunct="1"/>
            <a:r>
              <a:rPr lang="en-GB" altLang="en-US" b="1" smtClean="0"/>
              <a:t>Low Grade – Spotted Rock</a:t>
            </a:r>
          </a:p>
        </p:txBody>
      </p:sp>
      <p:sp>
        <p:nvSpPr>
          <p:cNvPr id="13315" name="Rectangle 3"/>
          <p:cNvSpPr>
            <a:spLocks noGrp="1" noChangeArrowheads="1"/>
          </p:cNvSpPr>
          <p:nvPr>
            <p:ph type="body" idx="1"/>
          </p:nvPr>
        </p:nvSpPr>
        <p:spPr/>
        <p:txBody>
          <a:bodyPr/>
          <a:lstStyle/>
          <a:p>
            <a:pPr eaLnBrk="1" hangingPunct="1">
              <a:lnSpc>
                <a:spcPct val="90000"/>
              </a:lnSpc>
            </a:pPr>
            <a:r>
              <a:rPr lang="en-GB" altLang="en-US" sz="2800" smtClean="0"/>
              <a:t>Increased temperature to 300 – 400 degrees centigrade. </a:t>
            </a:r>
          </a:p>
          <a:p>
            <a:pPr eaLnBrk="1" hangingPunct="1">
              <a:lnSpc>
                <a:spcPct val="90000"/>
              </a:lnSpc>
            </a:pPr>
            <a:r>
              <a:rPr lang="en-GB" altLang="en-US" sz="2800" smtClean="0"/>
              <a:t>Partial recrystallization occurs</a:t>
            </a:r>
          </a:p>
          <a:p>
            <a:pPr eaLnBrk="1" hangingPunct="1">
              <a:lnSpc>
                <a:spcPct val="90000"/>
              </a:lnSpc>
            </a:pPr>
            <a:r>
              <a:rPr lang="en-GB" altLang="en-US" sz="2800" smtClean="0"/>
              <a:t>New minerals occur as oval spots 2 – 5mm in diameter. Cordierite or iron oxides</a:t>
            </a:r>
          </a:p>
          <a:p>
            <a:pPr eaLnBrk="1" hangingPunct="1">
              <a:lnSpc>
                <a:spcPct val="90000"/>
              </a:lnSpc>
            </a:pPr>
            <a:r>
              <a:rPr lang="en-GB" altLang="en-US" sz="2800" smtClean="0"/>
              <a:t>Spots show sieve or poikiloblastic texture Spots have overgrown and included grains of the original argillaceous rock</a:t>
            </a:r>
          </a:p>
          <a:p>
            <a:pPr eaLnBrk="1" hangingPunct="1">
              <a:lnSpc>
                <a:spcPct val="90000"/>
              </a:lnSpc>
            </a:pPr>
            <a:r>
              <a:rPr lang="en-GB" altLang="en-US" sz="2800" smtClean="0"/>
              <a:t>Relic structures such as bedding/lamination and fossils may be evident</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2000"/>
                                        <p:tgtEl>
                                          <p:spTgt spid="133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315">
                                            <p:txEl>
                                              <p:pRg st="0" end="0"/>
                                            </p:txEl>
                                          </p:spTgt>
                                        </p:tgtEl>
                                        <p:attrNameLst>
                                          <p:attrName>style.visibility</p:attrName>
                                        </p:attrNameLst>
                                      </p:cBhvr>
                                      <p:to>
                                        <p:strVal val="visible"/>
                                      </p:to>
                                    </p:set>
                                    <p:animEffect transition="in" filter="fade">
                                      <p:cBhvr>
                                        <p:cTn id="10" dur="2000"/>
                                        <p:tgtEl>
                                          <p:spTgt spid="1331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315">
                                            <p:txEl>
                                              <p:pRg st="1" end="1"/>
                                            </p:txEl>
                                          </p:spTgt>
                                        </p:tgtEl>
                                        <p:attrNameLst>
                                          <p:attrName>style.visibility</p:attrName>
                                        </p:attrNameLst>
                                      </p:cBhvr>
                                      <p:to>
                                        <p:strVal val="visible"/>
                                      </p:to>
                                    </p:set>
                                    <p:animEffect transition="in" filter="fade">
                                      <p:cBhvr>
                                        <p:cTn id="13" dur="2000"/>
                                        <p:tgtEl>
                                          <p:spTgt spid="13315">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315">
                                            <p:txEl>
                                              <p:pRg st="2" end="2"/>
                                            </p:txEl>
                                          </p:spTgt>
                                        </p:tgtEl>
                                        <p:attrNameLst>
                                          <p:attrName>style.visibility</p:attrName>
                                        </p:attrNameLst>
                                      </p:cBhvr>
                                      <p:to>
                                        <p:strVal val="visible"/>
                                      </p:to>
                                    </p:set>
                                    <p:animEffect transition="in" filter="fade">
                                      <p:cBhvr>
                                        <p:cTn id="16" dur="2000"/>
                                        <p:tgtEl>
                                          <p:spTgt spid="13315">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315">
                                            <p:txEl>
                                              <p:pRg st="3" end="3"/>
                                            </p:txEl>
                                          </p:spTgt>
                                        </p:tgtEl>
                                        <p:attrNameLst>
                                          <p:attrName>style.visibility</p:attrName>
                                        </p:attrNameLst>
                                      </p:cBhvr>
                                      <p:to>
                                        <p:strVal val="visible"/>
                                      </p:to>
                                    </p:set>
                                    <p:animEffect transition="in" filter="fade">
                                      <p:cBhvr>
                                        <p:cTn id="19" dur="2000"/>
                                        <p:tgtEl>
                                          <p:spTgt spid="13315">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315">
                                            <p:txEl>
                                              <p:pRg st="4" end="4"/>
                                            </p:txEl>
                                          </p:spTgt>
                                        </p:tgtEl>
                                        <p:attrNameLst>
                                          <p:attrName>style.visibility</p:attrName>
                                        </p:attrNameLst>
                                      </p:cBhvr>
                                      <p:to>
                                        <p:strVal val="visible"/>
                                      </p:to>
                                    </p:set>
                                    <p:animEffect transition="in" filter="fade">
                                      <p:cBhvr>
                                        <p:cTn id="22" dur="2000"/>
                                        <p:tgtEl>
                                          <p:spTgt spid="133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build="p"/>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663575" y="44450"/>
            <a:ext cx="8229600" cy="487363"/>
          </a:xfrm>
        </p:spPr>
        <p:txBody>
          <a:bodyPr/>
          <a:lstStyle/>
          <a:p>
            <a:pPr rtl="0"/>
            <a:r>
              <a:rPr lang="en-US" altLang="en-US" sz="3200" b="1">
                <a:solidFill>
                  <a:srgbClr val="FFFFFF"/>
                </a:solidFill>
                <a:effectLst/>
              </a:rPr>
              <a:t>Mineralogy of metabasites</a:t>
            </a:r>
          </a:p>
        </p:txBody>
      </p:sp>
      <p:sp>
        <p:nvSpPr>
          <p:cNvPr id="271363" name="Text Box 3"/>
          <p:cNvSpPr txBox="1">
            <a:spLocks noChangeArrowheads="1"/>
          </p:cNvSpPr>
          <p:nvPr/>
        </p:nvSpPr>
        <p:spPr bwMode="auto">
          <a:xfrm>
            <a:off x="179388" y="620713"/>
            <a:ext cx="8785225" cy="6124754"/>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algn="r" rtl="1"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a:r>
              <a:rPr lang="en-US" altLang="en-US" sz="2200" b="1" dirty="0">
                <a:solidFill>
                  <a:srgbClr val="FFFF00"/>
                </a:solidFill>
                <a:sym typeface="Wingdings 3" panose="05040102010807070707" pitchFamily="18" charset="2"/>
              </a:rPr>
              <a:t>    </a:t>
            </a:r>
            <a:r>
              <a:rPr lang="en-US" altLang="en-US" sz="2200" b="1" dirty="0"/>
              <a:t>The mineral assemblages of </a:t>
            </a:r>
            <a:r>
              <a:rPr lang="en-US" altLang="en-US" sz="2200" b="1" dirty="0" err="1"/>
              <a:t>metabasites</a:t>
            </a:r>
            <a:r>
              <a:rPr lang="en-US" altLang="en-US" sz="2200" b="1" dirty="0"/>
              <a:t> are less sensitive to change in P-T than that of the </a:t>
            </a:r>
            <a:r>
              <a:rPr lang="en-US" altLang="en-US" sz="2200" b="1" dirty="0" err="1"/>
              <a:t>metapelites</a:t>
            </a:r>
            <a:r>
              <a:rPr lang="en-US" altLang="en-US" sz="2200" b="1" dirty="0"/>
              <a:t>. It include :</a:t>
            </a:r>
            <a:r>
              <a:rPr lang="en-US" altLang="en-US" sz="2200" b="1" dirty="0">
                <a:solidFill>
                  <a:srgbClr val="FFFF00"/>
                </a:solidFill>
                <a:sym typeface="Wingdings 3" panose="05040102010807070707" pitchFamily="18" charset="2"/>
              </a:rPr>
              <a:t> </a:t>
            </a:r>
          </a:p>
          <a:p>
            <a:pPr algn="l" rtl="0">
              <a:spcBef>
                <a:spcPct val="50000"/>
              </a:spcBef>
              <a:buClr>
                <a:srgbClr val="0000CC"/>
              </a:buClr>
              <a:buFont typeface="Wingdings" panose="05000000000000000000" pitchFamily="2" charset="2"/>
              <a:buChar char="Ø"/>
            </a:pPr>
            <a:r>
              <a:rPr lang="en-US" altLang="en-US" sz="2200" b="1" dirty="0">
                <a:solidFill>
                  <a:srgbClr val="FFFF00"/>
                </a:solidFill>
              </a:rPr>
              <a:t> </a:t>
            </a:r>
            <a:r>
              <a:rPr lang="en-US" altLang="en-US" sz="2200" b="1" dirty="0">
                <a:solidFill>
                  <a:srgbClr val="9900CC"/>
                </a:solidFill>
              </a:rPr>
              <a:t>Amphiboles: </a:t>
            </a:r>
            <a:r>
              <a:rPr lang="en-US" altLang="en-US" sz="2200" b="1" dirty="0">
                <a:solidFill>
                  <a:srgbClr val="FFFF00"/>
                </a:solidFill>
              </a:rPr>
              <a:t>include the following varieties</a:t>
            </a:r>
            <a:r>
              <a:rPr lang="en-US" altLang="en-US" b="1" dirty="0">
                <a:solidFill>
                  <a:srgbClr val="FFFF00"/>
                </a:solidFill>
                <a:latin typeface="Tahoma" panose="020B0604030504040204" pitchFamily="34" charset="0"/>
              </a:rPr>
              <a:t>:</a:t>
            </a:r>
            <a:endParaRPr lang="en-US" altLang="en-US" sz="2200" b="1" dirty="0">
              <a:solidFill>
                <a:srgbClr val="FFFF00"/>
              </a:solidFill>
            </a:endParaRPr>
          </a:p>
          <a:p>
            <a:pPr algn="l" rtl="0"/>
            <a:r>
              <a:rPr lang="en-US" altLang="en-US" b="1" dirty="0">
                <a:solidFill>
                  <a:srgbClr val="FFFF00"/>
                </a:solidFill>
                <a:latin typeface="Tahoma" panose="020B0604030504040204" pitchFamily="34" charset="0"/>
              </a:rPr>
              <a:t>      </a:t>
            </a:r>
            <a:r>
              <a:rPr lang="en-US" altLang="en-US" sz="2200" b="1" dirty="0">
                <a:solidFill>
                  <a:srgbClr val="FFFF00"/>
                </a:solidFill>
              </a:rPr>
              <a:t>1- Ca-actinolite (LT)                    2- Ca-Mg-Fe hornblende (HT)</a:t>
            </a:r>
          </a:p>
          <a:p>
            <a:pPr algn="l" rtl="0"/>
            <a:r>
              <a:rPr lang="en-US" altLang="en-US" sz="2200" b="1" dirty="0">
                <a:solidFill>
                  <a:srgbClr val="FFFF00"/>
                </a:solidFill>
              </a:rPr>
              <a:t>     3- Na-</a:t>
            </a:r>
            <a:r>
              <a:rPr lang="en-US" altLang="en-US" sz="2200" b="1" dirty="0" err="1">
                <a:solidFill>
                  <a:srgbClr val="FFFF00"/>
                </a:solidFill>
              </a:rPr>
              <a:t>glucophane</a:t>
            </a:r>
            <a:r>
              <a:rPr lang="en-US" altLang="en-US" sz="2200" b="1" dirty="0">
                <a:solidFill>
                  <a:srgbClr val="FFFF00"/>
                </a:solidFill>
              </a:rPr>
              <a:t> (HP)                 </a:t>
            </a:r>
          </a:p>
          <a:p>
            <a:pPr algn="l" rtl="0"/>
            <a:r>
              <a:rPr lang="en-US" altLang="en-US" sz="2200" b="1" dirty="0">
                <a:solidFill>
                  <a:srgbClr val="FFFF00"/>
                </a:solidFill>
              </a:rPr>
              <a:t>     4- Ca-poor amphiboles (Cummingtonite, </a:t>
            </a:r>
            <a:r>
              <a:rPr lang="en-US" altLang="en-US" sz="2200" b="1" dirty="0" err="1">
                <a:solidFill>
                  <a:srgbClr val="FFFF00"/>
                </a:solidFill>
              </a:rPr>
              <a:t>gedrite</a:t>
            </a:r>
            <a:r>
              <a:rPr lang="en-US" altLang="en-US" sz="2200" b="1" dirty="0">
                <a:solidFill>
                  <a:srgbClr val="FFFF00"/>
                </a:solidFill>
              </a:rPr>
              <a:t>)   (LP)</a:t>
            </a:r>
          </a:p>
          <a:p>
            <a:pPr algn="l" rtl="0">
              <a:spcBef>
                <a:spcPct val="50000"/>
              </a:spcBef>
              <a:buClr>
                <a:srgbClr val="0000CC"/>
              </a:buClr>
              <a:buFont typeface="Wingdings" panose="05000000000000000000" pitchFamily="2" charset="2"/>
              <a:buChar char="Ø"/>
            </a:pPr>
            <a:r>
              <a:rPr lang="en-US" altLang="en-US" sz="2200" b="1" dirty="0">
                <a:solidFill>
                  <a:srgbClr val="FFFF00"/>
                </a:solidFill>
              </a:rPr>
              <a:t> </a:t>
            </a:r>
            <a:r>
              <a:rPr lang="en-US" altLang="en-US" sz="2200" b="1" dirty="0">
                <a:solidFill>
                  <a:srgbClr val="9900CC"/>
                </a:solidFill>
              </a:rPr>
              <a:t>Feldspars</a:t>
            </a:r>
            <a:r>
              <a:rPr lang="en-US" altLang="en-US" sz="2200" b="1" dirty="0">
                <a:solidFill>
                  <a:srgbClr val="FFFF00"/>
                </a:solidFill>
              </a:rPr>
              <a:t>: The An- content increase with increase P-T conditions (albite formed only at LT)</a:t>
            </a:r>
          </a:p>
          <a:p>
            <a:pPr algn="l" rtl="0">
              <a:spcBef>
                <a:spcPct val="50000"/>
              </a:spcBef>
              <a:buClr>
                <a:srgbClr val="0000CC"/>
              </a:buClr>
              <a:buFont typeface="Wingdings" panose="05000000000000000000" pitchFamily="2" charset="2"/>
              <a:buChar char="Ø"/>
            </a:pPr>
            <a:r>
              <a:rPr lang="en-US" altLang="en-US" sz="2200" b="1" dirty="0">
                <a:solidFill>
                  <a:srgbClr val="FFFF00"/>
                </a:solidFill>
              </a:rPr>
              <a:t> </a:t>
            </a:r>
            <a:r>
              <a:rPr lang="en-US" altLang="en-US" sz="2200" b="1" dirty="0">
                <a:solidFill>
                  <a:srgbClr val="9900CC"/>
                </a:solidFill>
              </a:rPr>
              <a:t>Pyroxene: </a:t>
            </a:r>
            <a:r>
              <a:rPr lang="en-US" altLang="en-US" sz="2200" b="1" dirty="0">
                <a:solidFill>
                  <a:srgbClr val="FFFF00"/>
                </a:solidFill>
              </a:rPr>
              <a:t>Formed at extreme conditions such as :</a:t>
            </a:r>
          </a:p>
          <a:p>
            <a:pPr algn="l" rtl="0"/>
            <a:r>
              <a:rPr lang="en-US" altLang="en-US" b="1" dirty="0">
                <a:solidFill>
                  <a:srgbClr val="FFFF00"/>
                </a:solidFill>
                <a:latin typeface="Tahoma" panose="020B0604030504040204" pitchFamily="34" charset="0"/>
              </a:rPr>
              <a:t>     </a:t>
            </a:r>
            <a:r>
              <a:rPr lang="en-US" altLang="en-US" sz="2200" b="1" dirty="0">
                <a:solidFill>
                  <a:srgbClr val="FFFF00"/>
                </a:solidFill>
              </a:rPr>
              <a:t>1- CPX, diopside augite (VHT)        2- </a:t>
            </a:r>
            <a:r>
              <a:rPr lang="en-US" altLang="en-US" sz="2200" b="1" dirty="0" err="1">
                <a:solidFill>
                  <a:srgbClr val="FFFF00"/>
                </a:solidFill>
              </a:rPr>
              <a:t>Opx</a:t>
            </a:r>
            <a:r>
              <a:rPr lang="en-US" altLang="en-US" sz="2200" b="1" dirty="0">
                <a:solidFill>
                  <a:srgbClr val="FFFF00"/>
                </a:solidFill>
              </a:rPr>
              <a:t>, </a:t>
            </a:r>
            <a:r>
              <a:rPr lang="en-US" altLang="en-US" sz="2200" b="1" dirty="0" err="1">
                <a:solidFill>
                  <a:srgbClr val="FFFF00"/>
                </a:solidFill>
              </a:rPr>
              <a:t>hyperthene</a:t>
            </a:r>
            <a:r>
              <a:rPr lang="en-US" altLang="en-US" sz="2200" b="1" dirty="0">
                <a:solidFill>
                  <a:srgbClr val="FFFF00"/>
                </a:solidFill>
              </a:rPr>
              <a:t> (VHT)</a:t>
            </a:r>
          </a:p>
          <a:p>
            <a:pPr algn="l" rtl="0"/>
            <a:r>
              <a:rPr lang="en-US" altLang="en-US" sz="2200" b="1" dirty="0">
                <a:solidFill>
                  <a:srgbClr val="FFFF00"/>
                </a:solidFill>
              </a:rPr>
              <a:t>     3- </a:t>
            </a:r>
            <a:r>
              <a:rPr lang="en-US" altLang="en-US" sz="2200" b="1" dirty="0" err="1">
                <a:solidFill>
                  <a:srgbClr val="FFFF00"/>
                </a:solidFill>
              </a:rPr>
              <a:t>Cpx</a:t>
            </a:r>
            <a:r>
              <a:rPr lang="en-US" altLang="en-US" sz="2200" b="1" dirty="0">
                <a:solidFill>
                  <a:srgbClr val="FFFF00"/>
                </a:solidFill>
              </a:rPr>
              <a:t>, </a:t>
            </a:r>
            <a:r>
              <a:rPr lang="en-US" altLang="en-US" sz="2200" b="1" dirty="0" err="1">
                <a:solidFill>
                  <a:srgbClr val="FFFF00"/>
                </a:solidFill>
              </a:rPr>
              <a:t>jadite</a:t>
            </a:r>
            <a:r>
              <a:rPr lang="en-US" altLang="en-US" sz="2200" b="1" dirty="0">
                <a:solidFill>
                  <a:srgbClr val="FFFF00"/>
                </a:solidFill>
              </a:rPr>
              <a:t> (HP/LT)                      4- </a:t>
            </a:r>
            <a:r>
              <a:rPr lang="en-US" altLang="en-US" sz="2200" b="1" dirty="0" err="1">
                <a:solidFill>
                  <a:srgbClr val="FFFF00"/>
                </a:solidFill>
              </a:rPr>
              <a:t>Cpx</a:t>
            </a:r>
            <a:r>
              <a:rPr lang="en-US" altLang="en-US" sz="2200" b="1" dirty="0">
                <a:solidFill>
                  <a:srgbClr val="FFFF00"/>
                </a:solidFill>
              </a:rPr>
              <a:t>, </a:t>
            </a:r>
            <a:r>
              <a:rPr lang="en-US" altLang="en-US" sz="2200" b="1" dirty="0" err="1">
                <a:solidFill>
                  <a:srgbClr val="FFFF00"/>
                </a:solidFill>
              </a:rPr>
              <a:t>omphacite</a:t>
            </a:r>
            <a:r>
              <a:rPr lang="en-US" altLang="en-US" sz="2200" b="1" dirty="0">
                <a:solidFill>
                  <a:srgbClr val="FFFF00"/>
                </a:solidFill>
              </a:rPr>
              <a:t> (HP/HT)                 </a:t>
            </a:r>
          </a:p>
          <a:p>
            <a:pPr algn="l" rtl="0">
              <a:spcBef>
                <a:spcPct val="50000"/>
              </a:spcBef>
              <a:buClr>
                <a:srgbClr val="0000CC"/>
              </a:buClr>
              <a:buFont typeface="Wingdings" panose="05000000000000000000" pitchFamily="2" charset="2"/>
              <a:buChar char="Ø"/>
            </a:pPr>
            <a:r>
              <a:rPr lang="en-US" altLang="en-US" sz="2200" b="1" dirty="0">
                <a:solidFill>
                  <a:srgbClr val="FFFF00"/>
                </a:solidFill>
              </a:rPr>
              <a:t> </a:t>
            </a:r>
            <a:r>
              <a:rPr lang="en-US" altLang="en-US" sz="2200" b="1" dirty="0">
                <a:solidFill>
                  <a:srgbClr val="9900CC"/>
                </a:solidFill>
              </a:rPr>
              <a:t>Hydrous Ca-Al-silicate</a:t>
            </a:r>
            <a:r>
              <a:rPr lang="en-US" altLang="en-US" sz="2200" b="1" dirty="0">
                <a:solidFill>
                  <a:srgbClr val="FFFF00"/>
                </a:solidFill>
              </a:rPr>
              <a:t>: formed at low grade, such as zeolite, </a:t>
            </a:r>
            <a:r>
              <a:rPr lang="en-US" altLang="en-US" sz="2200" b="1" dirty="0" err="1">
                <a:solidFill>
                  <a:srgbClr val="FFFF00"/>
                </a:solidFill>
              </a:rPr>
              <a:t>prehnite</a:t>
            </a:r>
            <a:r>
              <a:rPr lang="en-US" altLang="en-US" sz="2200" b="1" dirty="0">
                <a:solidFill>
                  <a:srgbClr val="FFFF00"/>
                </a:solidFill>
              </a:rPr>
              <a:t> and </a:t>
            </a:r>
            <a:r>
              <a:rPr lang="en-US" altLang="en-US" sz="2200" b="1" dirty="0" err="1">
                <a:solidFill>
                  <a:srgbClr val="FFFF00"/>
                </a:solidFill>
              </a:rPr>
              <a:t>pumpellite</a:t>
            </a:r>
            <a:r>
              <a:rPr lang="en-US" altLang="en-US" sz="2200" b="1" dirty="0">
                <a:solidFill>
                  <a:srgbClr val="FFFF00"/>
                </a:solidFill>
              </a:rPr>
              <a:t>.</a:t>
            </a:r>
          </a:p>
          <a:p>
            <a:pPr algn="l" rtl="0">
              <a:spcBef>
                <a:spcPct val="50000"/>
              </a:spcBef>
              <a:buClr>
                <a:srgbClr val="0000CC"/>
              </a:buClr>
              <a:buFont typeface="Wingdings" panose="05000000000000000000" pitchFamily="2" charset="2"/>
              <a:buChar char="Ø"/>
            </a:pPr>
            <a:r>
              <a:rPr lang="en-US" altLang="en-US" sz="2200" b="1" dirty="0" err="1">
                <a:solidFill>
                  <a:srgbClr val="9900CC"/>
                </a:solidFill>
              </a:rPr>
              <a:t>Granet</a:t>
            </a:r>
            <a:r>
              <a:rPr lang="en-US" altLang="en-US" sz="2200" b="1" dirty="0">
                <a:solidFill>
                  <a:srgbClr val="FFFF00"/>
                </a:solidFill>
              </a:rPr>
              <a:t>: is indicate of medium- and higher-pressure metamorphism.</a:t>
            </a:r>
          </a:p>
        </p:txBody>
      </p:sp>
    </p:spTree>
    <p:extLst>
      <p:ext uri="{BB962C8B-B14F-4D97-AF65-F5344CB8AC3E}">
        <p14:creationId xmlns:p14="http://schemas.microsoft.com/office/powerpoint/2010/main" val="17003808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1363">
                                            <p:txEl>
                                              <p:pRg st="0" end="0"/>
                                            </p:txEl>
                                          </p:spTgt>
                                        </p:tgtEl>
                                        <p:attrNameLst>
                                          <p:attrName>style.visibility</p:attrName>
                                        </p:attrNameLst>
                                      </p:cBhvr>
                                      <p:to>
                                        <p:strVal val="visible"/>
                                      </p:to>
                                    </p:set>
                                    <p:anim calcmode="lin" valueType="num">
                                      <p:cBhvr additive="base">
                                        <p:cTn id="7" dur="500" fill="hold"/>
                                        <p:tgtEl>
                                          <p:spTgt spid="271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1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1363">
                                            <p:txEl>
                                              <p:pRg st="1" end="1"/>
                                            </p:txEl>
                                          </p:spTgt>
                                        </p:tgtEl>
                                        <p:attrNameLst>
                                          <p:attrName>style.visibility</p:attrName>
                                        </p:attrNameLst>
                                      </p:cBhvr>
                                      <p:to>
                                        <p:strVal val="visible"/>
                                      </p:to>
                                    </p:set>
                                    <p:anim calcmode="lin" valueType="num">
                                      <p:cBhvr additive="base">
                                        <p:cTn id="13" dur="500" fill="hold"/>
                                        <p:tgtEl>
                                          <p:spTgt spid="2713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13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71363">
                                            <p:txEl>
                                              <p:pRg st="2" end="2"/>
                                            </p:txEl>
                                          </p:spTgt>
                                        </p:tgtEl>
                                        <p:attrNameLst>
                                          <p:attrName>style.visibility</p:attrName>
                                        </p:attrNameLst>
                                      </p:cBhvr>
                                      <p:to>
                                        <p:strVal val="visible"/>
                                      </p:to>
                                    </p:set>
                                    <p:anim calcmode="lin" valueType="num">
                                      <p:cBhvr additive="base">
                                        <p:cTn id="19" dur="500" fill="hold"/>
                                        <p:tgtEl>
                                          <p:spTgt spid="2713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13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71363">
                                            <p:txEl>
                                              <p:pRg st="3" end="3"/>
                                            </p:txEl>
                                          </p:spTgt>
                                        </p:tgtEl>
                                        <p:attrNameLst>
                                          <p:attrName>style.visibility</p:attrName>
                                        </p:attrNameLst>
                                      </p:cBhvr>
                                      <p:to>
                                        <p:strVal val="visible"/>
                                      </p:to>
                                    </p:set>
                                    <p:anim calcmode="lin" valueType="num">
                                      <p:cBhvr additive="base">
                                        <p:cTn id="25" dur="500" fill="hold"/>
                                        <p:tgtEl>
                                          <p:spTgt spid="2713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13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71363">
                                            <p:txEl>
                                              <p:pRg st="4" end="4"/>
                                            </p:txEl>
                                          </p:spTgt>
                                        </p:tgtEl>
                                        <p:attrNameLst>
                                          <p:attrName>style.visibility</p:attrName>
                                        </p:attrNameLst>
                                      </p:cBhvr>
                                      <p:to>
                                        <p:strVal val="visible"/>
                                      </p:to>
                                    </p:set>
                                    <p:anim calcmode="lin" valueType="num">
                                      <p:cBhvr additive="base">
                                        <p:cTn id="31" dur="500" fill="hold"/>
                                        <p:tgtEl>
                                          <p:spTgt spid="27136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13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71363">
                                            <p:txEl>
                                              <p:pRg st="5" end="5"/>
                                            </p:txEl>
                                          </p:spTgt>
                                        </p:tgtEl>
                                        <p:attrNameLst>
                                          <p:attrName>style.visibility</p:attrName>
                                        </p:attrNameLst>
                                      </p:cBhvr>
                                      <p:to>
                                        <p:strVal val="visible"/>
                                      </p:to>
                                    </p:set>
                                    <p:anim calcmode="lin" valueType="num">
                                      <p:cBhvr additive="base">
                                        <p:cTn id="37" dur="500" fill="hold"/>
                                        <p:tgtEl>
                                          <p:spTgt spid="27136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136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71363">
                                            <p:txEl>
                                              <p:pRg st="6" end="6"/>
                                            </p:txEl>
                                          </p:spTgt>
                                        </p:tgtEl>
                                        <p:attrNameLst>
                                          <p:attrName>style.visibility</p:attrName>
                                        </p:attrNameLst>
                                      </p:cBhvr>
                                      <p:to>
                                        <p:strVal val="visible"/>
                                      </p:to>
                                    </p:set>
                                    <p:anim calcmode="lin" valueType="num">
                                      <p:cBhvr additive="base">
                                        <p:cTn id="43" dur="500" fill="hold"/>
                                        <p:tgtEl>
                                          <p:spTgt spid="27136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7136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271363">
                                            <p:txEl>
                                              <p:pRg st="7" end="7"/>
                                            </p:txEl>
                                          </p:spTgt>
                                        </p:tgtEl>
                                        <p:attrNameLst>
                                          <p:attrName>style.visibility</p:attrName>
                                        </p:attrNameLst>
                                      </p:cBhvr>
                                      <p:to>
                                        <p:strVal val="visible"/>
                                      </p:to>
                                    </p:set>
                                    <p:anim calcmode="lin" valueType="num">
                                      <p:cBhvr additive="base">
                                        <p:cTn id="49" dur="500" fill="hold"/>
                                        <p:tgtEl>
                                          <p:spTgt spid="27136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7136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271363">
                                            <p:txEl>
                                              <p:pRg st="8" end="8"/>
                                            </p:txEl>
                                          </p:spTgt>
                                        </p:tgtEl>
                                        <p:attrNameLst>
                                          <p:attrName>style.visibility</p:attrName>
                                        </p:attrNameLst>
                                      </p:cBhvr>
                                      <p:to>
                                        <p:strVal val="visible"/>
                                      </p:to>
                                    </p:set>
                                    <p:anim calcmode="lin" valueType="num">
                                      <p:cBhvr additive="base">
                                        <p:cTn id="55" dur="500" fill="hold"/>
                                        <p:tgtEl>
                                          <p:spTgt spid="27136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7136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271363">
                                            <p:txEl>
                                              <p:pRg st="9" end="9"/>
                                            </p:txEl>
                                          </p:spTgt>
                                        </p:tgtEl>
                                        <p:attrNameLst>
                                          <p:attrName>style.visibility</p:attrName>
                                        </p:attrNameLst>
                                      </p:cBhvr>
                                      <p:to>
                                        <p:strVal val="visible"/>
                                      </p:to>
                                    </p:set>
                                    <p:anim calcmode="lin" valueType="num">
                                      <p:cBhvr additive="base">
                                        <p:cTn id="61" dur="500" fill="hold"/>
                                        <p:tgtEl>
                                          <p:spTgt spid="27136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7136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271363">
                                            <p:txEl>
                                              <p:pRg st="10" end="10"/>
                                            </p:txEl>
                                          </p:spTgt>
                                        </p:tgtEl>
                                        <p:attrNameLst>
                                          <p:attrName>style.visibility</p:attrName>
                                        </p:attrNameLst>
                                      </p:cBhvr>
                                      <p:to>
                                        <p:strVal val="visible"/>
                                      </p:to>
                                    </p:set>
                                    <p:anim calcmode="lin" valueType="num">
                                      <p:cBhvr additive="base">
                                        <p:cTn id="67" dur="500" fill="hold"/>
                                        <p:tgtEl>
                                          <p:spTgt spid="27136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7136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61" name="Text Box 9"/>
          <p:cNvSpPr txBox="1">
            <a:spLocks noChangeArrowheads="1"/>
          </p:cNvSpPr>
          <p:nvPr/>
        </p:nvSpPr>
        <p:spPr bwMode="auto">
          <a:xfrm>
            <a:off x="250825" y="1266825"/>
            <a:ext cx="8713788" cy="371569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rtl="0">
              <a:lnSpc>
                <a:spcPct val="110000"/>
              </a:lnSpc>
              <a:spcBef>
                <a:spcPct val="50000"/>
              </a:spcBef>
              <a:buFont typeface="Wingdings 3" panose="05040102010807070707" pitchFamily="18" charset="2"/>
              <a:buNone/>
            </a:pPr>
            <a:r>
              <a:rPr lang="en-US" altLang="en-US" sz="2400" b="1" dirty="0">
                <a:solidFill>
                  <a:srgbClr val="0000CC"/>
                </a:solidFill>
                <a:sym typeface="Wingdings 3" panose="05040102010807070707" pitchFamily="18" charset="2"/>
              </a:rPr>
              <a:t>The </a:t>
            </a:r>
            <a:r>
              <a:rPr lang="en-US" altLang="en-US" sz="2400" b="1" dirty="0" err="1">
                <a:solidFill>
                  <a:srgbClr val="0000CC"/>
                </a:solidFill>
                <a:sym typeface="Wingdings 3" panose="05040102010807070707" pitchFamily="18" charset="2"/>
              </a:rPr>
              <a:t>metabasites</a:t>
            </a:r>
            <a:r>
              <a:rPr lang="en-US" altLang="en-US" sz="2400" b="1" dirty="0">
                <a:solidFill>
                  <a:srgbClr val="0000CC"/>
                </a:solidFill>
                <a:sym typeface="Wingdings 3" panose="05040102010807070707" pitchFamily="18" charset="2"/>
              </a:rPr>
              <a:t> will discussed for metamorphism in the following conditions:</a:t>
            </a:r>
          </a:p>
          <a:p>
            <a:pPr algn="just" rtl="0">
              <a:lnSpc>
                <a:spcPct val="110000"/>
              </a:lnSpc>
              <a:spcBef>
                <a:spcPct val="50000"/>
              </a:spcBef>
              <a:buFont typeface="Wingdings 3" panose="05040102010807070707" pitchFamily="18" charset="2"/>
              <a:buChar char="_"/>
            </a:pPr>
            <a:r>
              <a:rPr lang="en-US" altLang="en-US" sz="3200" b="1" baseline="8000" dirty="0">
                <a:sym typeface="Wingdings 3" panose="05040102010807070707" pitchFamily="18" charset="2"/>
              </a:rPr>
              <a:t>At lower metamorphic condition </a:t>
            </a:r>
            <a:r>
              <a:rPr lang="en-US" altLang="en-US" sz="3200" b="1" baseline="8000" dirty="0">
                <a:solidFill>
                  <a:srgbClr val="0000FF"/>
                </a:solidFill>
                <a:sym typeface="Wingdings 3" panose="05040102010807070707" pitchFamily="18" charset="2"/>
              </a:rPr>
              <a:t>(Zeolites and </a:t>
            </a:r>
            <a:r>
              <a:rPr lang="en-US" altLang="en-US" sz="3200" b="1" baseline="8000" dirty="0" err="1">
                <a:solidFill>
                  <a:srgbClr val="0000FF"/>
                </a:solidFill>
                <a:sym typeface="Wingdings 3" panose="05040102010807070707" pitchFamily="18" charset="2"/>
              </a:rPr>
              <a:t>Prehnite-pumpelljyte</a:t>
            </a:r>
            <a:r>
              <a:rPr lang="en-US" altLang="en-US" sz="3200" b="1" baseline="8000" dirty="0">
                <a:solidFill>
                  <a:srgbClr val="0000FF"/>
                </a:solidFill>
                <a:sym typeface="Wingdings 3" panose="05040102010807070707" pitchFamily="18" charset="2"/>
              </a:rPr>
              <a:t> facies)</a:t>
            </a:r>
          </a:p>
          <a:p>
            <a:pPr algn="just" rtl="0">
              <a:lnSpc>
                <a:spcPct val="110000"/>
              </a:lnSpc>
              <a:spcBef>
                <a:spcPct val="50000"/>
              </a:spcBef>
              <a:buFont typeface="Wingdings 3" panose="05040102010807070707" pitchFamily="18" charset="2"/>
              <a:buChar char="_"/>
            </a:pPr>
            <a:r>
              <a:rPr lang="en-US" altLang="en-US" sz="3200" b="1" baseline="8000" dirty="0">
                <a:sym typeface="Wingdings 3" panose="05040102010807070707" pitchFamily="18" charset="2"/>
              </a:rPr>
              <a:t> At Middle Pressure metamorphism </a:t>
            </a:r>
            <a:r>
              <a:rPr lang="en-US" altLang="en-US" sz="3200" b="1" baseline="8000" dirty="0">
                <a:solidFill>
                  <a:srgbClr val="0000FF"/>
                </a:solidFill>
                <a:sym typeface="Wingdings 3" panose="05040102010807070707" pitchFamily="18" charset="2"/>
              </a:rPr>
              <a:t>(</a:t>
            </a:r>
            <a:r>
              <a:rPr lang="en-US" altLang="en-US" sz="3200" b="1" baseline="8000" dirty="0" err="1">
                <a:solidFill>
                  <a:srgbClr val="0000FF"/>
                </a:solidFill>
                <a:sym typeface="Wingdings 3" panose="05040102010807070707" pitchFamily="18" charset="2"/>
              </a:rPr>
              <a:t>greenschist</a:t>
            </a:r>
            <a:r>
              <a:rPr lang="en-US" altLang="en-US" sz="3200" b="1" baseline="8000" dirty="0">
                <a:solidFill>
                  <a:srgbClr val="0000FF"/>
                </a:solidFill>
                <a:sym typeface="Wingdings 3" panose="05040102010807070707" pitchFamily="18" charset="2"/>
              </a:rPr>
              <a:t> and amphibolite facies)</a:t>
            </a:r>
          </a:p>
          <a:p>
            <a:pPr algn="just" rtl="0">
              <a:lnSpc>
                <a:spcPct val="110000"/>
              </a:lnSpc>
              <a:spcBef>
                <a:spcPct val="50000"/>
              </a:spcBef>
              <a:buFont typeface="Wingdings 3" panose="05040102010807070707" pitchFamily="18" charset="2"/>
              <a:buChar char="_"/>
            </a:pPr>
            <a:r>
              <a:rPr lang="en-US" altLang="en-US" sz="3200" b="1" baseline="8000" dirty="0">
                <a:sym typeface="Wingdings 3" panose="05040102010807070707" pitchFamily="18" charset="2"/>
              </a:rPr>
              <a:t> At the high temperature conditions </a:t>
            </a:r>
            <a:r>
              <a:rPr lang="en-US" altLang="en-US" sz="3200" b="1" baseline="8000" dirty="0">
                <a:solidFill>
                  <a:srgbClr val="0000FF"/>
                </a:solidFill>
                <a:sym typeface="Wingdings 3" panose="05040102010807070707" pitchFamily="18" charset="2"/>
              </a:rPr>
              <a:t>(granulite facies)</a:t>
            </a:r>
          </a:p>
          <a:p>
            <a:pPr algn="just" rtl="0">
              <a:lnSpc>
                <a:spcPct val="110000"/>
              </a:lnSpc>
              <a:spcBef>
                <a:spcPct val="50000"/>
              </a:spcBef>
              <a:buFont typeface="Wingdings 3" panose="05040102010807070707" pitchFamily="18" charset="2"/>
              <a:buChar char="_"/>
            </a:pPr>
            <a:r>
              <a:rPr lang="en-US" altLang="en-US" sz="3200" b="1" baseline="8000" dirty="0">
                <a:sym typeface="Wingdings 3" panose="05040102010807070707" pitchFamily="18" charset="2"/>
              </a:rPr>
              <a:t> At high pressure </a:t>
            </a:r>
            <a:r>
              <a:rPr lang="en-US" altLang="en-US" sz="3200" b="1" baseline="8000" dirty="0">
                <a:solidFill>
                  <a:srgbClr val="0000FF"/>
                </a:solidFill>
                <a:sym typeface="Wingdings 3" panose="05040102010807070707" pitchFamily="18" charset="2"/>
              </a:rPr>
              <a:t>(</a:t>
            </a:r>
            <a:r>
              <a:rPr lang="en-US" altLang="en-US" sz="3200" b="1" baseline="8000" dirty="0" err="1">
                <a:solidFill>
                  <a:srgbClr val="0000FF"/>
                </a:solidFill>
                <a:sym typeface="Wingdings 3" panose="05040102010807070707" pitchFamily="18" charset="2"/>
              </a:rPr>
              <a:t>blueschist</a:t>
            </a:r>
            <a:r>
              <a:rPr lang="en-US" altLang="en-US" sz="3200" b="1" baseline="8000" dirty="0">
                <a:solidFill>
                  <a:srgbClr val="0000FF"/>
                </a:solidFill>
                <a:sym typeface="Wingdings 3" panose="05040102010807070707" pitchFamily="18" charset="2"/>
              </a:rPr>
              <a:t> and </a:t>
            </a:r>
            <a:r>
              <a:rPr lang="en-US" altLang="en-US" sz="3200" b="1" baseline="8000" dirty="0" err="1">
                <a:solidFill>
                  <a:srgbClr val="0000FF"/>
                </a:solidFill>
                <a:sym typeface="Wingdings 3" panose="05040102010807070707" pitchFamily="18" charset="2"/>
              </a:rPr>
              <a:t>eclogite</a:t>
            </a:r>
            <a:r>
              <a:rPr lang="en-US" altLang="en-US" sz="3200" b="1" baseline="8000" dirty="0">
                <a:solidFill>
                  <a:srgbClr val="0000FF"/>
                </a:solidFill>
                <a:sym typeface="Wingdings 3" panose="05040102010807070707" pitchFamily="18" charset="2"/>
              </a:rPr>
              <a:t> facies</a:t>
            </a:r>
            <a:r>
              <a:rPr lang="en-US" altLang="en-US" sz="3200" b="1" baseline="8000" dirty="0">
                <a:sym typeface="Wingdings 3" panose="05040102010807070707" pitchFamily="18" charset="2"/>
              </a:rPr>
              <a:t>) </a:t>
            </a:r>
            <a:r>
              <a:rPr lang="en-US" altLang="en-US" sz="2200" b="1" dirty="0">
                <a:solidFill>
                  <a:srgbClr val="FFFF00"/>
                </a:solidFill>
                <a:latin typeface="Arial" panose="020B0604020202020204" pitchFamily="34" charset="0"/>
                <a:sym typeface="Wingdings 3" panose="05040102010807070707" pitchFamily="18" charset="2"/>
              </a:rPr>
              <a:t> </a:t>
            </a:r>
          </a:p>
        </p:txBody>
      </p:sp>
    </p:spTree>
    <p:extLst>
      <p:ext uri="{BB962C8B-B14F-4D97-AF65-F5344CB8AC3E}">
        <p14:creationId xmlns:p14="http://schemas.microsoft.com/office/powerpoint/2010/main" val="42634379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2761">
                                            <p:txEl>
                                              <p:pRg st="0" end="0"/>
                                            </p:txEl>
                                          </p:spTgt>
                                        </p:tgtEl>
                                        <p:attrNameLst>
                                          <p:attrName>style.visibility</p:attrName>
                                        </p:attrNameLst>
                                      </p:cBhvr>
                                      <p:to>
                                        <p:strVal val="visible"/>
                                      </p:to>
                                    </p:set>
                                    <p:anim calcmode="lin" valueType="num">
                                      <p:cBhvr additive="base">
                                        <p:cTn id="7" dur="500" fill="hold"/>
                                        <p:tgtEl>
                                          <p:spTgt spid="20276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276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2761">
                                            <p:txEl>
                                              <p:pRg st="1" end="1"/>
                                            </p:txEl>
                                          </p:spTgt>
                                        </p:tgtEl>
                                        <p:attrNameLst>
                                          <p:attrName>style.visibility</p:attrName>
                                        </p:attrNameLst>
                                      </p:cBhvr>
                                      <p:to>
                                        <p:strVal val="visible"/>
                                      </p:to>
                                    </p:set>
                                    <p:anim calcmode="lin" valueType="num">
                                      <p:cBhvr additive="base">
                                        <p:cTn id="13" dur="500" fill="hold"/>
                                        <p:tgtEl>
                                          <p:spTgt spid="20276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276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02761">
                                            <p:txEl>
                                              <p:pRg st="2" end="2"/>
                                            </p:txEl>
                                          </p:spTgt>
                                        </p:tgtEl>
                                        <p:attrNameLst>
                                          <p:attrName>style.visibility</p:attrName>
                                        </p:attrNameLst>
                                      </p:cBhvr>
                                      <p:to>
                                        <p:strVal val="visible"/>
                                      </p:to>
                                    </p:set>
                                    <p:anim calcmode="lin" valueType="num">
                                      <p:cBhvr additive="base">
                                        <p:cTn id="19" dur="500" fill="hold"/>
                                        <p:tgtEl>
                                          <p:spTgt spid="20276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276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02761">
                                            <p:txEl>
                                              <p:pRg st="3" end="3"/>
                                            </p:txEl>
                                          </p:spTgt>
                                        </p:tgtEl>
                                        <p:attrNameLst>
                                          <p:attrName>style.visibility</p:attrName>
                                        </p:attrNameLst>
                                      </p:cBhvr>
                                      <p:to>
                                        <p:strVal val="visible"/>
                                      </p:to>
                                    </p:set>
                                    <p:anim calcmode="lin" valueType="num">
                                      <p:cBhvr additive="base">
                                        <p:cTn id="25" dur="500" fill="hold"/>
                                        <p:tgtEl>
                                          <p:spTgt spid="20276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276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02761">
                                            <p:txEl>
                                              <p:pRg st="4" end="4"/>
                                            </p:txEl>
                                          </p:spTgt>
                                        </p:tgtEl>
                                        <p:attrNameLst>
                                          <p:attrName>style.visibility</p:attrName>
                                        </p:attrNameLst>
                                      </p:cBhvr>
                                      <p:to>
                                        <p:strVal val="visible"/>
                                      </p:to>
                                    </p:set>
                                    <p:anim calcmode="lin" valueType="num">
                                      <p:cBhvr additive="base">
                                        <p:cTn id="31" dur="500" fill="hold"/>
                                        <p:tgtEl>
                                          <p:spTgt spid="20276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276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323850" y="1700213"/>
            <a:ext cx="8229600" cy="2305050"/>
          </a:xfrm>
          <a:solidFill>
            <a:schemeClr val="accent1"/>
          </a:solidFill>
        </p:spPr>
        <p:txBody>
          <a:bodyPr/>
          <a:lstStyle/>
          <a:p>
            <a:pPr rtl="0"/>
            <a:r>
              <a:rPr lang="en-US" altLang="en-US" sz="3200" b="1">
                <a:solidFill>
                  <a:srgbClr val="FFFFFF"/>
                </a:solidFill>
                <a:effectLst/>
              </a:rPr>
              <a:t>-1-</a:t>
            </a:r>
            <a:br>
              <a:rPr lang="en-US" altLang="en-US" sz="3200" b="1">
                <a:solidFill>
                  <a:srgbClr val="FFFFFF"/>
                </a:solidFill>
                <a:effectLst/>
              </a:rPr>
            </a:br>
            <a:r>
              <a:rPr lang="en-US" altLang="en-US" sz="3200" b="1">
                <a:solidFill>
                  <a:srgbClr val="FFFFFF"/>
                </a:solidFill>
                <a:effectLst/>
              </a:rPr>
              <a:t>Metabasites at low metamorphic grade (Zeolite&amp; Prehnite-pumpellyite facies)</a:t>
            </a:r>
          </a:p>
        </p:txBody>
      </p:sp>
      <p:sp>
        <p:nvSpPr>
          <p:cNvPr id="258051" name="Text Box 3"/>
          <p:cNvSpPr txBox="1">
            <a:spLocks noChangeArrowheads="1"/>
          </p:cNvSpPr>
          <p:nvPr/>
        </p:nvSpPr>
        <p:spPr bwMode="auto">
          <a:xfrm>
            <a:off x="179388" y="836613"/>
            <a:ext cx="882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rtl="0">
              <a:spcBef>
                <a:spcPct val="50000"/>
              </a:spcBef>
              <a:buFontTx/>
              <a:buChar char="-"/>
            </a:pPr>
            <a:endParaRPr lang="en-US" altLang="en-US" sz="2400" b="1">
              <a:solidFill>
                <a:srgbClr val="FFFF66"/>
              </a:solidFill>
              <a:latin typeface="Lucida Sans" panose="020B0602030504020204" pitchFamily="34" charset="0"/>
            </a:endParaRPr>
          </a:p>
        </p:txBody>
      </p:sp>
    </p:spTree>
    <p:extLst>
      <p:ext uri="{BB962C8B-B14F-4D97-AF65-F5344CB8AC3E}">
        <p14:creationId xmlns:p14="http://schemas.microsoft.com/office/powerpoint/2010/main" val="3213132441"/>
      </p:ext>
    </p:extLst>
  </p:cSld>
  <p:clrMapOvr>
    <a:masterClrMapping/>
  </p:clrMapOvr>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0" y="0"/>
            <a:ext cx="9144000" cy="868363"/>
          </a:xfrm>
          <a:solidFill>
            <a:srgbClr val="FFCCFF"/>
          </a:solidFill>
        </p:spPr>
        <p:txBody>
          <a:bodyPr/>
          <a:lstStyle/>
          <a:p>
            <a:pPr algn="just" rtl="0"/>
            <a:r>
              <a:rPr lang="en-US" altLang="en-US" sz="2400" b="1">
                <a:solidFill>
                  <a:srgbClr val="0000FF"/>
                </a:solidFill>
                <a:effectLst/>
              </a:rPr>
              <a:t>1- at low metamorphic grade (Zeolite &amp; Prehnite-pumpellyite facies)</a:t>
            </a:r>
          </a:p>
        </p:txBody>
      </p:sp>
      <p:sp>
        <p:nvSpPr>
          <p:cNvPr id="223235" name="Rectangle 3"/>
          <p:cNvSpPr>
            <a:spLocks noGrp="1" noChangeArrowheads="1"/>
          </p:cNvSpPr>
          <p:nvPr>
            <p:ph type="body" idx="1"/>
          </p:nvPr>
        </p:nvSpPr>
        <p:spPr>
          <a:xfrm>
            <a:off x="301625" y="936625"/>
            <a:ext cx="8540750" cy="5805488"/>
          </a:xfrm>
          <a:solidFill>
            <a:schemeClr val="accent1"/>
          </a:solidFill>
        </p:spPr>
        <p:txBody>
          <a:bodyPr/>
          <a:lstStyle/>
          <a:p>
            <a:pPr algn="l" rtl="0">
              <a:lnSpc>
                <a:spcPct val="130000"/>
              </a:lnSpc>
              <a:buFont typeface="Wingdings" panose="05000000000000000000" pitchFamily="2" charset="2"/>
              <a:buNone/>
            </a:pPr>
            <a:r>
              <a:rPr lang="en-US" altLang="en-US" sz="2200" b="1" dirty="0">
                <a:solidFill>
                  <a:srgbClr val="FFCCFF"/>
                </a:solidFill>
                <a:latin typeface="Arial" panose="020B0604020202020204" pitchFamily="34" charset="0"/>
              </a:rPr>
              <a:t>At lower temperature, hydration and alteration of basic igneous rocks allow to form the following assemblage:</a:t>
            </a:r>
          </a:p>
          <a:p>
            <a:pPr algn="l" rtl="0">
              <a:lnSpc>
                <a:spcPct val="130000"/>
              </a:lnSpc>
              <a:buFont typeface="Wingdings" panose="05000000000000000000" pitchFamily="2" charset="2"/>
              <a:buNone/>
            </a:pPr>
            <a:r>
              <a:rPr lang="en-US" altLang="en-US" sz="2400" b="1" dirty="0">
                <a:solidFill>
                  <a:srgbClr val="FFFFFF"/>
                </a:solidFill>
                <a:effectLst/>
              </a:rPr>
              <a:t>1- </a:t>
            </a:r>
            <a:r>
              <a:rPr lang="en-US" altLang="en-US" sz="2200" b="1" dirty="0">
                <a:solidFill>
                  <a:srgbClr val="FFFF00"/>
                </a:solidFill>
                <a:latin typeface="Arial" panose="020B0604020202020204" pitchFamily="34" charset="0"/>
              </a:rPr>
              <a:t>At the lowest grade; </a:t>
            </a:r>
            <a:r>
              <a:rPr lang="en-US" altLang="en-US" sz="2200" b="1" dirty="0">
                <a:solidFill>
                  <a:srgbClr val="CCECFF"/>
                </a:solidFill>
                <a:effectLst/>
                <a:latin typeface="Arial" panose="020B0604020202020204" pitchFamily="34" charset="0"/>
              </a:rPr>
              <a:t>zeolite</a:t>
            </a:r>
            <a:r>
              <a:rPr lang="en-US" altLang="en-US" sz="2200" b="1" dirty="0">
                <a:solidFill>
                  <a:srgbClr val="FFFF00"/>
                </a:solidFill>
                <a:latin typeface="Arial" panose="020B0604020202020204" pitchFamily="34" charset="0"/>
              </a:rPr>
              <a:t> minerals may develop</a:t>
            </a:r>
          </a:p>
          <a:p>
            <a:pPr algn="l" rtl="0">
              <a:lnSpc>
                <a:spcPct val="130000"/>
              </a:lnSpc>
              <a:buFont typeface="Wingdings" panose="05000000000000000000" pitchFamily="2" charset="2"/>
              <a:buNone/>
            </a:pPr>
            <a:r>
              <a:rPr lang="en-US" altLang="en-US" sz="2400" b="1" dirty="0">
                <a:solidFill>
                  <a:srgbClr val="FFFFFF"/>
                </a:solidFill>
                <a:effectLst/>
              </a:rPr>
              <a:t>2- </a:t>
            </a:r>
            <a:r>
              <a:rPr lang="en-US" altLang="en-US" sz="2200" b="1" dirty="0">
                <a:solidFill>
                  <a:srgbClr val="FFFF00"/>
                </a:solidFill>
                <a:latin typeface="Arial" panose="020B0604020202020204" pitchFamily="34" charset="0"/>
              </a:rPr>
              <a:t>With increasing conditions, the original </a:t>
            </a:r>
            <a:r>
              <a:rPr lang="en-US" altLang="en-US" sz="2200" b="1" dirty="0">
                <a:solidFill>
                  <a:srgbClr val="CCECFF"/>
                </a:solidFill>
                <a:effectLst/>
                <a:latin typeface="Arial" panose="020B0604020202020204" pitchFamily="34" charset="0"/>
              </a:rPr>
              <a:t>plagioclase</a:t>
            </a:r>
            <a:r>
              <a:rPr lang="en-US" altLang="en-US" sz="2200" b="1" dirty="0">
                <a:solidFill>
                  <a:srgbClr val="FFFF00"/>
                </a:solidFill>
                <a:latin typeface="Arial" panose="020B0604020202020204" pitchFamily="34" charset="0"/>
              </a:rPr>
              <a:t> is replaced by </a:t>
            </a:r>
            <a:r>
              <a:rPr lang="en-US" altLang="en-US" sz="2200" b="1" dirty="0">
                <a:solidFill>
                  <a:srgbClr val="CCECFF"/>
                </a:solidFill>
                <a:effectLst/>
                <a:latin typeface="Arial" panose="020B0604020202020204" pitchFamily="34" charset="0"/>
              </a:rPr>
              <a:t>albite</a:t>
            </a:r>
            <a:r>
              <a:rPr lang="en-US" altLang="en-US" sz="2200" b="1" dirty="0">
                <a:solidFill>
                  <a:srgbClr val="FFFF00"/>
                </a:solidFill>
                <a:latin typeface="Arial" panose="020B0604020202020204" pitchFamily="34" charset="0"/>
              </a:rPr>
              <a:t> and </a:t>
            </a:r>
            <a:r>
              <a:rPr lang="en-US" altLang="en-US" sz="2200" b="1" dirty="0" err="1">
                <a:solidFill>
                  <a:srgbClr val="CCECFF"/>
                </a:solidFill>
                <a:effectLst/>
                <a:latin typeface="Arial" panose="020B0604020202020204" pitchFamily="34" charset="0"/>
              </a:rPr>
              <a:t>laumonite</a:t>
            </a:r>
            <a:r>
              <a:rPr lang="en-US" altLang="en-US" sz="2200" b="1" dirty="0">
                <a:solidFill>
                  <a:srgbClr val="FFFF00"/>
                </a:solidFill>
                <a:latin typeface="Arial" panose="020B0604020202020204" pitchFamily="34" charset="0"/>
              </a:rPr>
              <a:t> is replaced the </a:t>
            </a:r>
            <a:r>
              <a:rPr lang="en-US" altLang="en-US" sz="2200" b="1" dirty="0">
                <a:solidFill>
                  <a:srgbClr val="CCECFF"/>
                </a:solidFill>
                <a:effectLst/>
                <a:latin typeface="Arial" panose="020B0604020202020204" pitchFamily="34" charset="0"/>
              </a:rPr>
              <a:t>zeolite</a:t>
            </a:r>
            <a:r>
              <a:rPr lang="en-US" altLang="en-US" sz="2200" b="1" dirty="0">
                <a:solidFill>
                  <a:srgbClr val="FFFF00"/>
                </a:solidFill>
                <a:latin typeface="Arial" panose="020B0604020202020204" pitchFamily="34" charset="0"/>
              </a:rPr>
              <a:t>. </a:t>
            </a:r>
            <a:r>
              <a:rPr lang="en-US" altLang="en-US" sz="2200" b="1" dirty="0">
                <a:solidFill>
                  <a:srgbClr val="CCECFF"/>
                </a:solidFill>
                <a:effectLst/>
                <a:latin typeface="Arial" panose="020B0604020202020204" pitchFamily="34" charset="0"/>
              </a:rPr>
              <a:t>Chlorite</a:t>
            </a:r>
            <a:r>
              <a:rPr lang="en-US" altLang="en-US" sz="2200" b="1" dirty="0">
                <a:solidFill>
                  <a:srgbClr val="FFFF00"/>
                </a:solidFill>
                <a:latin typeface="Arial" panose="020B0604020202020204" pitchFamily="34" charset="0"/>
              </a:rPr>
              <a:t> could also occur.</a:t>
            </a:r>
          </a:p>
          <a:p>
            <a:pPr algn="ctr" rtl="0">
              <a:lnSpc>
                <a:spcPct val="130000"/>
              </a:lnSpc>
              <a:buFont typeface="Wingdings" panose="05000000000000000000" pitchFamily="2" charset="2"/>
              <a:buNone/>
            </a:pPr>
            <a:r>
              <a:rPr lang="en-US" altLang="en-US" sz="2200" b="1" dirty="0">
                <a:solidFill>
                  <a:srgbClr val="CCECFF"/>
                </a:solidFill>
                <a:effectLst/>
                <a:latin typeface="Arial" panose="020B0604020202020204" pitchFamily="34" charset="0"/>
              </a:rPr>
              <a:t>Ca-plagioclase </a:t>
            </a:r>
            <a:r>
              <a:rPr lang="en-US" altLang="en-US" sz="2200" b="1" dirty="0">
                <a:solidFill>
                  <a:srgbClr val="CCECFF"/>
                </a:solidFill>
                <a:effectLst/>
                <a:latin typeface="Arial" panose="020B0604020202020204" pitchFamily="34" charset="0"/>
                <a:sym typeface="Symbol" panose="05050102010706020507" pitchFamily="18" charset="2"/>
              </a:rPr>
              <a:t> Na-plagioclase (albite)</a:t>
            </a:r>
          </a:p>
          <a:p>
            <a:pPr algn="ctr" rtl="0">
              <a:lnSpc>
                <a:spcPct val="130000"/>
              </a:lnSpc>
              <a:buFont typeface="Wingdings" panose="05000000000000000000" pitchFamily="2" charset="2"/>
              <a:buNone/>
            </a:pPr>
            <a:r>
              <a:rPr lang="en-US" altLang="en-US" sz="2200" b="1" dirty="0">
                <a:solidFill>
                  <a:srgbClr val="CCECFF"/>
                </a:solidFill>
                <a:effectLst/>
                <a:latin typeface="Arial" panose="020B0604020202020204" pitchFamily="34" charset="0"/>
                <a:sym typeface="Symbol" panose="05050102010706020507" pitchFamily="18" charset="2"/>
              </a:rPr>
              <a:t>Zeolite  </a:t>
            </a:r>
            <a:r>
              <a:rPr lang="en-US" altLang="en-US" sz="2200" b="1" dirty="0" err="1">
                <a:solidFill>
                  <a:srgbClr val="CCECFF"/>
                </a:solidFill>
                <a:effectLst/>
                <a:latin typeface="Arial" panose="020B0604020202020204" pitchFamily="34" charset="0"/>
                <a:sym typeface="Symbol" panose="05050102010706020507" pitchFamily="18" charset="2"/>
              </a:rPr>
              <a:t>laumonite</a:t>
            </a:r>
            <a:endParaRPr lang="en-US" altLang="en-US" sz="2200" b="1" dirty="0">
              <a:solidFill>
                <a:srgbClr val="CCECFF"/>
              </a:solidFill>
              <a:effectLst/>
              <a:latin typeface="Arial" panose="020B0604020202020204" pitchFamily="34" charset="0"/>
              <a:sym typeface="Symbol" panose="05050102010706020507" pitchFamily="18" charset="2"/>
            </a:endParaRPr>
          </a:p>
          <a:p>
            <a:pPr algn="l" rtl="0">
              <a:lnSpc>
                <a:spcPct val="130000"/>
              </a:lnSpc>
              <a:buFont typeface="Wingdings" panose="05000000000000000000" pitchFamily="2" charset="2"/>
              <a:buNone/>
            </a:pPr>
            <a:r>
              <a:rPr lang="en-US" altLang="en-US" sz="2400" b="1" dirty="0">
                <a:solidFill>
                  <a:srgbClr val="FFFFFF"/>
                </a:solidFill>
                <a:effectLst/>
              </a:rPr>
              <a:t>3- </a:t>
            </a:r>
            <a:r>
              <a:rPr lang="en-US" altLang="en-US" sz="2200" b="1" dirty="0">
                <a:solidFill>
                  <a:srgbClr val="FFFF00"/>
                </a:solidFill>
                <a:latin typeface="Arial" panose="020B0604020202020204" pitchFamily="34" charset="0"/>
              </a:rPr>
              <a:t> At highest grade, </a:t>
            </a:r>
            <a:r>
              <a:rPr lang="en-US" altLang="en-US" sz="2200" b="1" dirty="0" err="1">
                <a:solidFill>
                  <a:srgbClr val="FFFF00"/>
                </a:solidFill>
                <a:latin typeface="Arial" panose="020B0604020202020204" pitchFamily="34" charset="0"/>
              </a:rPr>
              <a:t>laumonite</a:t>
            </a:r>
            <a:r>
              <a:rPr lang="en-US" altLang="en-US" sz="2200" b="1" dirty="0">
                <a:solidFill>
                  <a:srgbClr val="FFFF00"/>
                </a:solidFill>
                <a:latin typeface="Arial" panose="020B0604020202020204" pitchFamily="34" charset="0"/>
              </a:rPr>
              <a:t> is replaced by </a:t>
            </a:r>
            <a:r>
              <a:rPr lang="en-US" altLang="en-US" sz="2200" b="1" dirty="0" err="1">
                <a:solidFill>
                  <a:srgbClr val="CCECFF"/>
                </a:solidFill>
                <a:effectLst/>
                <a:latin typeface="Arial" panose="020B0604020202020204" pitchFamily="34" charset="0"/>
              </a:rPr>
              <a:t>prehnite</a:t>
            </a:r>
            <a:r>
              <a:rPr lang="en-US" altLang="en-US" sz="2200" b="1" dirty="0">
                <a:solidFill>
                  <a:srgbClr val="FFFF00"/>
                </a:solidFill>
                <a:latin typeface="Arial" panose="020B0604020202020204" pitchFamily="34" charset="0"/>
              </a:rPr>
              <a:t> and </a:t>
            </a:r>
            <a:r>
              <a:rPr lang="en-US" altLang="en-US" sz="2200" b="1" dirty="0" err="1" smtClean="0">
                <a:solidFill>
                  <a:srgbClr val="CCECFF"/>
                </a:solidFill>
                <a:effectLst/>
                <a:latin typeface="Arial" panose="020B0604020202020204" pitchFamily="34" charset="0"/>
              </a:rPr>
              <a:t>pumpellyite</a:t>
            </a:r>
            <a:r>
              <a:rPr lang="en-US" altLang="en-US" sz="2200" b="1" dirty="0">
                <a:solidFill>
                  <a:srgbClr val="FFFF00"/>
                </a:solidFill>
                <a:latin typeface="Arial" panose="020B0604020202020204" pitchFamily="34" charset="0"/>
              </a:rPr>
              <a:t>. Minor </a:t>
            </a:r>
            <a:r>
              <a:rPr lang="en-US" altLang="en-US" sz="2200" b="1" dirty="0">
                <a:solidFill>
                  <a:srgbClr val="CCECFF"/>
                </a:solidFill>
                <a:effectLst/>
                <a:latin typeface="Arial" panose="020B0604020202020204" pitchFamily="34" charset="0"/>
              </a:rPr>
              <a:t>epidote</a:t>
            </a:r>
            <a:r>
              <a:rPr lang="en-US" altLang="en-US" sz="2200" b="1" dirty="0">
                <a:solidFill>
                  <a:srgbClr val="FFFF00"/>
                </a:solidFill>
                <a:latin typeface="Arial" panose="020B0604020202020204" pitchFamily="34" charset="0"/>
              </a:rPr>
              <a:t> can also found. </a:t>
            </a:r>
          </a:p>
          <a:p>
            <a:pPr algn="ctr" rtl="0">
              <a:lnSpc>
                <a:spcPct val="130000"/>
              </a:lnSpc>
              <a:buFont typeface="Wingdings" panose="05000000000000000000" pitchFamily="2" charset="2"/>
              <a:buNone/>
            </a:pPr>
            <a:r>
              <a:rPr lang="en-US" altLang="en-US" sz="2200" b="1" dirty="0" err="1">
                <a:solidFill>
                  <a:srgbClr val="CCECFF"/>
                </a:solidFill>
                <a:effectLst/>
                <a:latin typeface="Arial" panose="020B0604020202020204" pitchFamily="34" charset="0"/>
                <a:sym typeface="Symbol" panose="05050102010706020507" pitchFamily="18" charset="2"/>
              </a:rPr>
              <a:t>Laumonite</a:t>
            </a:r>
            <a:r>
              <a:rPr lang="en-US" altLang="en-US" sz="2200" b="1" dirty="0">
                <a:solidFill>
                  <a:srgbClr val="CCECFF"/>
                </a:solidFill>
                <a:effectLst/>
                <a:latin typeface="Arial" panose="020B0604020202020204" pitchFamily="34" charset="0"/>
                <a:sym typeface="Symbol" panose="05050102010706020507" pitchFamily="18" charset="2"/>
              </a:rPr>
              <a:t>  </a:t>
            </a:r>
            <a:r>
              <a:rPr lang="en-US" altLang="en-US" sz="2200" b="1" dirty="0" err="1">
                <a:solidFill>
                  <a:srgbClr val="CCECFF"/>
                </a:solidFill>
                <a:effectLst/>
                <a:latin typeface="Arial" panose="020B0604020202020204" pitchFamily="34" charset="0"/>
              </a:rPr>
              <a:t>prehnite</a:t>
            </a:r>
            <a:r>
              <a:rPr lang="en-US" altLang="en-US" sz="2200" b="1" dirty="0">
                <a:solidFill>
                  <a:srgbClr val="CCECFF"/>
                </a:solidFill>
                <a:effectLst/>
                <a:latin typeface="Arial" panose="020B0604020202020204" pitchFamily="34" charset="0"/>
              </a:rPr>
              <a:t> + </a:t>
            </a:r>
            <a:r>
              <a:rPr lang="en-US" altLang="en-US" sz="2200" b="1" dirty="0" err="1">
                <a:solidFill>
                  <a:srgbClr val="CCECFF"/>
                </a:solidFill>
                <a:effectLst/>
                <a:latin typeface="Arial" panose="020B0604020202020204" pitchFamily="34" charset="0"/>
              </a:rPr>
              <a:t>pumpellyite</a:t>
            </a:r>
            <a:endParaRPr lang="en-US" altLang="en-US" sz="2200" b="1" dirty="0">
              <a:solidFill>
                <a:srgbClr val="CCECFF"/>
              </a:solidFill>
              <a:effectLst/>
              <a:latin typeface="Arial" panose="020B0604020202020204" pitchFamily="34" charset="0"/>
            </a:endParaRPr>
          </a:p>
        </p:txBody>
      </p:sp>
    </p:spTree>
    <p:extLst>
      <p:ext uri="{BB962C8B-B14F-4D97-AF65-F5344CB8AC3E}">
        <p14:creationId xmlns:p14="http://schemas.microsoft.com/office/powerpoint/2010/main" val="1297361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23235">
                                            <p:txEl>
                                              <p:pRg st="0" end="0"/>
                                            </p:txEl>
                                          </p:spTgt>
                                        </p:tgtEl>
                                        <p:attrNameLst>
                                          <p:attrName>style.visibility</p:attrName>
                                        </p:attrNameLst>
                                      </p:cBhvr>
                                      <p:to>
                                        <p:strVal val="visible"/>
                                      </p:to>
                                    </p:set>
                                    <p:anim calcmode="lin" valueType="num">
                                      <p:cBhvr additive="base">
                                        <p:cTn id="7" dur="500" fill="hold"/>
                                        <p:tgtEl>
                                          <p:spTgt spid="2232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32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23235">
                                            <p:txEl>
                                              <p:pRg st="1" end="1"/>
                                            </p:txEl>
                                          </p:spTgt>
                                        </p:tgtEl>
                                        <p:attrNameLst>
                                          <p:attrName>style.visibility</p:attrName>
                                        </p:attrNameLst>
                                      </p:cBhvr>
                                      <p:to>
                                        <p:strVal val="visible"/>
                                      </p:to>
                                    </p:set>
                                    <p:anim calcmode="lin" valueType="num">
                                      <p:cBhvr additive="base">
                                        <p:cTn id="13" dur="500" fill="hold"/>
                                        <p:tgtEl>
                                          <p:spTgt spid="2232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32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23235">
                                            <p:txEl>
                                              <p:pRg st="2" end="2"/>
                                            </p:txEl>
                                          </p:spTgt>
                                        </p:tgtEl>
                                        <p:attrNameLst>
                                          <p:attrName>style.visibility</p:attrName>
                                        </p:attrNameLst>
                                      </p:cBhvr>
                                      <p:to>
                                        <p:strVal val="visible"/>
                                      </p:to>
                                    </p:set>
                                    <p:anim calcmode="lin" valueType="num">
                                      <p:cBhvr additive="base">
                                        <p:cTn id="19" dur="500" fill="hold"/>
                                        <p:tgtEl>
                                          <p:spTgt spid="2232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32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23235">
                                            <p:txEl>
                                              <p:pRg st="3" end="3"/>
                                            </p:txEl>
                                          </p:spTgt>
                                        </p:tgtEl>
                                        <p:attrNameLst>
                                          <p:attrName>style.visibility</p:attrName>
                                        </p:attrNameLst>
                                      </p:cBhvr>
                                      <p:to>
                                        <p:strVal val="visible"/>
                                      </p:to>
                                    </p:set>
                                    <p:anim calcmode="lin" valueType="num">
                                      <p:cBhvr additive="base">
                                        <p:cTn id="25" dur="500" fill="hold"/>
                                        <p:tgtEl>
                                          <p:spTgt spid="2232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32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23235">
                                            <p:txEl>
                                              <p:pRg st="4" end="4"/>
                                            </p:txEl>
                                          </p:spTgt>
                                        </p:tgtEl>
                                        <p:attrNameLst>
                                          <p:attrName>style.visibility</p:attrName>
                                        </p:attrNameLst>
                                      </p:cBhvr>
                                      <p:to>
                                        <p:strVal val="visible"/>
                                      </p:to>
                                    </p:set>
                                    <p:anim calcmode="lin" valueType="num">
                                      <p:cBhvr additive="base">
                                        <p:cTn id="31" dur="500" fill="hold"/>
                                        <p:tgtEl>
                                          <p:spTgt spid="22323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323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23235">
                                            <p:txEl>
                                              <p:pRg st="5" end="5"/>
                                            </p:txEl>
                                          </p:spTgt>
                                        </p:tgtEl>
                                        <p:attrNameLst>
                                          <p:attrName>style.visibility</p:attrName>
                                        </p:attrNameLst>
                                      </p:cBhvr>
                                      <p:to>
                                        <p:strVal val="visible"/>
                                      </p:to>
                                    </p:set>
                                    <p:anim calcmode="lin" valueType="num">
                                      <p:cBhvr additive="base">
                                        <p:cTn id="37" dur="500" fill="hold"/>
                                        <p:tgtEl>
                                          <p:spTgt spid="22323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2323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23235">
                                            <p:txEl>
                                              <p:pRg st="6" end="6"/>
                                            </p:txEl>
                                          </p:spTgt>
                                        </p:tgtEl>
                                        <p:attrNameLst>
                                          <p:attrName>style.visibility</p:attrName>
                                        </p:attrNameLst>
                                      </p:cBhvr>
                                      <p:to>
                                        <p:strVal val="visible"/>
                                      </p:to>
                                    </p:set>
                                    <p:anim calcmode="lin" valueType="num">
                                      <p:cBhvr additive="base">
                                        <p:cTn id="43" dur="500" fill="hold"/>
                                        <p:tgtEl>
                                          <p:spTgt spid="22323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2323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323850" y="1700213"/>
            <a:ext cx="8229600" cy="2305050"/>
          </a:xfrm>
          <a:solidFill>
            <a:schemeClr val="accent1"/>
          </a:solidFill>
        </p:spPr>
        <p:txBody>
          <a:bodyPr/>
          <a:lstStyle/>
          <a:p>
            <a:pPr rtl="0"/>
            <a:r>
              <a:rPr lang="en-US" altLang="en-US" sz="3200" b="1">
                <a:solidFill>
                  <a:srgbClr val="FFFFFF"/>
                </a:solidFill>
                <a:effectLst/>
              </a:rPr>
              <a:t>-2-</a:t>
            </a:r>
            <a:br>
              <a:rPr lang="en-US" altLang="en-US" sz="3200" b="1">
                <a:solidFill>
                  <a:srgbClr val="FFFFFF"/>
                </a:solidFill>
                <a:effectLst/>
              </a:rPr>
            </a:br>
            <a:r>
              <a:rPr lang="en-US" altLang="en-US" sz="3200" b="1">
                <a:solidFill>
                  <a:srgbClr val="FFFFFF"/>
                </a:solidFill>
                <a:effectLst/>
              </a:rPr>
              <a:t>Metabasites at the greenschist and amphibolite facies conditions </a:t>
            </a:r>
            <a:br>
              <a:rPr lang="en-US" altLang="en-US" sz="3200" b="1">
                <a:solidFill>
                  <a:srgbClr val="FFFFFF"/>
                </a:solidFill>
                <a:effectLst/>
              </a:rPr>
            </a:br>
            <a:r>
              <a:rPr lang="en-US" altLang="en-US" sz="3200" b="1">
                <a:solidFill>
                  <a:srgbClr val="FFFFFF"/>
                </a:solidFill>
                <a:effectLst/>
              </a:rPr>
              <a:t>(Barrovian Zonal scheme) </a:t>
            </a:r>
          </a:p>
        </p:txBody>
      </p:sp>
      <p:sp>
        <p:nvSpPr>
          <p:cNvPr id="259075" name="Text Box 3"/>
          <p:cNvSpPr txBox="1">
            <a:spLocks noChangeArrowheads="1"/>
          </p:cNvSpPr>
          <p:nvPr/>
        </p:nvSpPr>
        <p:spPr bwMode="auto">
          <a:xfrm>
            <a:off x="179388" y="836613"/>
            <a:ext cx="882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rtl="0">
              <a:spcBef>
                <a:spcPct val="50000"/>
              </a:spcBef>
              <a:buFontTx/>
              <a:buChar char="-"/>
            </a:pPr>
            <a:endParaRPr lang="en-US" altLang="en-US" sz="2400" b="1">
              <a:solidFill>
                <a:srgbClr val="FFFF66"/>
              </a:solidFill>
              <a:latin typeface="Lucida Sans" panose="020B0602030504020204" pitchFamily="34" charset="0"/>
            </a:endParaRPr>
          </a:p>
        </p:txBody>
      </p:sp>
    </p:spTree>
    <p:extLst>
      <p:ext uri="{BB962C8B-B14F-4D97-AF65-F5344CB8AC3E}">
        <p14:creationId xmlns:p14="http://schemas.microsoft.com/office/powerpoint/2010/main" val="1643642335"/>
      </p:ext>
    </p:extLst>
  </p:cSld>
  <p:clrMapOvr>
    <a:masterClrMapping/>
  </p:clrMapOvr>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457200" y="44450"/>
            <a:ext cx="8229600" cy="815975"/>
          </a:xfrm>
          <a:solidFill>
            <a:srgbClr val="FFCCFF"/>
          </a:solidFill>
        </p:spPr>
        <p:txBody>
          <a:bodyPr/>
          <a:lstStyle/>
          <a:p>
            <a:pPr rtl="0"/>
            <a:r>
              <a:rPr lang="en-US" altLang="en-US" sz="2800" b="1">
                <a:solidFill>
                  <a:srgbClr val="0000FF"/>
                </a:solidFill>
                <a:effectLst/>
              </a:rPr>
              <a:t>2- Greenschist and amphibolite facies</a:t>
            </a:r>
            <a:r>
              <a:rPr lang="en-US" altLang="en-US" sz="2800" b="1">
                <a:solidFill>
                  <a:srgbClr val="FFFFFF"/>
                </a:solidFill>
                <a:effectLst/>
              </a:rPr>
              <a:t> </a:t>
            </a:r>
          </a:p>
        </p:txBody>
      </p:sp>
      <p:sp>
        <p:nvSpPr>
          <p:cNvPr id="224259" name="Rectangle 3"/>
          <p:cNvSpPr>
            <a:spLocks noGrp="1" noChangeArrowheads="1"/>
          </p:cNvSpPr>
          <p:nvPr>
            <p:ph type="body" idx="1"/>
          </p:nvPr>
        </p:nvSpPr>
        <p:spPr>
          <a:xfrm>
            <a:off x="179388" y="908050"/>
            <a:ext cx="8713787" cy="5329238"/>
          </a:xfrm>
          <a:solidFill>
            <a:schemeClr val="accent1"/>
          </a:solidFill>
        </p:spPr>
        <p:txBody>
          <a:bodyPr/>
          <a:lstStyle/>
          <a:p>
            <a:pPr algn="just" rtl="0">
              <a:lnSpc>
                <a:spcPct val="140000"/>
              </a:lnSpc>
              <a:buFont typeface="Wingdings" panose="05000000000000000000" pitchFamily="2" charset="2"/>
              <a:buNone/>
            </a:pPr>
            <a:r>
              <a:rPr lang="en-US" altLang="en-US" sz="3500" b="1">
                <a:solidFill>
                  <a:srgbClr val="FFFF00"/>
                </a:solidFill>
                <a:latin typeface="Arial" panose="020B0604020202020204" pitchFamily="34" charset="0"/>
              </a:rPr>
              <a:t>   </a:t>
            </a:r>
            <a:r>
              <a:rPr lang="en-US" altLang="en-US" sz="2200" b="1">
                <a:solidFill>
                  <a:srgbClr val="FFFF00"/>
                </a:solidFill>
                <a:latin typeface="Arial" panose="020B0604020202020204" pitchFamily="34" charset="0"/>
              </a:rPr>
              <a:t>Most of the metamorphic sequences contain mixture of sedimentary and igneous rocks. Comparable mineral assemblage in the greenschist and amphibolite of the metabasites to the metapelites include the following mineral zones:</a:t>
            </a:r>
          </a:p>
          <a:p>
            <a:pPr algn="just" rtl="0">
              <a:lnSpc>
                <a:spcPct val="140000"/>
              </a:lnSpc>
              <a:buFont typeface="Wingdings" panose="05000000000000000000" pitchFamily="2" charset="2"/>
              <a:buNone/>
            </a:pPr>
            <a:r>
              <a:rPr lang="en-US" altLang="en-US" sz="2200" b="1">
                <a:solidFill>
                  <a:srgbClr val="FFFF00"/>
                </a:solidFill>
                <a:latin typeface="Arial" panose="020B0604020202020204" pitchFamily="34" charset="0"/>
              </a:rPr>
              <a:t>   1- Chlorite and biotite zone </a:t>
            </a:r>
          </a:p>
          <a:p>
            <a:pPr algn="just" rtl="0">
              <a:lnSpc>
                <a:spcPct val="140000"/>
              </a:lnSpc>
              <a:buFont typeface="Wingdings" panose="05000000000000000000" pitchFamily="2" charset="2"/>
              <a:buNone/>
            </a:pPr>
            <a:r>
              <a:rPr lang="en-US" altLang="en-US" sz="2200" b="1">
                <a:solidFill>
                  <a:srgbClr val="FFFF00"/>
                </a:solidFill>
                <a:latin typeface="Arial" panose="020B0604020202020204" pitchFamily="34" charset="0"/>
              </a:rPr>
              <a:t>   2- garnet zone</a:t>
            </a:r>
          </a:p>
          <a:p>
            <a:pPr algn="just" rtl="0">
              <a:lnSpc>
                <a:spcPct val="140000"/>
              </a:lnSpc>
              <a:buFont typeface="Wingdings" panose="05000000000000000000" pitchFamily="2" charset="2"/>
              <a:buNone/>
            </a:pPr>
            <a:r>
              <a:rPr lang="en-US" altLang="en-US" sz="2200" b="1">
                <a:solidFill>
                  <a:srgbClr val="FFFF00"/>
                </a:solidFill>
                <a:latin typeface="Arial" panose="020B0604020202020204" pitchFamily="34" charset="0"/>
              </a:rPr>
              <a:t>   3- staurolite and kyanite zone</a:t>
            </a:r>
          </a:p>
          <a:p>
            <a:pPr algn="just" rtl="0">
              <a:lnSpc>
                <a:spcPct val="140000"/>
              </a:lnSpc>
              <a:buFont typeface="Wingdings" panose="05000000000000000000" pitchFamily="2" charset="2"/>
              <a:buNone/>
            </a:pPr>
            <a:r>
              <a:rPr lang="en-US" altLang="en-US" sz="2200" b="1">
                <a:solidFill>
                  <a:srgbClr val="FFFF00"/>
                </a:solidFill>
                <a:latin typeface="Arial" panose="020B0604020202020204" pitchFamily="34" charset="0"/>
              </a:rPr>
              <a:t>   4- sillimanite zone</a:t>
            </a:r>
            <a:endParaRPr lang="en-GB" altLang="en-US" sz="2200" b="1">
              <a:solidFill>
                <a:srgbClr val="FFFF00"/>
              </a:solidFill>
              <a:latin typeface="Arial" panose="020B0604020202020204" pitchFamily="34" charset="0"/>
            </a:endParaRPr>
          </a:p>
        </p:txBody>
      </p:sp>
    </p:spTree>
    <p:extLst>
      <p:ext uri="{BB962C8B-B14F-4D97-AF65-F5344CB8AC3E}">
        <p14:creationId xmlns:p14="http://schemas.microsoft.com/office/powerpoint/2010/main" val="15399267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4259">
                                            <p:bg/>
                                          </p:spTgt>
                                        </p:tgtEl>
                                        <p:attrNameLst>
                                          <p:attrName>style.visibility</p:attrName>
                                        </p:attrNameLst>
                                      </p:cBhvr>
                                      <p:to>
                                        <p:strVal val="visible"/>
                                      </p:to>
                                    </p:set>
                                    <p:anim calcmode="lin" valueType="num">
                                      <p:cBhvr additive="base">
                                        <p:cTn id="7" dur="500" fill="hold"/>
                                        <p:tgtEl>
                                          <p:spTgt spid="224259">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24259">
                                            <p:bg/>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4259">
                                            <p:txEl>
                                              <p:pRg st="0" end="0"/>
                                            </p:txEl>
                                          </p:spTgt>
                                        </p:tgtEl>
                                        <p:attrNameLst>
                                          <p:attrName>style.visibility</p:attrName>
                                        </p:attrNameLst>
                                      </p:cBhvr>
                                      <p:to>
                                        <p:strVal val="visible"/>
                                      </p:to>
                                    </p:set>
                                    <p:anim calcmode="lin" valueType="num">
                                      <p:cBhvr additive="base">
                                        <p:cTn id="13" dur="500" fill="hold"/>
                                        <p:tgtEl>
                                          <p:spTgt spid="22425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42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4259">
                                            <p:txEl>
                                              <p:pRg st="1" end="1"/>
                                            </p:txEl>
                                          </p:spTgt>
                                        </p:tgtEl>
                                        <p:attrNameLst>
                                          <p:attrName>style.visibility</p:attrName>
                                        </p:attrNameLst>
                                      </p:cBhvr>
                                      <p:to>
                                        <p:strVal val="visible"/>
                                      </p:to>
                                    </p:set>
                                    <p:anim calcmode="lin" valueType="num">
                                      <p:cBhvr additive="base">
                                        <p:cTn id="19" dur="500" fill="hold"/>
                                        <p:tgtEl>
                                          <p:spTgt spid="22425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42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4259">
                                            <p:txEl>
                                              <p:pRg st="2" end="2"/>
                                            </p:txEl>
                                          </p:spTgt>
                                        </p:tgtEl>
                                        <p:attrNameLst>
                                          <p:attrName>style.visibility</p:attrName>
                                        </p:attrNameLst>
                                      </p:cBhvr>
                                      <p:to>
                                        <p:strVal val="visible"/>
                                      </p:to>
                                    </p:set>
                                    <p:anim calcmode="lin" valueType="num">
                                      <p:cBhvr additive="base">
                                        <p:cTn id="25" dur="500" fill="hold"/>
                                        <p:tgtEl>
                                          <p:spTgt spid="22425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42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4259">
                                            <p:txEl>
                                              <p:pRg st="3" end="3"/>
                                            </p:txEl>
                                          </p:spTgt>
                                        </p:tgtEl>
                                        <p:attrNameLst>
                                          <p:attrName>style.visibility</p:attrName>
                                        </p:attrNameLst>
                                      </p:cBhvr>
                                      <p:to>
                                        <p:strVal val="visible"/>
                                      </p:to>
                                    </p:set>
                                    <p:anim calcmode="lin" valueType="num">
                                      <p:cBhvr additive="base">
                                        <p:cTn id="31" dur="500" fill="hold"/>
                                        <p:tgtEl>
                                          <p:spTgt spid="224259">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42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4259">
                                            <p:txEl>
                                              <p:pRg st="4" end="4"/>
                                            </p:txEl>
                                          </p:spTgt>
                                        </p:tgtEl>
                                        <p:attrNameLst>
                                          <p:attrName>style.visibility</p:attrName>
                                        </p:attrNameLst>
                                      </p:cBhvr>
                                      <p:to>
                                        <p:strVal val="visible"/>
                                      </p:to>
                                    </p:set>
                                    <p:anim calcmode="lin" valueType="num">
                                      <p:cBhvr additive="base">
                                        <p:cTn id="37" dur="500" fill="hold"/>
                                        <p:tgtEl>
                                          <p:spTgt spid="224259">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2425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9" grpId="0" build="p"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468313" y="277813"/>
            <a:ext cx="8229600" cy="487362"/>
          </a:xfrm>
        </p:spPr>
        <p:txBody>
          <a:bodyPr/>
          <a:lstStyle/>
          <a:p>
            <a:pPr rtl="0"/>
            <a:r>
              <a:rPr lang="en-US" altLang="en-US" sz="2400" b="1">
                <a:solidFill>
                  <a:srgbClr val="CCFFCC"/>
                </a:solidFill>
                <a:effectLst/>
              </a:rPr>
              <a:t>I- Chlorite and biotite zone</a:t>
            </a:r>
          </a:p>
        </p:txBody>
      </p:sp>
      <p:sp>
        <p:nvSpPr>
          <p:cNvPr id="209923" name="Text Box 3"/>
          <p:cNvSpPr txBox="1">
            <a:spLocks noChangeArrowheads="1"/>
          </p:cNvSpPr>
          <p:nvPr/>
        </p:nvSpPr>
        <p:spPr bwMode="auto">
          <a:xfrm>
            <a:off x="250825" y="796925"/>
            <a:ext cx="8713788" cy="49053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rtl="0">
              <a:lnSpc>
                <a:spcPct val="160000"/>
              </a:lnSpc>
              <a:spcBef>
                <a:spcPct val="50000"/>
              </a:spcBef>
              <a:buFontTx/>
              <a:buChar char="-"/>
            </a:pPr>
            <a:r>
              <a:rPr lang="en-US" altLang="en-US" sz="2000" b="1">
                <a:latin typeface="Arial" panose="020B0604020202020204" pitchFamily="34" charset="0"/>
                <a:sym typeface="Wingdings 3" panose="05040102010807070707" pitchFamily="18" charset="2"/>
              </a:rPr>
              <a:t> </a:t>
            </a:r>
            <a:r>
              <a:rPr lang="en-US" altLang="en-US" sz="2000" b="1">
                <a:solidFill>
                  <a:srgbClr val="FFFF00"/>
                </a:solidFill>
                <a:latin typeface="Arial" panose="020B0604020202020204" pitchFamily="34" charset="0"/>
                <a:sym typeface="Wingdings 3" panose="05040102010807070707" pitchFamily="18" charset="2"/>
              </a:rPr>
              <a:t>Metabasite in this zone may preserve the original texture, but mineral assemblage is entirely metamorphic.</a:t>
            </a:r>
            <a:r>
              <a:rPr lang="en-US" altLang="en-US" sz="2000" b="1">
                <a:latin typeface="Arial" panose="020B0604020202020204" pitchFamily="34" charset="0"/>
                <a:sym typeface="Wingdings 3" panose="05040102010807070707" pitchFamily="18" charset="2"/>
              </a:rPr>
              <a:t> </a:t>
            </a:r>
          </a:p>
          <a:p>
            <a:pPr algn="just" rtl="0">
              <a:lnSpc>
                <a:spcPct val="160000"/>
              </a:lnSpc>
              <a:spcBef>
                <a:spcPct val="50000"/>
              </a:spcBef>
              <a:buFontTx/>
              <a:buChar char="-"/>
            </a:pPr>
            <a:r>
              <a:rPr lang="en-US" altLang="en-US" sz="2000" b="1">
                <a:latin typeface="Arial" panose="020B0604020202020204" pitchFamily="34" charset="0"/>
                <a:sym typeface="Wingdings 3" panose="05040102010807070707" pitchFamily="18" charset="2"/>
              </a:rPr>
              <a:t> Ca-plagioclase  will be replaced by </a:t>
            </a:r>
            <a:r>
              <a:rPr lang="en-US" altLang="en-US" sz="2000" b="1">
                <a:solidFill>
                  <a:srgbClr val="FFFF00"/>
                </a:solidFill>
                <a:latin typeface="Arial" panose="020B0604020202020204" pitchFamily="34" charset="0"/>
                <a:sym typeface="Wingdings 3" panose="05040102010807070707" pitchFamily="18" charset="2"/>
              </a:rPr>
              <a:t>albite</a:t>
            </a:r>
            <a:r>
              <a:rPr lang="en-US" altLang="en-US" sz="2000" b="1">
                <a:latin typeface="Arial" panose="020B0604020202020204" pitchFamily="34" charset="0"/>
                <a:sym typeface="Wingdings 3" panose="05040102010807070707" pitchFamily="18" charset="2"/>
              </a:rPr>
              <a:t>, and a minerals </a:t>
            </a:r>
            <a:r>
              <a:rPr lang="en-US" altLang="en-US" sz="2000" b="1">
                <a:solidFill>
                  <a:srgbClr val="FFFF00"/>
                </a:solidFill>
                <a:latin typeface="Arial" panose="020B0604020202020204" pitchFamily="34" charset="0"/>
                <a:sym typeface="Wingdings 3" panose="05040102010807070707" pitchFamily="18" charset="2"/>
              </a:rPr>
              <a:t>Chl</a:t>
            </a:r>
            <a:r>
              <a:rPr lang="en-US" altLang="en-US" sz="2000" b="1">
                <a:latin typeface="Arial" panose="020B0604020202020204" pitchFamily="34" charset="0"/>
                <a:sym typeface="Wingdings 3" panose="05040102010807070707" pitchFamily="18" charset="2"/>
              </a:rPr>
              <a:t>, </a:t>
            </a:r>
            <a:r>
              <a:rPr lang="en-US" altLang="en-US" sz="2000" b="1">
                <a:solidFill>
                  <a:srgbClr val="FFFF00"/>
                </a:solidFill>
                <a:latin typeface="Arial" panose="020B0604020202020204" pitchFamily="34" charset="0"/>
                <a:sym typeface="Wingdings 3" panose="05040102010807070707" pitchFamily="18" charset="2"/>
              </a:rPr>
              <a:t>Ep</a:t>
            </a:r>
            <a:r>
              <a:rPr lang="en-US" altLang="en-US" sz="2000" b="1">
                <a:latin typeface="Arial" panose="020B0604020202020204" pitchFamily="34" charset="0"/>
                <a:sym typeface="Wingdings 3" panose="05040102010807070707" pitchFamily="18" charset="2"/>
              </a:rPr>
              <a:t>, pale green </a:t>
            </a:r>
            <a:r>
              <a:rPr lang="en-US" altLang="en-US" sz="2000" b="1">
                <a:solidFill>
                  <a:srgbClr val="FFFF00"/>
                </a:solidFill>
                <a:latin typeface="Arial" panose="020B0604020202020204" pitchFamily="34" charset="0"/>
                <a:sym typeface="Wingdings 3" panose="05040102010807070707" pitchFamily="18" charset="2"/>
              </a:rPr>
              <a:t>actinolite</a:t>
            </a:r>
            <a:r>
              <a:rPr lang="en-US" altLang="en-US" sz="2000" b="1">
                <a:latin typeface="Arial" panose="020B0604020202020204" pitchFamily="34" charset="0"/>
                <a:sym typeface="Wingdings 3" panose="05040102010807070707" pitchFamily="18" charset="2"/>
              </a:rPr>
              <a:t> and </a:t>
            </a:r>
            <a:r>
              <a:rPr lang="en-US" altLang="en-US" sz="2000" b="1">
                <a:sym typeface="Wingdings 3" panose="05040102010807070707" pitchFamily="18" charset="2"/>
              </a:rPr>
              <a:t>quartz</a:t>
            </a:r>
            <a:r>
              <a:rPr lang="en-US" altLang="en-US" sz="2000" b="1">
                <a:latin typeface="Arial" panose="020B0604020202020204" pitchFamily="34" charset="0"/>
                <a:sym typeface="Wingdings 3" panose="05040102010807070707" pitchFamily="18" charset="2"/>
              </a:rPr>
              <a:t> should be present. </a:t>
            </a:r>
            <a:r>
              <a:rPr lang="en-US" altLang="en-US" sz="2000" b="1">
                <a:solidFill>
                  <a:srgbClr val="FFFF00"/>
                </a:solidFill>
                <a:latin typeface="Arial" panose="020B0604020202020204" pitchFamily="34" charset="0"/>
                <a:sym typeface="Wingdings 3" panose="05040102010807070707" pitchFamily="18" charset="2"/>
              </a:rPr>
              <a:t>Biotite</a:t>
            </a:r>
            <a:r>
              <a:rPr lang="en-US" altLang="en-US" sz="2000" b="1">
                <a:latin typeface="Arial" panose="020B0604020202020204" pitchFamily="34" charset="0"/>
                <a:sym typeface="Wingdings 3" panose="05040102010807070707" pitchFamily="18" charset="2"/>
              </a:rPr>
              <a:t> </a:t>
            </a:r>
            <a:r>
              <a:rPr lang="en-US" altLang="en-US" sz="2000" b="1">
                <a:sym typeface="Wingdings 3" panose="05040102010807070707" pitchFamily="18" charset="2"/>
              </a:rPr>
              <a:t>and</a:t>
            </a:r>
            <a:r>
              <a:rPr lang="en-US" altLang="en-US" sz="2000" b="1">
                <a:latin typeface="Arial" panose="020B0604020202020204" pitchFamily="34" charset="0"/>
                <a:sym typeface="Wingdings 3" panose="05040102010807070707" pitchFamily="18" charset="2"/>
              </a:rPr>
              <a:t> </a:t>
            </a:r>
            <a:r>
              <a:rPr lang="en-US" altLang="en-US" sz="2000" b="1">
                <a:solidFill>
                  <a:srgbClr val="FFFF00"/>
                </a:solidFill>
                <a:latin typeface="Arial" panose="020B0604020202020204" pitchFamily="34" charset="0"/>
                <a:sym typeface="Wingdings 3" panose="05040102010807070707" pitchFamily="18" charset="2"/>
              </a:rPr>
              <a:t>calcite</a:t>
            </a:r>
            <a:r>
              <a:rPr lang="en-US" altLang="en-US" sz="2000" b="1">
                <a:latin typeface="Arial" panose="020B0604020202020204" pitchFamily="34" charset="0"/>
                <a:sym typeface="Wingdings 3" panose="05040102010807070707" pitchFamily="18" charset="2"/>
              </a:rPr>
              <a:t> may be occur. </a:t>
            </a:r>
          </a:p>
          <a:p>
            <a:pPr algn="just" rtl="0">
              <a:lnSpc>
                <a:spcPct val="160000"/>
              </a:lnSpc>
              <a:spcBef>
                <a:spcPct val="50000"/>
              </a:spcBef>
              <a:buFontTx/>
              <a:buChar char="-"/>
            </a:pPr>
            <a:r>
              <a:rPr lang="en-US" altLang="en-US" sz="2000" b="1">
                <a:solidFill>
                  <a:srgbClr val="FFFF00"/>
                </a:solidFill>
                <a:latin typeface="Arial" panose="020B0604020202020204" pitchFamily="34" charset="0"/>
                <a:sym typeface="Wingdings 3" panose="05040102010807070707" pitchFamily="18" charset="2"/>
              </a:rPr>
              <a:t> Both </a:t>
            </a:r>
            <a:r>
              <a:rPr lang="en-US" altLang="en-US" sz="2000" b="1">
                <a:latin typeface="Arial" panose="020B0604020202020204" pitchFamily="34" charset="0"/>
                <a:sym typeface="Wingdings 3" panose="05040102010807070707" pitchFamily="18" charset="2"/>
              </a:rPr>
              <a:t>epidote </a:t>
            </a:r>
            <a:r>
              <a:rPr lang="en-US" altLang="en-US" sz="2000" b="1">
                <a:solidFill>
                  <a:srgbClr val="FFFF00"/>
                </a:solidFill>
                <a:latin typeface="Arial" panose="020B0604020202020204" pitchFamily="34" charset="0"/>
                <a:sym typeface="Wingdings 3" panose="05040102010807070707" pitchFamily="18" charset="2"/>
              </a:rPr>
              <a:t>and</a:t>
            </a:r>
            <a:r>
              <a:rPr lang="en-US" altLang="en-US" sz="2000" b="1">
                <a:latin typeface="Arial" panose="020B0604020202020204" pitchFamily="34" charset="0"/>
                <a:sym typeface="Wingdings 3" panose="05040102010807070707" pitchFamily="18" charset="2"/>
              </a:rPr>
              <a:t> actinolite</a:t>
            </a:r>
            <a:r>
              <a:rPr lang="en-US" altLang="en-US" sz="2000" b="1">
                <a:solidFill>
                  <a:srgbClr val="FFFF00"/>
                </a:solidFill>
                <a:latin typeface="Arial" panose="020B0604020202020204" pitchFamily="34" charset="0"/>
                <a:sym typeface="Wingdings 3" panose="05040102010807070707" pitchFamily="18" charset="2"/>
              </a:rPr>
              <a:t> could be generated through the following reaction:</a:t>
            </a:r>
          </a:p>
          <a:p>
            <a:pPr algn="ctr" rtl="0">
              <a:lnSpc>
                <a:spcPct val="160000"/>
              </a:lnSpc>
              <a:spcBef>
                <a:spcPct val="50000"/>
              </a:spcBef>
            </a:pPr>
            <a:r>
              <a:rPr lang="en-US" altLang="en-US" sz="2000" b="1">
                <a:latin typeface="Arial" panose="020B0604020202020204" pitchFamily="34" charset="0"/>
                <a:sym typeface="Wingdings 3" panose="05040102010807070707" pitchFamily="18" charset="2"/>
              </a:rPr>
              <a:t>Chl + Cal </a:t>
            </a:r>
            <a:r>
              <a:rPr lang="en-US" altLang="en-US" sz="2000" b="1">
                <a:latin typeface="Arial" panose="020B0604020202020204" pitchFamily="34" charset="0"/>
                <a:sym typeface="Symbol" panose="05050102010706020507" pitchFamily="18" charset="2"/>
              </a:rPr>
              <a:t> Ep + Act + CO</a:t>
            </a:r>
            <a:r>
              <a:rPr lang="en-US" altLang="en-US" sz="2000" b="1" baseline="-25000">
                <a:latin typeface="Arial" panose="020B0604020202020204" pitchFamily="34" charset="0"/>
                <a:sym typeface="Symbol" panose="05050102010706020507" pitchFamily="18" charset="2"/>
              </a:rPr>
              <a:t>2</a:t>
            </a:r>
            <a:r>
              <a:rPr lang="en-US" altLang="en-US" sz="2000" b="1">
                <a:latin typeface="Arial" panose="020B0604020202020204" pitchFamily="34" charset="0"/>
                <a:sym typeface="Symbol" panose="05050102010706020507" pitchFamily="18" charset="2"/>
              </a:rPr>
              <a:t>-H</a:t>
            </a:r>
            <a:r>
              <a:rPr lang="en-US" altLang="en-US" sz="2000" b="1" baseline="-25000">
                <a:latin typeface="Arial" panose="020B0604020202020204" pitchFamily="34" charset="0"/>
                <a:sym typeface="Symbol" panose="05050102010706020507" pitchFamily="18" charset="2"/>
              </a:rPr>
              <a:t>2</a:t>
            </a:r>
            <a:r>
              <a:rPr lang="en-US" altLang="en-US" sz="2000" b="1">
                <a:latin typeface="Arial" panose="020B0604020202020204" pitchFamily="34" charset="0"/>
                <a:sym typeface="Symbol" panose="05050102010706020507" pitchFamily="18" charset="2"/>
              </a:rPr>
              <a:t>O fluid</a:t>
            </a:r>
          </a:p>
          <a:p>
            <a:pPr algn="just" rtl="0">
              <a:spcBef>
                <a:spcPct val="50000"/>
              </a:spcBef>
            </a:pPr>
            <a:endParaRPr lang="en-US" altLang="en-US" sz="2000" b="1">
              <a:latin typeface="Arial" panose="020B0604020202020204" pitchFamily="34" charset="0"/>
            </a:endParaRPr>
          </a:p>
        </p:txBody>
      </p:sp>
    </p:spTree>
    <p:extLst>
      <p:ext uri="{BB962C8B-B14F-4D97-AF65-F5344CB8AC3E}">
        <p14:creationId xmlns:p14="http://schemas.microsoft.com/office/powerpoint/2010/main" val="18875957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9923">
                                            <p:txEl>
                                              <p:pRg st="0" end="0"/>
                                            </p:txEl>
                                          </p:spTgt>
                                        </p:tgtEl>
                                        <p:attrNameLst>
                                          <p:attrName>style.visibility</p:attrName>
                                        </p:attrNameLst>
                                      </p:cBhvr>
                                      <p:to>
                                        <p:strVal val="visible"/>
                                      </p:to>
                                    </p:set>
                                    <p:anim calcmode="lin" valueType="num">
                                      <p:cBhvr additive="base">
                                        <p:cTn id="7" dur="500" fill="hold"/>
                                        <p:tgtEl>
                                          <p:spTgt spid="2099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99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9923">
                                            <p:txEl>
                                              <p:pRg st="1" end="1"/>
                                            </p:txEl>
                                          </p:spTgt>
                                        </p:tgtEl>
                                        <p:attrNameLst>
                                          <p:attrName>style.visibility</p:attrName>
                                        </p:attrNameLst>
                                      </p:cBhvr>
                                      <p:to>
                                        <p:strVal val="visible"/>
                                      </p:to>
                                    </p:set>
                                    <p:anim calcmode="lin" valueType="num">
                                      <p:cBhvr additive="base">
                                        <p:cTn id="13" dur="500" fill="hold"/>
                                        <p:tgtEl>
                                          <p:spTgt spid="2099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99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09923">
                                            <p:txEl>
                                              <p:pRg st="2" end="2"/>
                                            </p:txEl>
                                          </p:spTgt>
                                        </p:tgtEl>
                                        <p:attrNameLst>
                                          <p:attrName>style.visibility</p:attrName>
                                        </p:attrNameLst>
                                      </p:cBhvr>
                                      <p:to>
                                        <p:strVal val="visible"/>
                                      </p:to>
                                    </p:set>
                                    <p:anim calcmode="lin" valueType="num">
                                      <p:cBhvr additive="base">
                                        <p:cTn id="19" dur="500" fill="hold"/>
                                        <p:tgtEl>
                                          <p:spTgt spid="2099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99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09923">
                                            <p:txEl>
                                              <p:pRg st="3" end="3"/>
                                            </p:txEl>
                                          </p:spTgt>
                                        </p:tgtEl>
                                        <p:attrNameLst>
                                          <p:attrName>style.visibility</p:attrName>
                                        </p:attrNameLst>
                                      </p:cBhvr>
                                      <p:to>
                                        <p:strVal val="visible"/>
                                      </p:to>
                                    </p:set>
                                    <p:anim calcmode="lin" valueType="num">
                                      <p:cBhvr additive="base">
                                        <p:cTn id="25" dur="500" fill="hold"/>
                                        <p:tgtEl>
                                          <p:spTgt spid="2099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992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468313" y="549275"/>
            <a:ext cx="8229600" cy="487363"/>
          </a:xfrm>
        </p:spPr>
        <p:txBody>
          <a:bodyPr/>
          <a:lstStyle/>
          <a:p>
            <a:pPr rtl="0"/>
            <a:r>
              <a:rPr lang="en-US" altLang="en-US" sz="2400" b="1">
                <a:solidFill>
                  <a:srgbClr val="CCFFCC"/>
                </a:solidFill>
                <a:effectLst/>
              </a:rPr>
              <a:t>II- Garnet zone</a:t>
            </a:r>
          </a:p>
        </p:txBody>
      </p:sp>
      <p:sp>
        <p:nvSpPr>
          <p:cNvPr id="225287" name="Text Box 7"/>
          <p:cNvSpPr txBox="1">
            <a:spLocks noChangeArrowheads="1"/>
          </p:cNvSpPr>
          <p:nvPr/>
        </p:nvSpPr>
        <p:spPr bwMode="auto">
          <a:xfrm>
            <a:off x="250825" y="1431925"/>
            <a:ext cx="8713788" cy="37496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rtl="0">
              <a:lnSpc>
                <a:spcPct val="150000"/>
              </a:lnSpc>
              <a:spcBef>
                <a:spcPct val="50000"/>
              </a:spcBef>
              <a:buFontTx/>
              <a:buChar char="-"/>
            </a:pPr>
            <a:r>
              <a:rPr lang="en-US" altLang="en-US" sz="2000" b="1" dirty="0">
                <a:solidFill>
                  <a:srgbClr val="00FF00"/>
                </a:solidFill>
                <a:latin typeface="Arial" panose="020B0604020202020204" pitchFamily="34" charset="0"/>
                <a:sym typeface="Wingdings 3" panose="05040102010807070707" pitchFamily="18" charset="2"/>
              </a:rPr>
              <a:t> </a:t>
            </a:r>
            <a:r>
              <a:rPr lang="en-US" altLang="en-US" sz="2000" b="1" dirty="0" err="1">
                <a:latin typeface="Arial" panose="020B0604020202020204" pitchFamily="34" charset="0"/>
                <a:sym typeface="Wingdings 3" panose="05040102010807070707" pitchFamily="18" charset="2"/>
              </a:rPr>
              <a:t>Grt</a:t>
            </a:r>
            <a:r>
              <a:rPr lang="en-US" altLang="en-US" sz="2000" b="1" dirty="0">
                <a:latin typeface="Arial" panose="020B0604020202020204" pitchFamily="34" charset="0"/>
                <a:sym typeface="Wingdings 3" panose="05040102010807070707" pitchFamily="18" charset="2"/>
              </a:rPr>
              <a:t> appears </a:t>
            </a:r>
            <a:r>
              <a:rPr lang="en-US" altLang="en-US" sz="2000" b="1" dirty="0">
                <a:solidFill>
                  <a:srgbClr val="FFFF00"/>
                </a:solidFill>
                <a:latin typeface="Arial" panose="020B0604020202020204" pitchFamily="34" charset="0"/>
                <a:sym typeface="Wingdings 3" panose="05040102010807070707" pitchFamily="18" charset="2"/>
              </a:rPr>
              <a:t>at lower conditions</a:t>
            </a:r>
            <a:r>
              <a:rPr lang="en-US" altLang="en-US" sz="2000" b="1" dirty="0">
                <a:latin typeface="Arial" panose="020B0604020202020204" pitchFamily="34" charset="0"/>
                <a:sym typeface="Wingdings 3" panose="05040102010807070707" pitchFamily="18" charset="2"/>
              </a:rPr>
              <a:t> than that in the in the </a:t>
            </a:r>
            <a:r>
              <a:rPr lang="en-US" altLang="en-US" sz="2000" b="1" dirty="0" err="1">
                <a:latin typeface="Arial" panose="020B0604020202020204" pitchFamily="34" charset="0"/>
                <a:sym typeface="Wingdings 3" panose="05040102010807070707" pitchFamily="18" charset="2"/>
              </a:rPr>
              <a:t>metapelites</a:t>
            </a:r>
            <a:endParaRPr lang="en-US" altLang="en-US" sz="2000" b="1" dirty="0">
              <a:latin typeface="Arial" panose="020B0604020202020204" pitchFamily="34" charset="0"/>
              <a:sym typeface="Wingdings 3" panose="05040102010807070707" pitchFamily="18" charset="2"/>
            </a:endParaRPr>
          </a:p>
          <a:p>
            <a:pPr algn="just" rtl="0">
              <a:lnSpc>
                <a:spcPct val="150000"/>
              </a:lnSpc>
              <a:spcBef>
                <a:spcPct val="50000"/>
              </a:spcBef>
              <a:buFontTx/>
              <a:buChar char="-"/>
            </a:pPr>
            <a:r>
              <a:rPr lang="en-US" altLang="en-US" sz="2000" b="1" dirty="0">
                <a:latin typeface="Arial" panose="020B0604020202020204" pitchFamily="34" charset="0"/>
                <a:sym typeface="Wingdings 3" panose="05040102010807070707" pitchFamily="18" charset="2"/>
              </a:rPr>
              <a:t> Garnets are typically </a:t>
            </a:r>
            <a:r>
              <a:rPr lang="en-US" altLang="en-US" sz="2000" b="1" dirty="0">
                <a:solidFill>
                  <a:srgbClr val="FFFF00"/>
                </a:solidFill>
                <a:latin typeface="Arial" panose="020B0604020202020204" pitchFamily="34" charset="0"/>
                <a:sym typeface="Wingdings 3" panose="05040102010807070707" pitchFamily="18" charset="2"/>
              </a:rPr>
              <a:t>Mg- and </a:t>
            </a:r>
            <a:r>
              <a:rPr lang="en-US" altLang="en-US" sz="2000" b="1" dirty="0" smtClean="0">
                <a:solidFill>
                  <a:srgbClr val="FFFF00"/>
                </a:solidFill>
                <a:latin typeface="Arial" panose="020B0604020202020204" pitchFamily="34" charset="0"/>
                <a:sym typeface="Wingdings 3" panose="05040102010807070707" pitchFamily="18" charset="2"/>
              </a:rPr>
              <a:t>Ca-rich (slide 153)</a:t>
            </a:r>
            <a:r>
              <a:rPr lang="en-US" altLang="en-US" sz="2000" b="1" dirty="0" smtClean="0">
                <a:latin typeface="Arial" panose="020B0604020202020204" pitchFamily="34" charset="0"/>
                <a:sym typeface="Wingdings 3" panose="05040102010807070707" pitchFamily="18" charset="2"/>
              </a:rPr>
              <a:t>.</a:t>
            </a:r>
            <a:endParaRPr lang="en-US" altLang="en-US" sz="2000" b="1" dirty="0">
              <a:latin typeface="Arial" panose="020B0604020202020204" pitchFamily="34" charset="0"/>
              <a:sym typeface="Wingdings 3" panose="05040102010807070707" pitchFamily="18" charset="2"/>
            </a:endParaRPr>
          </a:p>
          <a:p>
            <a:pPr algn="just" rtl="0">
              <a:lnSpc>
                <a:spcPct val="150000"/>
              </a:lnSpc>
              <a:spcBef>
                <a:spcPct val="50000"/>
              </a:spcBef>
              <a:buFontTx/>
              <a:buChar char="-"/>
            </a:pPr>
            <a:r>
              <a:rPr lang="en-US" altLang="en-US" sz="2000" b="1" dirty="0">
                <a:latin typeface="Arial" panose="020B0604020202020204" pitchFamily="34" charset="0"/>
                <a:sym typeface="Wingdings 3" panose="05040102010807070707" pitchFamily="18" charset="2"/>
              </a:rPr>
              <a:t> Mineral assemblage of this zone include: </a:t>
            </a:r>
            <a:r>
              <a:rPr lang="en-US" altLang="en-US" sz="2000" b="1" dirty="0">
                <a:solidFill>
                  <a:srgbClr val="FFFF00"/>
                </a:solidFill>
                <a:latin typeface="Arial" panose="020B0604020202020204" pitchFamily="34" charset="0"/>
                <a:sym typeface="Wingdings 3" panose="05040102010807070707" pitchFamily="18" charset="2"/>
              </a:rPr>
              <a:t>blue-green </a:t>
            </a:r>
            <a:r>
              <a:rPr lang="en-US" altLang="en-US" sz="2000" b="1" dirty="0" err="1">
                <a:solidFill>
                  <a:srgbClr val="FFFF00"/>
                </a:solidFill>
                <a:latin typeface="Arial" panose="020B0604020202020204" pitchFamily="34" charset="0"/>
                <a:sym typeface="Wingdings 3" panose="05040102010807070707" pitchFamily="18" charset="2"/>
              </a:rPr>
              <a:t>Hbl</a:t>
            </a:r>
            <a:r>
              <a:rPr lang="en-US" altLang="en-US" sz="2000" b="1" dirty="0">
                <a:solidFill>
                  <a:srgbClr val="FFFF00"/>
                </a:solidFill>
                <a:latin typeface="Arial" panose="020B0604020202020204" pitchFamily="34" charset="0"/>
                <a:sym typeface="Wingdings 3" panose="05040102010807070707" pitchFamily="18" charset="2"/>
              </a:rPr>
              <a:t> + </a:t>
            </a:r>
            <a:r>
              <a:rPr lang="en-US" altLang="en-US" sz="2000" b="1" dirty="0" err="1">
                <a:solidFill>
                  <a:srgbClr val="FFFF00"/>
                </a:solidFill>
                <a:latin typeface="Arial" panose="020B0604020202020204" pitchFamily="34" charset="0"/>
                <a:sym typeface="Wingdings 3" panose="05040102010807070707" pitchFamily="18" charset="2"/>
              </a:rPr>
              <a:t>Grt</a:t>
            </a:r>
            <a:r>
              <a:rPr lang="en-US" altLang="en-US" sz="2000" b="1" dirty="0">
                <a:solidFill>
                  <a:srgbClr val="FFFF00"/>
                </a:solidFill>
                <a:latin typeface="Arial" panose="020B0604020202020204" pitchFamily="34" charset="0"/>
                <a:sym typeface="Wingdings 3" panose="05040102010807070707" pitchFamily="18" charset="2"/>
              </a:rPr>
              <a:t> + Ca-rich Pl.  </a:t>
            </a:r>
            <a:r>
              <a:rPr lang="en-US" altLang="en-US" sz="2000" b="1" dirty="0">
                <a:latin typeface="Arial" panose="020B0604020202020204" pitchFamily="34" charset="0"/>
                <a:sym typeface="Wingdings 3" panose="05040102010807070707" pitchFamily="18" charset="2"/>
              </a:rPr>
              <a:t>Also</a:t>
            </a:r>
            <a:r>
              <a:rPr lang="en-US" altLang="en-US" sz="2000" b="1" dirty="0">
                <a:solidFill>
                  <a:srgbClr val="FFFF00"/>
                </a:solidFill>
                <a:latin typeface="Arial" panose="020B0604020202020204" pitchFamily="34" charset="0"/>
                <a:sym typeface="Wingdings 3" panose="05040102010807070707" pitchFamily="18" charset="2"/>
              </a:rPr>
              <a:t> biotite, chlorite and epidote </a:t>
            </a:r>
            <a:r>
              <a:rPr lang="en-US" altLang="en-US" sz="2000" b="1" dirty="0">
                <a:latin typeface="Arial" panose="020B0604020202020204" pitchFamily="34" charset="0"/>
                <a:sym typeface="Wingdings 3" panose="05040102010807070707" pitchFamily="18" charset="2"/>
              </a:rPr>
              <a:t>could</a:t>
            </a:r>
            <a:r>
              <a:rPr lang="en-US" altLang="en-US" sz="2000" b="1" dirty="0">
                <a:solidFill>
                  <a:srgbClr val="FFFF00"/>
                </a:solidFill>
                <a:latin typeface="Arial" panose="020B0604020202020204" pitchFamily="34" charset="0"/>
                <a:sym typeface="Wingdings 3" panose="05040102010807070707" pitchFamily="18" charset="2"/>
              </a:rPr>
              <a:t> </a:t>
            </a:r>
            <a:r>
              <a:rPr lang="en-US" altLang="en-US" sz="2000" b="1" dirty="0">
                <a:latin typeface="Arial" panose="020B0604020202020204" pitchFamily="34" charset="0"/>
                <a:sym typeface="Wingdings 3" panose="05040102010807070707" pitchFamily="18" charset="2"/>
              </a:rPr>
              <a:t>occur. Both Pl and hornblende may occur via the following reaction:</a:t>
            </a:r>
          </a:p>
          <a:p>
            <a:pPr algn="ctr" rtl="0">
              <a:lnSpc>
                <a:spcPct val="150000"/>
              </a:lnSpc>
              <a:spcBef>
                <a:spcPct val="50000"/>
              </a:spcBef>
            </a:pPr>
            <a:r>
              <a:rPr lang="it-IT" altLang="en-US" sz="2000" b="1" dirty="0">
                <a:sym typeface="Wingdings 3" panose="05040102010807070707" pitchFamily="18" charset="2"/>
              </a:rPr>
              <a:t>Chl + ep + Qtz </a:t>
            </a:r>
            <a:r>
              <a:rPr lang="en-US" altLang="en-US" sz="2000" b="1" dirty="0">
                <a:sym typeface="Wingdings" panose="05000000000000000000" pitchFamily="2" charset="2"/>
              </a:rPr>
              <a:t></a:t>
            </a:r>
            <a:r>
              <a:rPr lang="en-US" altLang="en-US" sz="2000" b="1" dirty="0">
                <a:sym typeface="Wingdings 3" panose="05040102010807070707" pitchFamily="18" charset="2"/>
              </a:rPr>
              <a:t> </a:t>
            </a:r>
            <a:r>
              <a:rPr lang="it-IT" altLang="en-US" sz="2000" b="1" dirty="0">
                <a:sym typeface="Wingdings 3" panose="05040102010807070707" pitchFamily="18" charset="2"/>
              </a:rPr>
              <a:t>Hbl + An-Pl + H</a:t>
            </a:r>
            <a:r>
              <a:rPr lang="it-IT" altLang="en-US" sz="2000" b="1" baseline="-25000" dirty="0">
                <a:sym typeface="Wingdings 3" panose="05040102010807070707" pitchFamily="18" charset="2"/>
              </a:rPr>
              <a:t>2</a:t>
            </a:r>
            <a:r>
              <a:rPr lang="it-IT" altLang="en-US" sz="2000" b="1" dirty="0">
                <a:sym typeface="Wingdings 3" panose="05040102010807070707" pitchFamily="18" charset="2"/>
              </a:rPr>
              <a:t>O</a:t>
            </a:r>
          </a:p>
          <a:p>
            <a:pPr algn="ctr" rtl="0">
              <a:spcBef>
                <a:spcPct val="50000"/>
              </a:spcBef>
            </a:pPr>
            <a:endParaRPr lang="en-US" altLang="en-US" sz="2000" b="1" dirty="0">
              <a:sym typeface="Wingdings 3" panose="05040102010807070707" pitchFamily="18" charset="2"/>
            </a:endParaRPr>
          </a:p>
        </p:txBody>
      </p:sp>
    </p:spTree>
    <p:extLst>
      <p:ext uri="{BB962C8B-B14F-4D97-AF65-F5344CB8AC3E}">
        <p14:creationId xmlns:p14="http://schemas.microsoft.com/office/powerpoint/2010/main" val="21104952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25287">
                                            <p:txEl>
                                              <p:pRg st="0" end="0"/>
                                            </p:txEl>
                                          </p:spTgt>
                                        </p:tgtEl>
                                        <p:attrNameLst>
                                          <p:attrName>style.visibility</p:attrName>
                                        </p:attrNameLst>
                                      </p:cBhvr>
                                      <p:to>
                                        <p:strVal val="visible"/>
                                      </p:to>
                                    </p:set>
                                    <p:anim calcmode="lin" valueType="num">
                                      <p:cBhvr additive="base">
                                        <p:cTn id="7" dur="500" fill="hold"/>
                                        <p:tgtEl>
                                          <p:spTgt spid="2252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2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25287">
                                            <p:txEl>
                                              <p:pRg st="1" end="1"/>
                                            </p:txEl>
                                          </p:spTgt>
                                        </p:tgtEl>
                                        <p:attrNameLst>
                                          <p:attrName>style.visibility</p:attrName>
                                        </p:attrNameLst>
                                      </p:cBhvr>
                                      <p:to>
                                        <p:strVal val="visible"/>
                                      </p:to>
                                    </p:set>
                                    <p:anim calcmode="lin" valueType="num">
                                      <p:cBhvr additive="base">
                                        <p:cTn id="13" dur="500" fill="hold"/>
                                        <p:tgtEl>
                                          <p:spTgt spid="2252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2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25287">
                                            <p:txEl>
                                              <p:pRg st="2" end="2"/>
                                            </p:txEl>
                                          </p:spTgt>
                                        </p:tgtEl>
                                        <p:attrNameLst>
                                          <p:attrName>style.visibility</p:attrName>
                                        </p:attrNameLst>
                                      </p:cBhvr>
                                      <p:to>
                                        <p:strVal val="visible"/>
                                      </p:to>
                                    </p:set>
                                    <p:anim calcmode="lin" valueType="num">
                                      <p:cBhvr additive="base">
                                        <p:cTn id="19" dur="500" fill="hold"/>
                                        <p:tgtEl>
                                          <p:spTgt spid="2252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52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25287">
                                            <p:txEl>
                                              <p:pRg st="3" end="3"/>
                                            </p:txEl>
                                          </p:spTgt>
                                        </p:tgtEl>
                                        <p:attrNameLst>
                                          <p:attrName>style.visibility</p:attrName>
                                        </p:attrNameLst>
                                      </p:cBhvr>
                                      <p:to>
                                        <p:strVal val="visible"/>
                                      </p:to>
                                    </p:set>
                                    <p:anim calcmode="lin" valueType="num">
                                      <p:cBhvr additive="base">
                                        <p:cTn id="25" dur="500" fill="hold"/>
                                        <p:tgtEl>
                                          <p:spTgt spid="2252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528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9" name="Picture 7" descr="garnet-hb1"/>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3175"/>
            <a:ext cx="9144000" cy="685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8361" name="Picture 9" descr="Garnet-hn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9628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28359"/>
                                        </p:tgtEl>
                                        <p:attrNameLst>
                                          <p:attrName>style.visibility</p:attrName>
                                        </p:attrNameLst>
                                      </p:cBhvr>
                                      <p:to>
                                        <p:strVal val="visible"/>
                                      </p:to>
                                    </p:set>
                                    <p:anim calcmode="lin" valueType="num">
                                      <p:cBhvr additive="base">
                                        <p:cTn id="7" dur="500" fill="hold"/>
                                        <p:tgtEl>
                                          <p:spTgt spid="228359"/>
                                        </p:tgtEl>
                                        <p:attrNameLst>
                                          <p:attrName>ppt_x</p:attrName>
                                        </p:attrNameLst>
                                      </p:cBhvr>
                                      <p:tavLst>
                                        <p:tav tm="0">
                                          <p:val>
                                            <p:strVal val="#ppt_x"/>
                                          </p:val>
                                        </p:tav>
                                        <p:tav tm="100000">
                                          <p:val>
                                            <p:strVal val="#ppt_x"/>
                                          </p:val>
                                        </p:tav>
                                      </p:tavLst>
                                    </p:anim>
                                    <p:anim calcmode="lin" valueType="num">
                                      <p:cBhvr additive="base">
                                        <p:cTn id="8" dur="500" fill="hold"/>
                                        <p:tgtEl>
                                          <p:spTgt spid="22835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nodeType="clickEffect">
                                  <p:stCondLst>
                                    <p:cond delay="0"/>
                                  </p:stCondLst>
                                  <p:childTnLst>
                                    <p:set>
                                      <p:cBhvr>
                                        <p:cTn id="12" dur="1" fill="hold">
                                          <p:stCondLst>
                                            <p:cond delay="0"/>
                                          </p:stCondLst>
                                        </p:cTn>
                                        <p:tgtEl>
                                          <p:spTgt spid="228361"/>
                                        </p:tgtEl>
                                        <p:attrNameLst>
                                          <p:attrName>style.visibility</p:attrName>
                                        </p:attrNameLst>
                                      </p:cBhvr>
                                      <p:to>
                                        <p:strVal val="visible"/>
                                      </p:to>
                                    </p:set>
                                    <p:animEffect transition="in" filter="diamond(in)">
                                      <p:cBhvr>
                                        <p:cTn id="13" dur="2000"/>
                                        <p:tgtEl>
                                          <p:spTgt spid="228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descr="garnet-hb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23813"/>
            <a:ext cx="9144000" cy="68580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0820" name="Picture 4" descr="garnet-hb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6493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90818"/>
                                        </p:tgtEl>
                                        <p:attrNameLst>
                                          <p:attrName>style.visibility</p:attrName>
                                        </p:attrNameLst>
                                      </p:cBhvr>
                                      <p:to>
                                        <p:strVal val="visible"/>
                                      </p:to>
                                    </p:set>
                                    <p:anim calcmode="lin" valueType="num">
                                      <p:cBhvr additive="base">
                                        <p:cTn id="7" dur="500" fill="hold"/>
                                        <p:tgtEl>
                                          <p:spTgt spid="290818"/>
                                        </p:tgtEl>
                                        <p:attrNameLst>
                                          <p:attrName>ppt_x</p:attrName>
                                        </p:attrNameLst>
                                      </p:cBhvr>
                                      <p:tavLst>
                                        <p:tav tm="0">
                                          <p:val>
                                            <p:strVal val="#ppt_x"/>
                                          </p:val>
                                        </p:tav>
                                        <p:tav tm="100000">
                                          <p:val>
                                            <p:strVal val="#ppt_x"/>
                                          </p:val>
                                        </p:tav>
                                      </p:tavLst>
                                    </p:anim>
                                    <p:anim calcmode="lin" valueType="num">
                                      <p:cBhvr additive="base">
                                        <p:cTn id="8" dur="500" fill="hold"/>
                                        <p:tgtEl>
                                          <p:spTgt spid="29081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nodeType="clickEffect">
                                  <p:stCondLst>
                                    <p:cond delay="0"/>
                                  </p:stCondLst>
                                  <p:childTnLst>
                                    <p:set>
                                      <p:cBhvr>
                                        <p:cTn id="12" dur="1" fill="hold">
                                          <p:stCondLst>
                                            <p:cond delay="0"/>
                                          </p:stCondLst>
                                        </p:cTn>
                                        <p:tgtEl>
                                          <p:spTgt spid="290820"/>
                                        </p:tgtEl>
                                        <p:attrNameLst>
                                          <p:attrName>style.visibility</p:attrName>
                                        </p:attrNameLst>
                                      </p:cBhvr>
                                      <p:to>
                                        <p:strVal val="visible"/>
                                      </p:to>
                                    </p:set>
                                    <p:animEffect transition="in" filter="diamond(in)">
                                      <p:cBhvr>
                                        <p:cTn id="13" dur="2000"/>
                                        <p:tgtEl>
                                          <p:spTgt spid="290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npo00092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accent1"/>
          </a:solidFill>
          <a:ln w="9525" algn="ctr">
            <a:solidFill>
              <a:schemeClr val="tx1"/>
            </a:solidFill>
            <a:miter lim="800000"/>
            <a:headEnd/>
            <a:tailEnd/>
          </a:ln>
        </p:spPr>
      </p:pic>
      <p:sp>
        <p:nvSpPr>
          <p:cNvPr id="14339" name="Text Box 3"/>
          <p:cNvSpPr txBox="1">
            <a:spLocks noChangeArrowheads="1"/>
          </p:cNvSpPr>
          <p:nvPr/>
        </p:nvSpPr>
        <p:spPr bwMode="auto">
          <a:xfrm>
            <a:off x="3492500" y="476250"/>
            <a:ext cx="3962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rgbClr val="000000"/>
                </a:solidFill>
              </a:rPr>
              <a:t>Spots 1-3mm in diameter, oval in shape, greenish colour and composed of cordierite</a:t>
            </a:r>
          </a:p>
        </p:txBody>
      </p:sp>
      <p:sp>
        <p:nvSpPr>
          <p:cNvPr id="14340" name="Rectangle 5"/>
          <p:cNvSpPr>
            <a:spLocks noChangeArrowheads="1"/>
          </p:cNvSpPr>
          <p:nvPr/>
        </p:nvSpPr>
        <p:spPr bwMode="auto">
          <a:xfrm>
            <a:off x="5943600" y="1447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endParaRPr lang="ru-RU" altLang="en-US" sz="2400">
              <a:solidFill>
                <a:schemeClr val="bg1"/>
              </a:solidFill>
            </a:endParaRPr>
          </a:p>
        </p:txBody>
      </p:sp>
      <p:sp>
        <p:nvSpPr>
          <p:cNvPr id="14341" name="Text Box 7"/>
          <p:cNvSpPr txBox="1">
            <a:spLocks noChangeArrowheads="1"/>
          </p:cNvSpPr>
          <p:nvPr/>
        </p:nvSpPr>
        <p:spPr bwMode="auto">
          <a:xfrm>
            <a:off x="1979613" y="6092825"/>
            <a:ext cx="396240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rgbClr val="000000"/>
                </a:solidFill>
              </a:rPr>
              <a:t>Spots concentrated along old lamination surfaces, sloping left to right in photograph</a:t>
            </a:r>
          </a:p>
          <a:p>
            <a:pPr algn="ctr" eaLnBrk="1" hangingPunct="1">
              <a:spcBef>
                <a:spcPct val="50000"/>
              </a:spcBef>
              <a:buClrTx/>
              <a:buFontTx/>
              <a:buNone/>
            </a:pPr>
            <a:endParaRPr lang="en-GB" altLang="en-US" sz="1600" b="1">
              <a:solidFill>
                <a:srgbClr val="000000"/>
              </a:solidFill>
            </a:endParaRPr>
          </a:p>
        </p:txBody>
      </p:sp>
      <p:sp>
        <p:nvSpPr>
          <p:cNvPr id="14342" name="Line 9"/>
          <p:cNvSpPr>
            <a:spLocks noChangeShapeType="1"/>
          </p:cNvSpPr>
          <p:nvPr/>
        </p:nvSpPr>
        <p:spPr bwMode="auto">
          <a:xfrm flipV="1">
            <a:off x="3635375" y="4876800"/>
            <a:ext cx="98425" cy="1144588"/>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14343" name="Line 10"/>
          <p:cNvSpPr>
            <a:spLocks noChangeShapeType="1"/>
          </p:cNvSpPr>
          <p:nvPr/>
        </p:nvSpPr>
        <p:spPr bwMode="auto">
          <a:xfrm flipH="1">
            <a:off x="3581400" y="1341438"/>
            <a:ext cx="630238" cy="2087562"/>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14344" name="Text Box 11"/>
          <p:cNvSpPr txBox="1">
            <a:spLocks noChangeArrowheads="1"/>
          </p:cNvSpPr>
          <p:nvPr/>
        </p:nvSpPr>
        <p:spPr bwMode="auto">
          <a:xfrm>
            <a:off x="6248400" y="5373688"/>
            <a:ext cx="28956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rgbClr val="000000"/>
                </a:solidFill>
              </a:rPr>
              <a:t>Red/brown staining due to oxidation of iron compounds following chemical weathering</a:t>
            </a:r>
          </a:p>
        </p:txBody>
      </p:sp>
      <p:sp>
        <p:nvSpPr>
          <p:cNvPr id="14345" name="Line 12"/>
          <p:cNvSpPr>
            <a:spLocks noChangeShapeType="1"/>
          </p:cNvSpPr>
          <p:nvPr/>
        </p:nvSpPr>
        <p:spPr bwMode="auto">
          <a:xfrm flipH="1" flipV="1">
            <a:off x="7885113" y="4076700"/>
            <a:ext cx="71437" cy="1296988"/>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14346" name="Text Box 13"/>
          <p:cNvSpPr txBox="1">
            <a:spLocks noChangeArrowheads="1"/>
          </p:cNvSpPr>
          <p:nvPr/>
        </p:nvSpPr>
        <p:spPr bwMode="auto">
          <a:xfrm>
            <a:off x="4427538" y="1268413"/>
            <a:ext cx="37115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rgbClr val="000000"/>
                </a:solidFill>
              </a:rPr>
              <a:t>Laminations - relic structure of sedimentary rock, therefore low grade</a:t>
            </a:r>
          </a:p>
        </p:txBody>
      </p:sp>
      <p:sp>
        <p:nvSpPr>
          <p:cNvPr id="14347" name="Line 14"/>
          <p:cNvSpPr>
            <a:spLocks noChangeShapeType="1"/>
          </p:cNvSpPr>
          <p:nvPr/>
        </p:nvSpPr>
        <p:spPr bwMode="auto">
          <a:xfrm flipH="1">
            <a:off x="5181600" y="1828800"/>
            <a:ext cx="838200" cy="1295400"/>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14348" name="Text Box 15"/>
          <p:cNvSpPr txBox="1">
            <a:spLocks noChangeArrowheads="1"/>
          </p:cNvSpPr>
          <p:nvPr/>
        </p:nvSpPr>
        <p:spPr bwMode="auto">
          <a:xfrm>
            <a:off x="5724525" y="2057400"/>
            <a:ext cx="34194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rgbClr val="000000"/>
                </a:solidFill>
              </a:rPr>
              <a:t>Matrix/groundmass is fine grained/argillaceous and appears sedimentary in nature</a:t>
            </a:r>
          </a:p>
        </p:txBody>
      </p:sp>
      <p:sp>
        <p:nvSpPr>
          <p:cNvPr id="14349" name="Line 17"/>
          <p:cNvSpPr>
            <a:spLocks noChangeShapeType="1"/>
          </p:cNvSpPr>
          <p:nvPr/>
        </p:nvSpPr>
        <p:spPr bwMode="auto">
          <a:xfrm flipH="1">
            <a:off x="6588125" y="2924175"/>
            <a:ext cx="1008063" cy="1009650"/>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14350" name="Text Box 18"/>
          <p:cNvSpPr txBox="1">
            <a:spLocks noChangeArrowheads="1"/>
          </p:cNvSpPr>
          <p:nvPr/>
        </p:nvSpPr>
        <p:spPr bwMode="auto">
          <a:xfrm>
            <a:off x="323850" y="5445125"/>
            <a:ext cx="2209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rgbClr val="000000"/>
                </a:solidFill>
              </a:rPr>
              <a:t>Spots show sieve or poikiloblastic texture</a:t>
            </a:r>
          </a:p>
        </p:txBody>
      </p:sp>
      <p:sp>
        <p:nvSpPr>
          <p:cNvPr id="14351" name="Line 19"/>
          <p:cNvSpPr>
            <a:spLocks noChangeShapeType="1"/>
          </p:cNvSpPr>
          <p:nvPr/>
        </p:nvSpPr>
        <p:spPr bwMode="auto">
          <a:xfrm flipV="1">
            <a:off x="1692275" y="4191000"/>
            <a:ext cx="1050925" cy="1254125"/>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14352" name="Text Box 20"/>
          <p:cNvSpPr txBox="1">
            <a:spLocks noChangeArrowheads="1"/>
          </p:cNvSpPr>
          <p:nvPr/>
        </p:nvSpPr>
        <p:spPr bwMode="auto">
          <a:xfrm>
            <a:off x="0" y="0"/>
            <a:ext cx="3962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u="sng">
                <a:solidFill>
                  <a:srgbClr val="000000"/>
                </a:solidFill>
              </a:rPr>
              <a:t>Spotted Rock - Chapel Porth , Cornwall</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xfrm>
            <a:off x="468313" y="349250"/>
            <a:ext cx="8229600" cy="487363"/>
          </a:xfrm>
        </p:spPr>
        <p:txBody>
          <a:bodyPr/>
          <a:lstStyle/>
          <a:p>
            <a:pPr rtl="0"/>
            <a:r>
              <a:rPr lang="en-US" altLang="en-US" sz="2400" b="1">
                <a:solidFill>
                  <a:srgbClr val="CCFFCC"/>
                </a:solidFill>
                <a:effectLst/>
              </a:rPr>
              <a:t>III- Staurolite and Kyanite Zone</a:t>
            </a:r>
          </a:p>
        </p:txBody>
      </p:sp>
      <p:sp>
        <p:nvSpPr>
          <p:cNvPr id="227331" name="Text Box 3"/>
          <p:cNvSpPr txBox="1">
            <a:spLocks noChangeArrowheads="1"/>
          </p:cNvSpPr>
          <p:nvPr/>
        </p:nvSpPr>
        <p:spPr bwMode="auto">
          <a:xfrm>
            <a:off x="250825" y="901700"/>
            <a:ext cx="8713788" cy="11588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rtl="0">
              <a:spcBef>
                <a:spcPct val="50000"/>
              </a:spcBef>
              <a:buFontTx/>
              <a:buChar char="-"/>
            </a:pPr>
            <a:r>
              <a:rPr lang="en-US" altLang="en-US" sz="2000" b="1" dirty="0">
                <a:solidFill>
                  <a:srgbClr val="00FF00"/>
                </a:solidFill>
                <a:latin typeface="Arial" panose="020B0604020202020204" pitchFamily="34" charset="0"/>
                <a:sym typeface="Wingdings 3" panose="05040102010807070707" pitchFamily="18" charset="2"/>
              </a:rPr>
              <a:t> In this zone, </a:t>
            </a:r>
            <a:r>
              <a:rPr lang="en-US" altLang="en-US" sz="2000" b="1" dirty="0" err="1">
                <a:latin typeface="Arial" panose="020B0604020202020204" pitchFamily="34" charset="0"/>
                <a:sym typeface="Wingdings 3" panose="05040102010807070707" pitchFamily="18" charset="2"/>
              </a:rPr>
              <a:t>Bt</a:t>
            </a:r>
            <a:r>
              <a:rPr lang="en-US" altLang="en-US" sz="2000" b="1" dirty="0">
                <a:solidFill>
                  <a:srgbClr val="00FF00"/>
                </a:solidFill>
                <a:latin typeface="Arial" panose="020B0604020202020204" pitchFamily="34" charset="0"/>
                <a:sym typeface="Wingdings 3" panose="05040102010807070707" pitchFamily="18" charset="2"/>
              </a:rPr>
              <a:t> and </a:t>
            </a:r>
            <a:r>
              <a:rPr lang="en-US" altLang="en-US" sz="2000" b="1" dirty="0" err="1">
                <a:latin typeface="Arial" panose="020B0604020202020204" pitchFamily="34" charset="0"/>
                <a:sym typeface="Wingdings 3" panose="05040102010807070707" pitchFamily="18" charset="2"/>
              </a:rPr>
              <a:t>chl</a:t>
            </a:r>
            <a:r>
              <a:rPr lang="en-US" altLang="en-US" sz="2000" b="1" dirty="0">
                <a:solidFill>
                  <a:srgbClr val="00FF00"/>
                </a:solidFill>
                <a:latin typeface="Arial" panose="020B0604020202020204" pitchFamily="34" charset="0"/>
                <a:sym typeface="Wingdings 3" panose="05040102010807070707" pitchFamily="18" charset="2"/>
              </a:rPr>
              <a:t> are absent</a:t>
            </a:r>
          </a:p>
          <a:p>
            <a:pPr algn="just" rtl="0">
              <a:spcBef>
                <a:spcPct val="50000"/>
              </a:spcBef>
              <a:buFontTx/>
              <a:buChar char="-"/>
            </a:pPr>
            <a:r>
              <a:rPr lang="en-US" altLang="en-US" sz="2000" b="1" dirty="0">
                <a:solidFill>
                  <a:srgbClr val="00FF00"/>
                </a:solidFill>
                <a:latin typeface="Arial" panose="020B0604020202020204" pitchFamily="34" charset="0"/>
                <a:sym typeface="Wingdings 3" panose="05040102010807070707" pitchFamily="18" charset="2"/>
              </a:rPr>
              <a:t> Mineral assemblage include </a:t>
            </a:r>
            <a:r>
              <a:rPr lang="en-US" altLang="en-US" sz="2000" b="1" dirty="0">
                <a:latin typeface="Arial" panose="020B0604020202020204" pitchFamily="34" charset="0"/>
                <a:sym typeface="Wingdings 3" panose="05040102010807070707" pitchFamily="18" charset="2"/>
              </a:rPr>
              <a:t>Green</a:t>
            </a:r>
            <a:r>
              <a:rPr lang="en-US" altLang="en-US" sz="2000" b="1" dirty="0">
                <a:solidFill>
                  <a:srgbClr val="00FF00"/>
                </a:solidFill>
                <a:latin typeface="Arial" panose="020B0604020202020204" pitchFamily="34" charset="0"/>
                <a:sym typeface="Wingdings 3" panose="05040102010807070707" pitchFamily="18" charset="2"/>
              </a:rPr>
              <a:t> </a:t>
            </a:r>
            <a:r>
              <a:rPr lang="en-US" altLang="en-US" sz="2000" b="1" dirty="0" err="1">
                <a:latin typeface="Arial" panose="020B0604020202020204" pitchFamily="34" charset="0"/>
                <a:sym typeface="Wingdings 3" panose="05040102010807070707" pitchFamily="18" charset="2"/>
              </a:rPr>
              <a:t>Hbl</a:t>
            </a:r>
            <a:r>
              <a:rPr lang="en-US" altLang="en-US" sz="2000" b="1" dirty="0">
                <a:solidFill>
                  <a:srgbClr val="00FF00"/>
                </a:solidFill>
                <a:latin typeface="Arial" panose="020B0604020202020204" pitchFamily="34" charset="0"/>
                <a:sym typeface="Wingdings 3" panose="05040102010807070707" pitchFamily="18" charset="2"/>
              </a:rPr>
              <a:t> and </a:t>
            </a:r>
            <a:r>
              <a:rPr lang="en-US" altLang="en-US" sz="2000" b="1" dirty="0">
                <a:latin typeface="Arial" panose="020B0604020202020204" pitchFamily="34" charset="0"/>
                <a:sym typeface="Wingdings 3" panose="05040102010807070707" pitchFamily="18" charset="2"/>
              </a:rPr>
              <a:t>Ca-rich</a:t>
            </a:r>
            <a:r>
              <a:rPr lang="en-US" altLang="en-US" sz="2000" b="1" dirty="0">
                <a:solidFill>
                  <a:srgbClr val="00FF00"/>
                </a:solidFill>
                <a:latin typeface="Arial" panose="020B0604020202020204" pitchFamily="34" charset="0"/>
                <a:sym typeface="Wingdings 3" panose="05040102010807070707" pitchFamily="18" charset="2"/>
              </a:rPr>
              <a:t> </a:t>
            </a:r>
            <a:r>
              <a:rPr lang="en-US" altLang="en-US" sz="2000" b="1" dirty="0">
                <a:latin typeface="Arial" panose="020B0604020202020204" pitchFamily="34" charset="0"/>
                <a:sym typeface="Wingdings 3" panose="05040102010807070707" pitchFamily="18" charset="2"/>
              </a:rPr>
              <a:t>plagioclase</a:t>
            </a:r>
            <a:r>
              <a:rPr lang="en-US" altLang="en-US" sz="2000" b="1" dirty="0">
                <a:solidFill>
                  <a:srgbClr val="00FF00"/>
                </a:solidFill>
                <a:latin typeface="Arial" panose="020B0604020202020204" pitchFamily="34" charset="0"/>
                <a:sym typeface="Wingdings 3" panose="05040102010807070707" pitchFamily="18" charset="2"/>
              </a:rPr>
              <a:t>, and scarce of </a:t>
            </a:r>
            <a:r>
              <a:rPr lang="en-US" altLang="en-US" sz="2000" b="1" dirty="0">
                <a:latin typeface="Arial" panose="020B0604020202020204" pitchFamily="34" charset="0"/>
                <a:sym typeface="Wingdings 3" panose="05040102010807070707" pitchFamily="18" charset="2"/>
              </a:rPr>
              <a:t>Epidote</a:t>
            </a:r>
            <a:r>
              <a:rPr lang="en-US" altLang="en-US" sz="2000" b="1" dirty="0">
                <a:solidFill>
                  <a:srgbClr val="00FF00"/>
                </a:solidFill>
                <a:latin typeface="Arial" panose="020B0604020202020204" pitchFamily="34" charset="0"/>
                <a:sym typeface="Wingdings 3" panose="05040102010807070707" pitchFamily="18" charset="2"/>
              </a:rPr>
              <a:t>.</a:t>
            </a:r>
          </a:p>
        </p:txBody>
      </p:sp>
      <p:sp>
        <p:nvSpPr>
          <p:cNvPr id="227342" name="Rectangle 14"/>
          <p:cNvSpPr>
            <a:spLocks noChangeArrowheads="1"/>
          </p:cNvSpPr>
          <p:nvPr/>
        </p:nvSpPr>
        <p:spPr bwMode="auto">
          <a:xfrm>
            <a:off x="468313" y="2220913"/>
            <a:ext cx="8229600"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rtl="0"/>
            <a:r>
              <a:rPr lang="en-US" altLang="en-US" sz="2400" b="1">
                <a:solidFill>
                  <a:srgbClr val="CCFFCC"/>
                </a:solidFill>
                <a:effectLst/>
              </a:rPr>
              <a:t>IV- Sillimanite Zone</a:t>
            </a:r>
          </a:p>
        </p:txBody>
      </p:sp>
      <p:sp>
        <p:nvSpPr>
          <p:cNvPr id="227343" name="Text Box 15"/>
          <p:cNvSpPr txBox="1">
            <a:spLocks noChangeArrowheads="1"/>
          </p:cNvSpPr>
          <p:nvPr/>
        </p:nvSpPr>
        <p:spPr bwMode="auto">
          <a:xfrm>
            <a:off x="179388" y="2852738"/>
            <a:ext cx="8713787" cy="7016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rtl="0">
              <a:spcBef>
                <a:spcPct val="50000"/>
              </a:spcBef>
              <a:buFontTx/>
              <a:buChar char="-"/>
            </a:pPr>
            <a:r>
              <a:rPr lang="en-US" altLang="en-US" sz="2000" b="1">
                <a:solidFill>
                  <a:srgbClr val="00FF00"/>
                </a:solidFill>
                <a:latin typeface="Arial" panose="020B0604020202020204" pitchFamily="34" charset="0"/>
                <a:sym typeface="Wingdings 3" panose="05040102010807070707" pitchFamily="18" charset="2"/>
              </a:rPr>
              <a:t> The rock is dominated by </a:t>
            </a:r>
            <a:r>
              <a:rPr lang="en-US" altLang="en-US" sz="2000" b="1">
                <a:latin typeface="Arial" panose="020B0604020202020204" pitchFamily="34" charset="0"/>
                <a:sym typeface="Wingdings 3" panose="05040102010807070707" pitchFamily="18" charset="2"/>
              </a:rPr>
              <a:t>brownish-green</a:t>
            </a:r>
            <a:r>
              <a:rPr lang="en-US" altLang="en-US" sz="2000" b="1">
                <a:solidFill>
                  <a:srgbClr val="00FF00"/>
                </a:solidFill>
                <a:latin typeface="Arial" panose="020B0604020202020204" pitchFamily="34" charset="0"/>
                <a:sym typeface="Wingdings 3" panose="05040102010807070707" pitchFamily="18" charset="2"/>
              </a:rPr>
              <a:t> </a:t>
            </a:r>
            <a:r>
              <a:rPr lang="en-US" altLang="en-US" sz="2000" b="1">
                <a:latin typeface="Arial" panose="020B0604020202020204" pitchFamily="34" charset="0"/>
                <a:sym typeface="Wingdings 3" panose="05040102010807070707" pitchFamily="18" charset="2"/>
              </a:rPr>
              <a:t>hornblende</a:t>
            </a:r>
            <a:r>
              <a:rPr lang="en-US" altLang="en-US" sz="2000" b="1">
                <a:solidFill>
                  <a:srgbClr val="00FF00"/>
                </a:solidFill>
                <a:latin typeface="Arial" panose="020B0604020202020204" pitchFamily="34" charset="0"/>
                <a:sym typeface="Wingdings 3" panose="05040102010807070707" pitchFamily="18" charset="2"/>
              </a:rPr>
              <a:t> and </a:t>
            </a:r>
            <a:r>
              <a:rPr lang="en-US" altLang="en-US" sz="2000" b="1">
                <a:latin typeface="Arial" panose="020B0604020202020204" pitchFamily="34" charset="0"/>
                <a:sym typeface="Wingdings 3" panose="05040102010807070707" pitchFamily="18" charset="2"/>
              </a:rPr>
              <a:t>Ca-plagioclase</a:t>
            </a:r>
            <a:r>
              <a:rPr lang="en-US" altLang="en-US" sz="2000" b="1">
                <a:solidFill>
                  <a:srgbClr val="00FF00"/>
                </a:solidFill>
                <a:latin typeface="Arial" panose="020B0604020202020204" pitchFamily="34" charset="0"/>
                <a:sym typeface="Wingdings 3" panose="05040102010807070707" pitchFamily="18" charset="2"/>
              </a:rPr>
              <a:t>. No </a:t>
            </a:r>
            <a:r>
              <a:rPr lang="en-US" altLang="en-US" sz="2000" b="1">
                <a:latin typeface="Arial" panose="020B0604020202020204" pitchFamily="34" charset="0"/>
                <a:sym typeface="Wingdings 3" panose="05040102010807070707" pitchFamily="18" charset="2"/>
              </a:rPr>
              <a:t>epidote</a:t>
            </a:r>
            <a:r>
              <a:rPr lang="en-US" altLang="en-US" sz="2000" b="1">
                <a:solidFill>
                  <a:srgbClr val="00FF00"/>
                </a:solidFill>
                <a:latin typeface="Arial" panose="020B0604020202020204" pitchFamily="34" charset="0"/>
                <a:sym typeface="Wingdings 3" panose="05040102010807070707" pitchFamily="18" charset="2"/>
              </a:rPr>
              <a:t> remain in this zone</a:t>
            </a:r>
          </a:p>
        </p:txBody>
      </p:sp>
      <p:sp>
        <p:nvSpPr>
          <p:cNvPr id="227344" name="Rectangle 16"/>
          <p:cNvSpPr>
            <a:spLocks noChangeArrowheads="1"/>
          </p:cNvSpPr>
          <p:nvPr/>
        </p:nvSpPr>
        <p:spPr bwMode="auto">
          <a:xfrm>
            <a:off x="468313" y="3933825"/>
            <a:ext cx="82296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rtl="0"/>
            <a:r>
              <a:rPr lang="en-US" altLang="en-US" sz="2400" b="1">
                <a:solidFill>
                  <a:srgbClr val="CCFFCC"/>
                </a:solidFill>
                <a:effectLst/>
              </a:rPr>
              <a:t>Lowe pressure (And and Crd Zones)</a:t>
            </a:r>
          </a:p>
        </p:txBody>
      </p:sp>
      <p:sp>
        <p:nvSpPr>
          <p:cNvPr id="227345" name="Text Box 17"/>
          <p:cNvSpPr txBox="1">
            <a:spLocks noChangeArrowheads="1"/>
          </p:cNvSpPr>
          <p:nvPr/>
        </p:nvSpPr>
        <p:spPr bwMode="auto">
          <a:xfrm>
            <a:off x="179388" y="4581525"/>
            <a:ext cx="8713787" cy="16160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rtl="0">
              <a:spcBef>
                <a:spcPct val="50000"/>
              </a:spcBef>
              <a:buFontTx/>
              <a:buChar char="-"/>
            </a:pPr>
            <a:r>
              <a:rPr lang="en-US" altLang="en-US" sz="2000" b="1">
                <a:solidFill>
                  <a:srgbClr val="00FF00"/>
                </a:solidFill>
                <a:latin typeface="Arial" panose="020B0604020202020204" pitchFamily="34" charset="0"/>
                <a:sym typeface="Wingdings 3" panose="05040102010807070707" pitchFamily="18" charset="2"/>
              </a:rPr>
              <a:t> Metabasites at the contact and low crustal level metamorphic condition characterize by:</a:t>
            </a:r>
          </a:p>
          <a:p>
            <a:pPr algn="just" rtl="0">
              <a:spcBef>
                <a:spcPct val="50000"/>
              </a:spcBef>
            </a:pPr>
            <a:r>
              <a:rPr lang="en-US" altLang="en-US" sz="2000" b="1">
                <a:solidFill>
                  <a:srgbClr val="00FF00"/>
                </a:solidFill>
                <a:latin typeface="Arial" panose="020B0604020202020204" pitchFamily="34" charset="0"/>
                <a:sym typeface="Wingdings 3" panose="05040102010807070707" pitchFamily="18" charset="2"/>
              </a:rPr>
              <a:t>1- They do not contain </a:t>
            </a:r>
            <a:r>
              <a:rPr lang="en-US" altLang="en-US" sz="2000" b="1">
                <a:latin typeface="Arial" panose="020B0604020202020204" pitchFamily="34" charset="0"/>
                <a:sym typeface="Wingdings 3" panose="05040102010807070707" pitchFamily="18" charset="2"/>
              </a:rPr>
              <a:t>garnet</a:t>
            </a:r>
          </a:p>
          <a:p>
            <a:pPr algn="just" rtl="0">
              <a:spcBef>
                <a:spcPct val="50000"/>
              </a:spcBef>
            </a:pPr>
            <a:r>
              <a:rPr lang="en-US" altLang="en-US" sz="2000" b="1">
                <a:solidFill>
                  <a:srgbClr val="00FF00"/>
                </a:solidFill>
                <a:latin typeface="Arial" panose="020B0604020202020204" pitchFamily="34" charset="0"/>
                <a:sym typeface="Wingdings 3" panose="05040102010807070707" pitchFamily="18" charset="2"/>
              </a:rPr>
              <a:t>2- Ca-amphibole represent by </a:t>
            </a:r>
            <a:r>
              <a:rPr lang="en-US" altLang="en-US" sz="2000" b="1">
                <a:latin typeface="Arial" panose="020B0604020202020204" pitchFamily="34" charset="0"/>
                <a:sym typeface="Wingdings 3" panose="05040102010807070707" pitchFamily="18" charset="2"/>
              </a:rPr>
              <a:t>cummingtonite</a:t>
            </a:r>
            <a:r>
              <a:rPr lang="en-US" altLang="en-US" sz="2000" b="1">
                <a:solidFill>
                  <a:srgbClr val="00FF00"/>
                </a:solidFill>
                <a:latin typeface="Arial" panose="020B0604020202020204" pitchFamily="34" charset="0"/>
                <a:sym typeface="Wingdings 3" panose="05040102010807070707" pitchFamily="18" charset="2"/>
              </a:rPr>
              <a:t> </a:t>
            </a:r>
          </a:p>
        </p:txBody>
      </p:sp>
    </p:spTree>
    <p:extLst>
      <p:ext uri="{BB962C8B-B14F-4D97-AF65-F5344CB8AC3E}">
        <p14:creationId xmlns:p14="http://schemas.microsoft.com/office/powerpoint/2010/main" val="11248203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7331"/>
                                        </p:tgtEl>
                                        <p:attrNameLst>
                                          <p:attrName>style.visibility</p:attrName>
                                        </p:attrNameLst>
                                      </p:cBhvr>
                                      <p:to>
                                        <p:strVal val="visible"/>
                                      </p:to>
                                    </p:set>
                                    <p:anim calcmode="lin" valueType="num">
                                      <p:cBhvr additive="base">
                                        <p:cTn id="7" dur="500" fill="hold"/>
                                        <p:tgtEl>
                                          <p:spTgt spid="227331"/>
                                        </p:tgtEl>
                                        <p:attrNameLst>
                                          <p:attrName>ppt_x</p:attrName>
                                        </p:attrNameLst>
                                      </p:cBhvr>
                                      <p:tavLst>
                                        <p:tav tm="0">
                                          <p:val>
                                            <p:strVal val="#ppt_x"/>
                                          </p:val>
                                        </p:tav>
                                        <p:tav tm="100000">
                                          <p:val>
                                            <p:strVal val="#ppt_x"/>
                                          </p:val>
                                        </p:tav>
                                      </p:tavLst>
                                    </p:anim>
                                    <p:anim calcmode="lin" valueType="num">
                                      <p:cBhvr additive="base">
                                        <p:cTn id="8" dur="500" fill="hold"/>
                                        <p:tgtEl>
                                          <p:spTgt spid="22733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7342"/>
                                        </p:tgtEl>
                                        <p:attrNameLst>
                                          <p:attrName>style.visibility</p:attrName>
                                        </p:attrNameLst>
                                      </p:cBhvr>
                                      <p:to>
                                        <p:strVal val="visible"/>
                                      </p:to>
                                    </p:set>
                                    <p:anim calcmode="lin" valueType="num">
                                      <p:cBhvr additive="base">
                                        <p:cTn id="13" dur="500" fill="hold"/>
                                        <p:tgtEl>
                                          <p:spTgt spid="227342"/>
                                        </p:tgtEl>
                                        <p:attrNameLst>
                                          <p:attrName>ppt_x</p:attrName>
                                        </p:attrNameLst>
                                      </p:cBhvr>
                                      <p:tavLst>
                                        <p:tav tm="0">
                                          <p:val>
                                            <p:strVal val="#ppt_x"/>
                                          </p:val>
                                        </p:tav>
                                        <p:tav tm="100000">
                                          <p:val>
                                            <p:strVal val="#ppt_x"/>
                                          </p:val>
                                        </p:tav>
                                      </p:tavLst>
                                    </p:anim>
                                    <p:anim calcmode="lin" valueType="num">
                                      <p:cBhvr additive="base">
                                        <p:cTn id="14" dur="500" fill="hold"/>
                                        <p:tgtEl>
                                          <p:spTgt spid="22734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7343"/>
                                        </p:tgtEl>
                                        <p:attrNameLst>
                                          <p:attrName>style.visibility</p:attrName>
                                        </p:attrNameLst>
                                      </p:cBhvr>
                                      <p:to>
                                        <p:strVal val="visible"/>
                                      </p:to>
                                    </p:set>
                                    <p:anim calcmode="lin" valueType="num">
                                      <p:cBhvr additive="base">
                                        <p:cTn id="19" dur="500" fill="hold"/>
                                        <p:tgtEl>
                                          <p:spTgt spid="227343"/>
                                        </p:tgtEl>
                                        <p:attrNameLst>
                                          <p:attrName>ppt_x</p:attrName>
                                        </p:attrNameLst>
                                      </p:cBhvr>
                                      <p:tavLst>
                                        <p:tav tm="0">
                                          <p:val>
                                            <p:strVal val="#ppt_x"/>
                                          </p:val>
                                        </p:tav>
                                        <p:tav tm="100000">
                                          <p:val>
                                            <p:strVal val="#ppt_x"/>
                                          </p:val>
                                        </p:tav>
                                      </p:tavLst>
                                    </p:anim>
                                    <p:anim calcmode="lin" valueType="num">
                                      <p:cBhvr additive="base">
                                        <p:cTn id="20" dur="500" fill="hold"/>
                                        <p:tgtEl>
                                          <p:spTgt spid="22734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7344"/>
                                        </p:tgtEl>
                                        <p:attrNameLst>
                                          <p:attrName>style.visibility</p:attrName>
                                        </p:attrNameLst>
                                      </p:cBhvr>
                                      <p:to>
                                        <p:strVal val="visible"/>
                                      </p:to>
                                    </p:set>
                                    <p:anim calcmode="lin" valueType="num">
                                      <p:cBhvr additive="base">
                                        <p:cTn id="25" dur="500" fill="hold"/>
                                        <p:tgtEl>
                                          <p:spTgt spid="227344"/>
                                        </p:tgtEl>
                                        <p:attrNameLst>
                                          <p:attrName>ppt_x</p:attrName>
                                        </p:attrNameLst>
                                      </p:cBhvr>
                                      <p:tavLst>
                                        <p:tav tm="0">
                                          <p:val>
                                            <p:strVal val="#ppt_x"/>
                                          </p:val>
                                        </p:tav>
                                        <p:tav tm="100000">
                                          <p:val>
                                            <p:strVal val="#ppt_x"/>
                                          </p:val>
                                        </p:tav>
                                      </p:tavLst>
                                    </p:anim>
                                    <p:anim calcmode="lin" valueType="num">
                                      <p:cBhvr additive="base">
                                        <p:cTn id="26" dur="500" fill="hold"/>
                                        <p:tgtEl>
                                          <p:spTgt spid="2273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7345"/>
                                        </p:tgtEl>
                                        <p:attrNameLst>
                                          <p:attrName>style.visibility</p:attrName>
                                        </p:attrNameLst>
                                      </p:cBhvr>
                                      <p:to>
                                        <p:strVal val="visible"/>
                                      </p:to>
                                    </p:set>
                                    <p:anim calcmode="lin" valueType="num">
                                      <p:cBhvr additive="base">
                                        <p:cTn id="31" dur="500" fill="hold"/>
                                        <p:tgtEl>
                                          <p:spTgt spid="227345"/>
                                        </p:tgtEl>
                                        <p:attrNameLst>
                                          <p:attrName>ppt_x</p:attrName>
                                        </p:attrNameLst>
                                      </p:cBhvr>
                                      <p:tavLst>
                                        <p:tav tm="0">
                                          <p:val>
                                            <p:strVal val="#ppt_x"/>
                                          </p:val>
                                        </p:tav>
                                        <p:tav tm="100000">
                                          <p:val>
                                            <p:strVal val="#ppt_x"/>
                                          </p:val>
                                        </p:tav>
                                      </p:tavLst>
                                    </p:anim>
                                    <p:anim calcmode="lin" valueType="num">
                                      <p:cBhvr additive="base">
                                        <p:cTn id="32" dur="500" fill="hold"/>
                                        <p:tgtEl>
                                          <p:spTgt spid="2273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1" grpId="0" animBg="1"/>
      <p:bldP spid="227342" grpId="0"/>
      <p:bldP spid="227343" grpId="0" animBg="1"/>
      <p:bldP spid="227344" grpId="0"/>
      <p:bldP spid="227345" grpId="0"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8" name="Picture 6" descr="progmptseries"/>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331913" y="55563"/>
            <a:ext cx="6911975" cy="6791325"/>
          </a:xfrm>
          <a:solidFill>
            <a:srgbClr val="CCFFFF"/>
          </a:solidFill>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83986871"/>
      </p:ext>
    </p:extLst>
  </p:cSld>
  <p:clrMapOvr>
    <a:masterClrMapping/>
  </p:clrMapOvr>
  <p:transition/>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Text Box 3"/>
          <p:cNvSpPr txBox="1">
            <a:spLocks noChangeArrowheads="1"/>
          </p:cNvSpPr>
          <p:nvPr/>
        </p:nvSpPr>
        <p:spPr bwMode="auto">
          <a:xfrm>
            <a:off x="179388" y="1414463"/>
            <a:ext cx="8785225" cy="35020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0">
              <a:lnSpc>
                <a:spcPct val="120000"/>
              </a:lnSpc>
              <a:spcBef>
                <a:spcPct val="50000"/>
              </a:spcBef>
            </a:pPr>
            <a:r>
              <a:rPr lang="en-US" altLang="en-US" sz="2500" b="1">
                <a:solidFill>
                  <a:srgbClr val="FFFF00"/>
                </a:solidFill>
                <a:latin typeface="Arial" panose="020B0604020202020204" pitchFamily="34" charset="0"/>
                <a:sym typeface="Wingdings 3" panose="05040102010807070707" pitchFamily="18" charset="2"/>
              </a:rPr>
              <a:t>Remarks in the metamorphism of basic igneous rocks</a:t>
            </a:r>
            <a:r>
              <a:rPr lang="en-US" altLang="en-US" sz="2000" b="1">
                <a:solidFill>
                  <a:srgbClr val="00FF00"/>
                </a:solidFill>
                <a:latin typeface="Arial" panose="020B0604020202020204" pitchFamily="34" charset="0"/>
                <a:sym typeface="Wingdings 3" panose="05040102010807070707" pitchFamily="18" charset="2"/>
              </a:rPr>
              <a:t> </a:t>
            </a:r>
          </a:p>
          <a:p>
            <a:pPr algn="just" rtl="0">
              <a:lnSpc>
                <a:spcPct val="120000"/>
              </a:lnSpc>
              <a:spcBef>
                <a:spcPct val="50000"/>
              </a:spcBef>
            </a:pPr>
            <a:r>
              <a:rPr lang="en-US" altLang="en-US" sz="2000" b="1">
                <a:solidFill>
                  <a:srgbClr val="00FF00"/>
                </a:solidFill>
                <a:latin typeface="Arial" panose="020B0604020202020204" pitchFamily="34" charset="0"/>
                <a:sym typeface="Wingdings 3" panose="05040102010807070707" pitchFamily="18" charset="2"/>
              </a:rPr>
              <a:t>With increasing metamorphic grade the remarkable mineral changes are:</a:t>
            </a:r>
          </a:p>
          <a:p>
            <a:pPr algn="just" rtl="0">
              <a:lnSpc>
                <a:spcPct val="120000"/>
              </a:lnSpc>
              <a:spcBef>
                <a:spcPct val="50000"/>
              </a:spcBef>
            </a:pPr>
            <a:r>
              <a:rPr lang="en-US" altLang="en-US" sz="2000" b="1">
                <a:solidFill>
                  <a:srgbClr val="00FF00"/>
                </a:solidFill>
                <a:latin typeface="Arial" panose="020B0604020202020204" pitchFamily="34" charset="0"/>
                <a:sym typeface="Wingdings 3" panose="05040102010807070707" pitchFamily="18" charset="2"/>
              </a:rPr>
              <a:t>1- Amphibole changes from:</a:t>
            </a:r>
          </a:p>
          <a:p>
            <a:pPr algn="ctr" rtl="0">
              <a:lnSpc>
                <a:spcPct val="120000"/>
              </a:lnSpc>
              <a:spcBef>
                <a:spcPct val="50000"/>
              </a:spcBef>
            </a:pPr>
            <a:r>
              <a:rPr lang="en-US" altLang="en-US" sz="2000" b="1">
                <a:solidFill>
                  <a:srgbClr val="00FF00"/>
                </a:solidFill>
                <a:latin typeface="Arial" panose="020B0604020202020204" pitchFamily="34" charset="0"/>
                <a:sym typeface="Wingdings 3" panose="05040102010807070707" pitchFamily="18" charset="2"/>
              </a:rPr>
              <a:t> </a:t>
            </a:r>
            <a:r>
              <a:rPr lang="en-US" altLang="en-US" b="1">
                <a:sym typeface="Wingdings 3" panose="05040102010807070707" pitchFamily="18" charset="2"/>
              </a:rPr>
              <a:t>Actinolite </a:t>
            </a:r>
            <a:r>
              <a:rPr lang="en-US" altLang="en-US" b="1">
                <a:sym typeface="Symbol" panose="05050102010706020507" pitchFamily="18" charset="2"/>
              </a:rPr>
              <a:t> Blue green hornblende  brownish green hornblende</a:t>
            </a:r>
          </a:p>
          <a:p>
            <a:pPr algn="just" rtl="0">
              <a:lnSpc>
                <a:spcPct val="120000"/>
              </a:lnSpc>
              <a:spcBef>
                <a:spcPct val="50000"/>
              </a:spcBef>
            </a:pPr>
            <a:r>
              <a:rPr lang="en-US" altLang="en-US" sz="2000" b="1">
                <a:solidFill>
                  <a:srgbClr val="00FF00"/>
                </a:solidFill>
                <a:latin typeface="Arial" panose="020B0604020202020204" pitchFamily="34" charset="0"/>
                <a:sym typeface="Symbol" panose="05050102010706020507" pitchFamily="18" charset="2"/>
              </a:rPr>
              <a:t>2- Plagioclase changed from </a:t>
            </a:r>
            <a:r>
              <a:rPr lang="en-US" altLang="en-US" b="1">
                <a:sym typeface="Symbol" panose="05050102010706020507" pitchFamily="18" charset="2"/>
              </a:rPr>
              <a:t>Albite-rich to An-rich varieties</a:t>
            </a:r>
            <a:r>
              <a:rPr lang="en-US" altLang="en-US" sz="2000" b="1">
                <a:solidFill>
                  <a:srgbClr val="00FF00"/>
                </a:solidFill>
                <a:latin typeface="Arial" panose="020B0604020202020204" pitchFamily="34" charset="0"/>
                <a:sym typeface="Symbol" panose="05050102010706020507" pitchFamily="18" charset="2"/>
              </a:rPr>
              <a:t>.</a:t>
            </a:r>
          </a:p>
          <a:p>
            <a:pPr algn="just" rtl="0">
              <a:lnSpc>
                <a:spcPct val="120000"/>
              </a:lnSpc>
              <a:spcBef>
                <a:spcPct val="50000"/>
              </a:spcBef>
            </a:pPr>
            <a:r>
              <a:rPr lang="en-US" altLang="en-US" sz="2000" b="1">
                <a:solidFill>
                  <a:srgbClr val="00FF00"/>
                </a:solidFill>
                <a:latin typeface="Arial" panose="020B0604020202020204" pitchFamily="34" charset="0"/>
                <a:sym typeface="Symbol" panose="05050102010706020507" pitchFamily="18" charset="2"/>
              </a:rPr>
              <a:t>3- Garnet occur with increasing temperature</a:t>
            </a:r>
          </a:p>
        </p:txBody>
      </p:sp>
    </p:spTree>
    <p:extLst>
      <p:ext uri="{BB962C8B-B14F-4D97-AF65-F5344CB8AC3E}">
        <p14:creationId xmlns:p14="http://schemas.microsoft.com/office/powerpoint/2010/main" val="40935846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31427">
                                            <p:txEl>
                                              <p:pRg st="1" end="1"/>
                                            </p:txEl>
                                          </p:spTgt>
                                        </p:tgtEl>
                                        <p:attrNameLst>
                                          <p:attrName>style.visibility</p:attrName>
                                        </p:attrNameLst>
                                      </p:cBhvr>
                                      <p:to>
                                        <p:strVal val="visible"/>
                                      </p:to>
                                    </p:set>
                                    <p:anim calcmode="lin" valueType="num">
                                      <p:cBhvr additive="base">
                                        <p:cTn id="7" dur="500" fill="hold"/>
                                        <p:tgtEl>
                                          <p:spTgt spid="23142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14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31427">
                                            <p:txEl>
                                              <p:pRg st="2" end="2"/>
                                            </p:txEl>
                                          </p:spTgt>
                                        </p:tgtEl>
                                        <p:attrNameLst>
                                          <p:attrName>style.visibility</p:attrName>
                                        </p:attrNameLst>
                                      </p:cBhvr>
                                      <p:to>
                                        <p:strVal val="visible"/>
                                      </p:to>
                                    </p:set>
                                    <p:anim calcmode="lin" valueType="num">
                                      <p:cBhvr additive="base">
                                        <p:cTn id="13" dur="500" fill="hold"/>
                                        <p:tgtEl>
                                          <p:spTgt spid="23142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14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31427">
                                            <p:txEl>
                                              <p:pRg st="3" end="3"/>
                                            </p:txEl>
                                          </p:spTgt>
                                        </p:tgtEl>
                                        <p:attrNameLst>
                                          <p:attrName>style.visibility</p:attrName>
                                        </p:attrNameLst>
                                      </p:cBhvr>
                                      <p:to>
                                        <p:strVal val="visible"/>
                                      </p:to>
                                    </p:set>
                                    <p:anim calcmode="lin" valueType="num">
                                      <p:cBhvr additive="base">
                                        <p:cTn id="19" dur="500" fill="hold"/>
                                        <p:tgtEl>
                                          <p:spTgt spid="23142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14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31427">
                                            <p:txEl>
                                              <p:pRg st="4" end="4"/>
                                            </p:txEl>
                                          </p:spTgt>
                                        </p:tgtEl>
                                        <p:attrNameLst>
                                          <p:attrName>style.visibility</p:attrName>
                                        </p:attrNameLst>
                                      </p:cBhvr>
                                      <p:to>
                                        <p:strVal val="visible"/>
                                      </p:to>
                                    </p:set>
                                    <p:anim calcmode="lin" valueType="num">
                                      <p:cBhvr additive="base">
                                        <p:cTn id="25" dur="500" fill="hold"/>
                                        <p:tgtEl>
                                          <p:spTgt spid="23142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314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31427">
                                            <p:txEl>
                                              <p:pRg st="5" end="5"/>
                                            </p:txEl>
                                          </p:spTgt>
                                        </p:tgtEl>
                                        <p:attrNameLst>
                                          <p:attrName>style.visibility</p:attrName>
                                        </p:attrNameLst>
                                      </p:cBhvr>
                                      <p:to>
                                        <p:strVal val="visible"/>
                                      </p:to>
                                    </p:set>
                                    <p:anim calcmode="lin" valueType="num">
                                      <p:cBhvr additive="base">
                                        <p:cTn id="31" dur="500" fill="hold"/>
                                        <p:tgtEl>
                                          <p:spTgt spid="23142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3142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a:xfrm>
            <a:off x="323850" y="1700213"/>
            <a:ext cx="8229600" cy="2305050"/>
          </a:xfrm>
          <a:solidFill>
            <a:schemeClr val="accent1"/>
          </a:solidFill>
        </p:spPr>
        <p:txBody>
          <a:bodyPr/>
          <a:lstStyle/>
          <a:p>
            <a:pPr rtl="0"/>
            <a:r>
              <a:rPr lang="en-US" altLang="en-US" sz="3200" b="1">
                <a:solidFill>
                  <a:srgbClr val="FFFFFF"/>
                </a:solidFill>
                <a:effectLst/>
              </a:rPr>
              <a:t>-3-</a:t>
            </a:r>
            <a:br>
              <a:rPr lang="en-US" altLang="en-US" sz="3200" b="1">
                <a:solidFill>
                  <a:srgbClr val="FFFFFF"/>
                </a:solidFill>
                <a:effectLst/>
              </a:rPr>
            </a:br>
            <a:r>
              <a:rPr lang="en-US" altLang="en-US" sz="3200" b="1">
                <a:solidFill>
                  <a:srgbClr val="FFFFFF"/>
                </a:solidFill>
                <a:effectLst/>
              </a:rPr>
              <a:t>Metabasites during high temperature metamorphism  </a:t>
            </a:r>
            <a:br>
              <a:rPr lang="en-US" altLang="en-US" sz="3200" b="1">
                <a:solidFill>
                  <a:srgbClr val="FFFFFF"/>
                </a:solidFill>
                <a:effectLst/>
              </a:rPr>
            </a:br>
            <a:r>
              <a:rPr lang="en-US" altLang="en-US" sz="3200" b="1">
                <a:solidFill>
                  <a:srgbClr val="FFFFFF"/>
                </a:solidFill>
                <a:effectLst/>
              </a:rPr>
              <a:t>(granulite facies) </a:t>
            </a:r>
          </a:p>
        </p:txBody>
      </p:sp>
      <p:sp>
        <p:nvSpPr>
          <p:cNvPr id="260099" name="Text Box 3"/>
          <p:cNvSpPr txBox="1">
            <a:spLocks noChangeArrowheads="1"/>
          </p:cNvSpPr>
          <p:nvPr/>
        </p:nvSpPr>
        <p:spPr bwMode="auto">
          <a:xfrm>
            <a:off x="179388" y="836613"/>
            <a:ext cx="882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rtl="0">
              <a:spcBef>
                <a:spcPct val="50000"/>
              </a:spcBef>
              <a:buFontTx/>
              <a:buChar char="-"/>
            </a:pPr>
            <a:endParaRPr lang="en-US" altLang="en-US" sz="2400" b="1">
              <a:solidFill>
                <a:srgbClr val="FFFF66"/>
              </a:solidFill>
              <a:latin typeface="Lucida Sans" panose="020B0602030504020204" pitchFamily="34" charset="0"/>
            </a:endParaRPr>
          </a:p>
        </p:txBody>
      </p:sp>
    </p:spTree>
    <p:extLst>
      <p:ext uri="{BB962C8B-B14F-4D97-AF65-F5344CB8AC3E}">
        <p14:creationId xmlns:p14="http://schemas.microsoft.com/office/powerpoint/2010/main" val="3489549080"/>
      </p:ext>
    </p:extLst>
  </p:cSld>
  <p:clrMapOvr>
    <a:masterClrMapping/>
  </p:clrMapOvr>
  <p:transition/>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179388" y="166688"/>
            <a:ext cx="8785225" cy="382587"/>
          </a:xfrm>
        </p:spPr>
        <p:txBody>
          <a:bodyPr/>
          <a:lstStyle/>
          <a:p>
            <a:pPr rtl="0"/>
            <a:r>
              <a:rPr lang="en-US" altLang="en-US" sz="2400" b="1">
                <a:solidFill>
                  <a:srgbClr val="FFFFFF"/>
                </a:solidFill>
                <a:effectLst/>
              </a:rPr>
              <a:t>3- Metabasites during high temperature metamorphism </a:t>
            </a:r>
          </a:p>
        </p:txBody>
      </p:sp>
      <p:sp>
        <p:nvSpPr>
          <p:cNvPr id="240645" name="Text Box 5"/>
          <p:cNvSpPr txBox="1">
            <a:spLocks noChangeArrowheads="1"/>
          </p:cNvSpPr>
          <p:nvPr/>
        </p:nvSpPr>
        <p:spPr bwMode="auto">
          <a:xfrm>
            <a:off x="179388" y="692150"/>
            <a:ext cx="8713787" cy="44513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rtl="0">
              <a:spcBef>
                <a:spcPct val="50000"/>
              </a:spcBef>
              <a:buFontTx/>
              <a:buChar char="-"/>
            </a:pPr>
            <a:r>
              <a:rPr lang="en-US" altLang="en-US" sz="2000" b="1">
                <a:solidFill>
                  <a:srgbClr val="00FF00"/>
                </a:solidFill>
                <a:latin typeface="Arial" panose="020B0604020202020204" pitchFamily="34" charset="0"/>
                <a:sym typeface="Wingdings 3" panose="05040102010807070707" pitchFamily="18" charset="2"/>
              </a:rPr>
              <a:t> </a:t>
            </a:r>
            <a:r>
              <a:rPr lang="en-US" altLang="en-US" sz="2200" b="1">
                <a:solidFill>
                  <a:srgbClr val="00FF00"/>
                </a:solidFill>
                <a:latin typeface="Arial" panose="020B0604020202020204" pitchFamily="34" charset="0"/>
              </a:rPr>
              <a:t>At </a:t>
            </a:r>
            <a:r>
              <a:rPr lang="en-US" altLang="en-US" sz="2200" b="1">
                <a:latin typeface="Arial" panose="020B0604020202020204" pitchFamily="34" charset="0"/>
              </a:rPr>
              <a:t>high temperature</a:t>
            </a:r>
            <a:r>
              <a:rPr lang="en-US" altLang="en-US" sz="2200" b="1">
                <a:solidFill>
                  <a:srgbClr val="00FF00"/>
                </a:solidFill>
                <a:latin typeface="Arial" panose="020B0604020202020204" pitchFamily="34" charset="0"/>
              </a:rPr>
              <a:t> , i.e. granulite facies, changes in metabasite include:</a:t>
            </a:r>
          </a:p>
          <a:p>
            <a:pPr algn="just" rtl="0">
              <a:spcBef>
                <a:spcPct val="50000"/>
              </a:spcBef>
            </a:pPr>
            <a:r>
              <a:rPr lang="en-US" altLang="en-US" sz="2200" b="1">
                <a:solidFill>
                  <a:srgbClr val="00FF00"/>
                </a:solidFill>
                <a:latin typeface="Arial" panose="020B0604020202020204" pitchFamily="34" charset="0"/>
              </a:rPr>
              <a:t>1- hornblende starts to breakdown and is replaced by </a:t>
            </a:r>
            <a:r>
              <a:rPr lang="en-US" altLang="en-US" sz="2200" b="1">
                <a:latin typeface="Arial" panose="020B0604020202020204" pitchFamily="34" charset="0"/>
              </a:rPr>
              <a:t>pyroxene</a:t>
            </a:r>
            <a:r>
              <a:rPr lang="en-US" altLang="en-US" sz="2200" b="1">
                <a:solidFill>
                  <a:srgbClr val="00FF00"/>
                </a:solidFill>
                <a:latin typeface="Arial" panose="020B0604020202020204" pitchFamily="34" charset="0"/>
              </a:rPr>
              <a:t>.</a:t>
            </a:r>
          </a:p>
          <a:p>
            <a:pPr algn="just" rtl="0">
              <a:spcBef>
                <a:spcPct val="50000"/>
              </a:spcBef>
            </a:pPr>
            <a:r>
              <a:rPr lang="en-US" altLang="en-US" sz="2200" b="1">
                <a:solidFill>
                  <a:srgbClr val="00FF00"/>
                </a:solidFill>
                <a:latin typeface="Arial" panose="020B0604020202020204" pitchFamily="34" charset="0"/>
              </a:rPr>
              <a:t>2- Mineral assemblage in those condition include: </a:t>
            </a:r>
            <a:r>
              <a:rPr lang="en-US" altLang="en-US" sz="2200" b="1">
                <a:latin typeface="Arial" panose="020B0604020202020204" pitchFamily="34" charset="0"/>
              </a:rPr>
              <a:t>Cpx</a:t>
            </a:r>
            <a:r>
              <a:rPr lang="en-US" altLang="en-US" sz="2200" b="1">
                <a:solidFill>
                  <a:srgbClr val="00FF00"/>
                </a:solidFill>
                <a:latin typeface="Arial" panose="020B0604020202020204" pitchFamily="34" charset="0"/>
              </a:rPr>
              <a:t>, </a:t>
            </a:r>
            <a:r>
              <a:rPr lang="en-US" altLang="en-US" sz="2200" b="1">
                <a:latin typeface="Arial" panose="020B0604020202020204" pitchFamily="34" charset="0"/>
              </a:rPr>
              <a:t>Opx</a:t>
            </a:r>
            <a:r>
              <a:rPr lang="en-US" altLang="en-US" sz="2200" b="1">
                <a:solidFill>
                  <a:srgbClr val="00FF00"/>
                </a:solidFill>
                <a:latin typeface="Arial" panose="020B0604020202020204" pitchFamily="34" charset="0"/>
              </a:rPr>
              <a:t>, </a:t>
            </a:r>
            <a:r>
              <a:rPr lang="en-US" altLang="en-US" sz="2200" b="1">
                <a:latin typeface="Arial" panose="020B0604020202020204" pitchFamily="34" charset="0"/>
              </a:rPr>
              <a:t>Pl</a:t>
            </a:r>
            <a:r>
              <a:rPr lang="en-US" altLang="en-US" sz="2200" b="1">
                <a:solidFill>
                  <a:srgbClr val="00FF00"/>
                </a:solidFill>
                <a:latin typeface="Arial" panose="020B0604020202020204" pitchFamily="34" charset="0"/>
              </a:rPr>
              <a:t>, </a:t>
            </a:r>
            <a:r>
              <a:rPr lang="en-US" altLang="en-US" sz="2200" b="1">
                <a:latin typeface="Arial" panose="020B0604020202020204" pitchFamily="34" charset="0"/>
              </a:rPr>
              <a:t>Grt, Blue-green amphibole, and olivine</a:t>
            </a:r>
            <a:r>
              <a:rPr lang="en-US" altLang="en-US" sz="2200" b="1">
                <a:solidFill>
                  <a:srgbClr val="00FF00"/>
                </a:solidFill>
                <a:latin typeface="Arial" panose="020B0604020202020204" pitchFamily="34" charset="0"/>
              </a:rPr>
              <a:t>. </a:t>
            </a:r>
          </a:p>
          <a:p>
            <a:pPr algn="just" rtl="0">
              <a:spcBef>
                <a:spcPct val="50000"/>
              </a:spcBef>
            </a:pPr>
            <a:r>
              <a:rPr lang="en-US" altLang="en-US" sz="2200" b="1">
                <a:solidFill>
                  <a:srgbClr val="00FF00"/>
                </a:solidFill>
                <a:latin typeface="Arial" panose="020B0604020202020204" pitchFamily="34" charset="0"/>
              </a:rPr>
              <a:t>3- Two mineral assemblages could be formed:</a:t>
            </a:r>
          </a:p>
          <a:p>
            <a:pPr algn="just" rtl="0">
              <a:spcBef>
                <a:spcPct val="50000"/>
              </a:spcBef>
            </a:pPr>
            <a:r>
              <a:rPr lang="en-US" altLang="en-US" sz="2200" b="1">
                <a:solidFill>
                  <a:srgbClr val="00FF00"/>
                </a:solidFill>
                <a:latin typeface="Arial" panose="020B0604020202020204" pitchFamily="34" charset="0"/>
              </a:rPr>
              <a:t>	- LP granulites: </a:t>
            </a:r>
            <a:r>
              <a:rPr lang="en-US" altLang="en-US" sz="2200" b="1">
                <a:latin typeface="Arial" panose="020B0604020202020204" pitchFamily="34" charset="0"/>
              </a:rPr>
              <a:t>OpX + CpX + Pl + (Ol in more basic)</a:t>
            </a:r>
          </a:p>
          <a:p>
            <a:pPr algn="just" rtl="0">
              <a:spcBef>
                <a:spcPct val="50000"/>
              </a:spcBef>
            </a:pPr>
            <a:r>
              <a:rPr lang="en-US" altLang="en-US" sz="2200" b="1">
                <a:solidFill>
                  <a:srgbClr val="00FF00"/>
                </a:solidFill>
                <a:latin typeface="Arial" panose="020B0604020202020204" pitchFamily="34" charset="0"/>
              </a:rPr>
              <a:t>	- MP granulites:  </a:t>
            </a:r>
            <a:r>
              <a:rPr lang="en-US" altLang="en-US" sz="2200" b="1">
                <a:latin typeface="Arial" panose="020B0604020202020204" pitchFamily="34" charset="0"/>
              </a:rPr>
              <a:t>(Grt + CpX + Opx + Pl + Hb</a:t>
            </a:r>
          </a:p>
          <a:p>
            <a:pPr algn="just" rtl="0">
              <a:spcBef>
                <a:spcPct val="50000"/>
              </a:spcBef>
            </a:pPr>
            <a:r>
              <a:rPr lang="en-US" altLang="en-US" sz="2200" b="1">
                <a:solidFill>
                  <a:srgbClr val="00FF00"/>
                </a:solidFill>
                <a:latin typeface="Arial" panose="020B0604020202020204" pitchFamily="34" charset="0"/>
              </a:rPr>
              <a:t>3- Partial melting may occur to form migmatitic metabasites with Leucosomes of </a:t>
            </a:r>
            <a:r>
              <a:rPr lang="en-US" altLang="en-US" sz="2200" b="1">
                <a:latin typeface="Arial" panose="020B0604020202020204" pitchFamily="34" charset="0"/>
              </a:rPr>
              <a:t>Pl + Qtz</a:t>
            </a:r>
            <a:r>
              <a:rPr lang="en-US" altLang="en-US" sz="2200" b="1">
                <a:solidFill>
                  <a:srgbClr val="00FF00"/>
                </a:solidFill>
                <a:latin typeface="Arial" panose="020B0604020202020204" pitchFamily="34" charset="0"/>
              </a:rPr>
              <a:t> (trondhjemite)    </a:t>
            </a:r>
          </a:p>
        </p:txBody>
      </p:sp>
      <p:sp>
        <p:nvSpPr>
          <p:cNvPr id="240647" name="Text Box 7"/>
          <p:cNvSpPr txBox="1">
            <a:spLocks noChangeArrowheads="1"/>
          </p:cNvSpPr>
          <p:nvPr/>
        </p:nvSpPr>
        <p:spPr bwMode="auto">
          <a:xfrm>
            <a:off x="179388" y="5229225"/>
            <a:ext cx="8713787" cy="14465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rtl="0">
              <a:spcBef>
                <a:spcPct val="50000"/>
              </a:spcBef>
              <a:buFontTx/>
              <a:buChar char="-"/>
            </a:pPr>
            <a:r>
              <a:rPr lang="en-US" altLang="en-US" sz="2000" b="1" dirty="0">
                <a:solidFill>
                  <a:srgbClr val="00FF00"/>
                </a:solidFill>
                <a:latin typeface="Arial" panose="020B0604020202020204" pitchFamily="34" charset="0"/>
                <a:sym typeface="Wingdings 3" panose="05040102010807070707" pitchFamily="18" charset="2"/>
              </a:rPr>
              <a:t> </a:t>
            </a:r>
            <a:r>
              <a:rPr lang="en-US" altLang="en-US" sz="2200" b="1" dirty="0" smtClean="0">
                <a:solidFill>
                  <a:srgbClr val="00FF00"/>
                </a:solidFill>
                <a:latin typeface="Arial" panose="020B0604020202020204" pitchFamily="34" charset="0"/>
              </a:rPr>
              <a:t>At </a:t>
            </a:r>
            <a:r>
              <a:rPr lang="en-US" altLang="en-US" sz="2200" b="1" dirty="0">
                <a:latin typeface="Arial" panose="020B0604020202020204" pitchFamily="34" charset="0"/>
              </a:rPr>
              <a:t>HP/HT</a:t>
            </a:r>
            <a:r>
              <a:rPr lang="en-US" altLang="en-US" sz="2200" b="1" dirty="0">
                <a:solidFill>
                  <a:srgbClr val="00FF00"/>
                </a:solidFill>
                <a:latin typeface="Arial" panose="020B0604020202020204" pitchFamily="34" charset="0"/>
              </a:rPr>
              <a:t>  condition, </a:t>
            </a:r>
            <a:r>
              <a:rPr lang="en-US" altLang="en-US" sz="2200" b="1" dirty="0" err="1">
                <a:latin typeface="Arial" panose="020B0604020202020204" pitchFamily="34" charset="0"/>
              </a:rPr>
              <a:t>eclogite</a:t>
            </a:r>
            <a:r>
              <a:rPr lang="en-US" altLang="en-US" sz="2200" b="1" dirty="0">
                <a:latin typeface="Arial" panose="020B0604020202020204" pitchFamily="34" charset="0"/>
              </a:rPr>
              <a:t> facies</a:t>
            </a:r>
            <a:r>
              <a:rPr lang="en-US" altLang="en-US" sz="2200" b="1" dirty="0">
                <a:solidFill>
                  <a:srgbClr val="00FF00"/>
                </a:solidFill>
                <a:latin typeface="Arial" panose="020B0604020202020204" pitchFamily="34" charset="0"/>
              </a:rPr>
              <a:t>, </a:t>
            </a:r>
            <a:r>
              <a:rPr lang="en-US" altLang="en-US" sz="2200" b="1" dirty="0" err="1">
                <a:solidFill>
                  <a:srgbClr val="00FF00"/>
                </a:solidFill>
                <a:latin typeface="Arial" panose="020B0604020202020204" pitchFamily="34" charset="0"/>
              </a:rPr>
              <a:t>metabasites</a:t>
            </a:r>
            <a:r>
              <a:rPr lang="en-US" altLang="en-US" sz="2200" b="1" dirty="0">
                <a:solidFill>
                  <a:srgbClr val="00FF00"/>
                </a:solidFill>
                <a:latin typeface="Arial" panose="020B0604020202020204" pitchFamily="34" charset="0"/>
              </a:rPr>
              <a:t> crystallized to </a:t>
            </a:r>
            <a:r>
              <a:rPr lang="en-US" altLang="en-US" sz="2200" b="1" dirty="0">
                <a:latin typeface="Arial" panose="020B0604020202020204" pitchFamily="34" charset="0"/>
              </a:rPr>
              <a:t>red and green dense rock </a:t>
            </a:r>
            <a:r>
              <a:rPr lang="en-US" altLang="en-US" sz="2200" b="1" dirty="0">
                <a:solidFill>
                  <a:srgbClr val="00FF00"/>
                </a:solidFill>
                <a:latin typeface="Arial" panose="020B0604020202020204" pitchFamily="34" charset="0"/>
              </a:rPr>
              <a:t>composed</a:t>
            </a:r>
            <a:r>
              <a:rPr lang="en-US" altLang="en-US" sz="2200" b="1" dirty="0">
                <a:latin typeface="Arial" panose="020B0604020202020204" pitchFamily="34" charset="0"/>
              </a:rPr>
              <a:t> </a:t>
            </a:r>
            <a:r>
              <a:rPr lang="en-US" altLang="en-US" sz="2200" b="1" dirty="0">
                <a:solidFill>
                  <a:srgbClr val="00FF00"/>
                </a:solidFill>
                <a:latin typeface="Arial" panose="020B0604020202020204" pitchFamily="34" charset="0"/>
              </a:rPr>
              <a:t>of</a:t>
            </a:r>
            <a:r>
              <a:rPr lang="en-US" altLang="en-US" sz="2200" b="1" dirty="0">
                <a:latin typeface="Arial" panose="020B0604020202020204" pitchFamily="34" charset="0"/>
              </a:rPr>
              <a:t> green </a:t>
            </a:r>
            <a:r>
              <a:rPr lang="en-US" altLang="en-US" sz="2200" b="1" dirty="0" err="1">
                <a:latin typeface="Arial" panose="020B0604020202020204" pitchFamily="34" charset="0"/>
              </a:rPr>
              <a:t>omphacite</a:t>
            </a:r>
            <a:r>
              <a:rPr lang="en-US" altLang="en-US" sz="2200" b="1" dirty="0">
                <a:solidFill>
                  <a:srgbClr val="00FF00"/>
                </a:solidFill>
                <a:latin typeface="Arial" panose="020B0604020202020204" pitchFamily="34" charset="0"/>
              </a:rPr>
              <a:t> and </a:t>
            </a:r>
            <a:r>
              <a:rPr lang="en-US" altLang="en-US" sz="2200" b="1" dirty="0">
                <a:latin typeface="Arial" panose="020B0604020202020204" pitchFamily="34" charset="0"/>
              </a:rPr>
              <a:t>red garnet</a:t>
            </a:r>
            <a:r>
              <a:rPr lang="en-US" altLang="en-US" sz="2200" b="1" dirty="0">
                <a:solidFill>
                  <a:srgbClr val="00FF00"/>
                </a:solidFill>
                <a:latin typeface="Arial" panose="020B0604020202020204" pitchFamily="34" charset="0"/>
              </a:rPr>
              <a:t> with occasional occurrence of </a:t>
            </a:r>
            <a:r>
              <a:rPr lang="en-US" altLang="en-US" sz="2200" b="1" dirty="0" err="1">
                <a:latin typeface="Arial" panose="020B0604020202020204" pitchFamily="34" charset="0"/>
              </a:rPr>
              <a:t>Qtz</a:t>
            </a:r>
            <a:r>
              <a:rPr lang="en-US" altLang="en-US" sz="2200" b="1" dirty="0">
                <a:latin typeface="Arial" panose="020B0604020202020204" pitchFamily="34" charset="0"/>
              </a:rPr>
              <a:t>, </a:t>
            </a:r>
            <a:r>
              <a:rPr lang="en-US" altLang="en-US" sz="2200" b="1" dirty="0" err="1">
                <a:latin typeface="Arial" panose="020B0604020202020204" pitchFamily="34" charset="0"/>
              </a:rPr>
              <a:t>Rt</a:t>
            </a:r>
            <a:r>
              <a:rPr lang="en-US" altLang="en-US" sz="2200" b="1" dirty="0">
                <a:latin typeface="Arial" panose="020B0604020202020204" pitchFamily="34" charset="0"/>
              </a:rPr>
              <a:t>, </a:t>
            </a:r>
            <a:r>
              <a:rPr lang="en-US" altLang="en-US" sz="2200" b="1" dirty="0" err="1">
                <a:latin typeface="Arial" panose="020B0604020202020204" pitchFamily="34" charset="0"/>
              </a:rPr>
              <a:t>Ky</a:t>
            </a:r>
            <a:r>
              <a:rPr lang="en-US" altLang="en-US" sz="2200" b="1" dirty="0">
                <a:latin typeface="Arial" panose="020B0604020202020204" pitchFamily="34" charset="0"/>
              </a:rPr>
              <a:t>, Na-rich amphibole, </a:t>
            </a:r>
            <a:r>
              <a:rPr lang="en-US" altLang="en-US" sz="2200" b="1" dirty="0">
                <a:solidFill>
                  <a:srgbClr val="0000FF"/>
                </a:solidFill>
                <a:latin typeface="Arial" panose="020B0604020202020204" pitchFamily="34" charset="0"/>
              </a:rPr>
              <a:t>BUT NO Plagioclase</a:t>
            </a:r>
            <a:r>
              <a:rPr lang="en-US" altLang="en-US" sz="2200" b="1" dirty="0">
                <a:solidFill>
                  <a:srgbClr val="00FF00"/>
                </a:solidFill>
                <a:latin typeface="Arial" panose="020B0604020202020204" pitchFamily="34" charset="0"/>
              </a:rPr>
              <a:t>     </a:t>
            </a:r>
          </a:p>
        </p:txBody>
      </p:sp>
    </p:spTree>
    <p:extLst>
      <p:ext uri="{BB962C8B-B14F-4D97-AF65-F5344CB8AC3E}">
        <p14:creationId xmlns:p14="http://schemas.microsoft.com/office/powerpoint/2010/main" val="23736355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0645">
                                            <p:txEl>
                                              <p:pRg st="0" end="0"/>
                                            </p:txEl>
                                          </p:spTgt>
                                        </p:tgtEl>
                                        <p:attrNameLst>
                                          <p:attrName>style.visibility</p:attrName>
                                        </p:attrNameLst>
                                      </p:cBhvr>
                                      <p:to>
                                        <p:strVal val="visible"/>
                                      </p:to>
                                    </p:set>
                                    <p:anim calcmode="lin" valueType="num">
                                      <p:cBhvr additive="base">
                                        <p:cTn id="7" dur="500" fill="hold"/>
                                        <p:tgtEl>
                                          <p:spTgt spid="24064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064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40645">
                                            <p:txEl>
                                              <p:pRg st="1" end="1"/>
                                            </p:txEl>
                                          </p:spTgt>
                                        </p:tgtEl>
                                        <p:attrNameLst>
                                          <p:attrName>style.visibility</p:attrName>
                                        </p:attrNameLst>
                                      </p:cBhvr>
                                      <p:to>
                                        <p:strVal val="visible"/>
                                      </p:to>
                                    </p:set>
                                    <p:anim calcmode="lin" valueType="num">
                                      <p:cBhvr additive="base">
                                        <p:cTn id="13" dur="500" fill="hold"/>
                                        <p:tgtEl>
                                          <p:spTgt spid="24064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064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40645">
                                            <p:txEl>
                                              <p:pRg st="2" end="2"/>
                                            </p:txEl>
                                          </p:spTgt>
                                        </p:tgtEl>
                                        <p:attrNameLst>
                                          <p:attrName>style.visibility</p:attrName>
                                        </p:attrNameLst>
                                      </p:cBhvr>
                                      <p:to>
                                        <p:strVal val="visible"/>
                                      </p:to>
                                    </p:set>
                                    <p:anim calcmode="lin" valueType="num">
                                      <p:cBhvr additive="base">
                                        <p:cTn id="19" dur="500" fill="hold"/>
                                        <p:tgtEl>
                                          <p:spTgt spid="24064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064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40645">
                                            <p:txEl>
                                              <p:pRg st="3" end="3"/>
                                            </p:txEl>
                                          </p:spTgt>
                                        </p:tgtEl>
                                        <p:attrNameLst>
                                          <p:attrName>style.visibility</p:attrName>
                                        </p:attrNameLst>
                                      </p:cBhvr>
                                      <p:to>
                                        <p:strVal val="visible"/>
                                      </p:to>
                                    </p:set>
                                    <p:anim calcmode="lin" valueType="num">
                                      <p:cBhvr additive="base">
                                        <p:cTn id="25" dur="500" fill="hold"/>
                                        <p:tgtEl>
                                          <p:spTgt spid="24064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064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40645">
                                            <p:txEl>
                                              <p:pRg st="4" end="4"/>
                                            </p:txEl>
                                          </p:spTgt>
                                        </p:tgtEl>
                                        <p:attrNameLst>
                                          <p:attrName>style.visibility</p:attrName>
                                        </p:attrNameLst>
                                      </p:cBhvr>
                                      <p:to>
                                        <p:strVal val="visible"/>
                                      </p:to>
                                    </p:set>
                                    <p:anim calcmode="lin" valueType="num">
                                      <p:cBhvr additive="base">
                                        <p:cTn id="31" dur="500" fill="hold"/>
                                        <p:tgtEl>
                                          <p:spTgt spid="24064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064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40645">
                                            <p:txEl>
                                              <p:pRg st="5" end="5"/>
                                            </p:txEl>
                                          </p:spTgt>
                                        </p:tgtEl>
                                        <p:attrNameLst>
                                          <p:attrName>style.visibility</p:attrName>
                                        </p:attrNameLst>
                                      </p:cBhvr>
                                      <p:to>
                                        <p:strVal val="visible"/>
                                      </p:to>
                                    </p:set>
                                    <p:anim calcmode="lin" valueType="num">
                                      <p:cBhvr additive="base">
                                        <p:cTn id="37" dur="500" fill="hold"/>
                                        <p:tgtEl>
                                          <p:spTgt spid="24064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4064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40645">
                                            <p:txEl>
                                              <p:pRg st="6" end="6"/>
                                            </p:txEl>
                                          </p:spTgt>
                                        </p:tgtEl>
                                        <p:attrNameLst>
                                          <p:attrName>style.visibility</p:attrName>
                                        </p:attrNameLst>
                                      </p:cBhvr>
                                      <p:to>
                                        <p:strVal val="visible"/>
                                      </p:to>
                                    </p:set>
                                    <p:anim calcmode="lin" valueType="num">
                                      <p:cBhvr additive="base">
                                        <p:cTn id="43" dur="500" fill="hold"/>
                                        <p:tgtEl>
                                          <p:spTgt spid="24064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4064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240647">
                                            <p:txEl>
                                              <p:pRg st="0" end="0"/>
                                            </p:txEl>
                                          </p:spTgt>
                                        </p:tgtEl>
                                        <p:attrNameLst>
                                          <p:attrName>style.visibility</p:attrName>
                                        </p:attrNameLst>
                                      </p:cBhvr>
                                      <p:to>
                                        <p:strVal val="visible"/>
                                      </p:to>
                                    </p:set>
                                    <p:anim calcmode="lin" valueType="num">
                                      <p:cBhvr additive="base">
                                        <p:cTn id="49" dur="500" fill="hold"/>
                                        <p:tgtEl>
                                          <p:spTgt spid="240647">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4064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1" name="Text Box 3"/>
          <p:cNvSpPr txBox="1">
            <a:spLocks noChangeArrowheads="1"/>
          </p:cNvSpPr>
          <p:nvPr/>
        </p:nvSpPr>
        <p:spPr bwMode="auto">
          <a:xfrm>
            <a:off x="179388" y="836613"/>
            <a:ext cx="882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rtl="0">
              <a:spcBef>
                <a:spcPct val="50000"/>
              </a:spcBef>
              <a:buFontTx/>
              <a:buChar char="-"/>
            </a:pPr>
            <a:endParaRPr lang="en-US" altLang="en-US" sz="2400" b="1">
              <a:solidFill>
                <a:srgbClr val="FFFF66"/>
              </a:solidFill>
              <a:latin typeface="Lucida Sans" panose="020B0602030504020204" pitchFamily="34" charset="0"/>
            </a:endParaRPr>
          </a:p>
        </p:txBody>
      </p:sp>
      <p:pic>
        <p:nvPicPr>
          <p:cNvPr id="304133" name="Picture 5" descr="omphacite3"/>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3175"/>
            <a:ext cx="9144000" cy="685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4135" name="Picture 7" descr="omphacite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9546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04135"/>
                                        </p:tgtEl>
                                        <p:attrNameLst>
                                          <p:attrName>style.visibility</p:attrName>
                                        </p:attrNameLst>
                                      </p:cBhvr>
                                      <p:to>
                                        <p:strVal val="visible"/>
                                      </p:to>
                                    </p:set>
                                    <p:animEffect transition="in" filter="diamond(in)">
                                      <p:cBhvr>
                                        <p:cTn id="7" dur="2000"/>
                                        <p:tgtEl>
                                          <p:spTgt spid="304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descr="P1010025"/>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2628" name="Picture 4" descr="P1010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1337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82628"/>
                                        </p:tgtEl>
                                        <p:attrNameLst>
                                          <p:attrName>style.visibility</p:attrName>
                                        </p:attrNameLst>
                                      </p:cBhvr>
                                      <p:to>
                                        <p:strVal val="visible"/>
                                      </p:to>
                                    </p:set>
                                    <p:animEffect transition="in" filter="diamond(in)">
                                      <p:cBhvr>
                                        <p:cTn id="7" dur="2000"/>
                                        <p:tgtEl>
                                          <p:spTgt spid="282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250825" y="1700213"/>
            <a:ext cx="8569325" cy="2305050"/>
          </a:xfrm>
          <a:solidFill>
            <a:schemeClr val="accent1"/>
          </a:solidFill>
        </p:spPr>
        <p:txBody>
          <a:bodyPr/>
          <a:lstStyle/>
          <a:p>
            <a:pPr rtl="0"/>
            <a:r>
              <a:rPr lang="en-US" altLang="en-US" sz="3200" b="1">
                <a:solidFill>
                  <a:srgbClr val="FFFFFF"/>
                </a:solidFill>
                <a:effectLst/>
              </a:rPr>
              <a:t>-4-</a:t>
            </a:r>
            <a:br>
              <a:rPr lang="en-US" altLang="en-US" sz="3200" b="1">
                <a:solidFill>
                  <a:srgbClr val="FFFFFF"/>
                </a:solidFill>
                <a:effectLst/>
              </a:rPr>
            </a:br>
            <a:r>
              <a:rPr lang="en-US" altLang="en-US" sz="3200" b="1">
                <a:solidFill>
                  <a:srgbClr val="FFFFFF"/>
                </a:solidFill>
                <a:effectLst/>
              </a:rPr>
              <a:t>Metabasites At high pressure metamorphism  </a:t>
            </a:r>
            <a:br>
              <a:rPr lang="en-US" altLang="en-US" sz="3200" b="1">
                <a:solidFill>
                  <a:srgbClr val="FFFFFF"/>
                </a:solidFill>
                <a:effectLst/>
              </a:rPr>
            </a:br>
            <a:r>
              <a:rPr lang="en-US" altLang="en-US" sz="3200" b="1">
                <a:solidFill>
                  <a:srgbClr val="FFFFFF"/>
                </a:solidFill>
                <a:effectLst/>
              </a:rPr>
              <a:t>(Blueschist facies) </a:t>
            </a:r>
          </a:p>
        </p:txBody>
      </p:sp>
      <p:sp>
        <p:nvSpPr>
          <p:cNvPr id="272387" name="Text Box 3"/>
          <p:cNvSpPr txBox="1">
            <a:spLocks noChangeArrowheads="1"/>
          </p:cNvSpPr>
          <p:nvPr/>
        </p:nvSpPr>
        <p:spPr bwMode="auto">
          <a:xfrm>
            <a:off x="179388" y="836613"/>
            <a:ext cx="882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rtl="0">
              <a:spcBef>
                <a:spcPct val="50000"/>
              </a:spcBef>
              <a:buFontTx/>
              <a:buChar char="-"/>
            </a:pPr>
            <a:endParaRPr lang="en-US" altLang="en-US" sz="2400" b="1">
              <a:solidFill>
                <a:srgbClr val="FFFF66"/>
              </a:solidFill>
              <a:latin typeface="Lucida Sans" panose="020B0602030504020204" pitchFamily="34" charset="0"/>
            </a:endParaRPr>
          </a:p>
        </p:txBody>
      </p:sp>
    </p:spTree>
    <p:extLst>
      <p:ext uri="{BB962C8B-B14F-4D97-AF65-F5344CB8AC3E}">
        <p14:creationId xmlns:p14="http://schemas.microsoft.com/office/powerpoint/2010/main" val="3109213084"/>
      </p:ext>
    </p:extLst>
  </p:cSld>
  <p:clrMapOvr>
    <a:masterClrMapping/>
  </p:clrMapOvr>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179388" y="166688"/>
            <a:ext cx="8785225" cy="382587"/>
          </a:xfrm>
        </p:spPr>
        <p:txBody>
          <a:bodyPr/>
          <a:lstStyle/>
          <a:p>
            <a:pPr rtl="0"/>
            <a:r>
              <a:rPr lang="en-US" altLang="en-US" sz="2800" b="1">
                <a:solidFill>
                  <a:srgbClr val="FFFFFF"/>
                </a:solidFill>
                <a:effectLst/>
              </a:rPr>
              <a:t>4- Metabasites at high pressure metamorphism </a:t>
            </a:r>
          </a:p>
        </p:txBody>
      </p:sp>
      <p:sp>
        <p:nvSpPr>
          <p:cNvPr id="273411" name="Text Box 3"/>
          <p:cNvSpPr txBox="1">
            <a:spLocks noChangeArrowheads="1"/>
          </p:cNvSpPr>
          <p:nvPr/>
        </p:nvSpPr>
        <p:spPr bwMode="auto">
          <a:xfrm>
            <a:off x="179388" y="1119188"/>
            <a:ext cx="8713787" cy="51181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rtl="0">
              <a:lnSpc>
                <a:spcPct val="120000"/>
              </a:lnSpc>
              <a:spcBef>
                <a:spcPct val="50000"/>
              </a:spcBef>
              <a:buFontTx/>
              <a:buChar char="-"/>
            </a:pPr>
            <a:r>
              <a:rPr lang="en-US" altLang="en-US" sz="2000" b="1" dirty="0">
                <a:solidFill>
                  <a:srgbClr val="00FF00"/>
                </a:solidFill>
                <a:latin typeface="Arial" panose="020B0604020202020204" pitchFamily="34" charset="0"/>
                <a:sym typeface="Wingdings 3" panose="05040102010807070707" pitchFamily="18" charset="2"/>
              </a:rPr>
              <a:t> </a:t>
            </a:r>
            <a:r>
              <a:rPr lang="en-US" altLang="en-US" sz="2200" b="1" dirty="0">
                <a:solidFill>
                  <a:srgbClr val="00FF00"/>
                </a:solidFill>
                <a:latin typeface="Arial" panose="020B0604020202020204" pitchFamily="34" charset="0"/>
              </a:rPr>
              <a:t>At high pressure , i.e. </a:t>
            </a:r>
            <a:r>
              <a:rPr lang="en-US" altLang="en-US" sz="2200" b="1" dirty="0" err="1">
                <a:solidFill>
                  <a:srgbClr val="00FF00"/>
                </a:solidFill>
                <a:latin typeface="Arial" panose="020B0604020202020204" pitchFamily="34" charset="0"/>
              </a:rPr>
              <a:t>blueschist</a:t>
            </a:r>
            <a:r>
              <a:rPr lang="en-US" altLang="en-US" sz="2200" b="1" dirty="0">
                <a:solidFill>
                  <a:srgbClr val="00FF00"/>
                </a:solidFill>
                <a:latin typeface="Arial" panose="020B0604020202020204" pitchFamily="34" charset="0"/>
              </a:rPr>
              <a:t> facies, changes in </a:t>
            </a:r>
            <a:r>
              <a:rPr lang="en-US" altLang="en-US" sz="2200" b="1" dirty="0" err="1">
                <a:solidFill>
                  <a:srgbClr val="00FF00"/>
                </a:solidFill>
                <a:latin typeface="Arial" panose="020B0604020202020204" pitchFamily="34" charset="0"/>
              </a:rPr>
              <a:t>metabasite</a:t>
            </a:r>
            <a:r>
              <a:rPr lang="en-US" altLang="en-US" sz="2200" b="1" dirty="0">
                <a:solidFill>
                  <a:srgbClr val="00FF00"/>
                </a:solidFill>
                <a:latin typeface="Arial" panose="020B0604020202020204" pitchFamily="34" charset="0"/>
              </a:rPr>
              <a:t> include:</a:t>
            </a:r>
          </a:p>
          <a:p>
            <a:pPr algn="just" rtl="0">
              <a:lnSpc>
                <a:spcPct val="120000"/>
              </a:lnSpc>
              <a:spcBef>
                <a:spcPct val="50000"/>
              </a:spcBef>
            </a:pPr>
            <a:r>
              <a:rPr lang="en-US" altLang="en-US" sz="2200" b="1" dirty="0">
                <a:solidFill>
                  <a:srgbClr val="00FF00"/>
                </a:solidFill>
                <a:latin typeface="Arial" panose="020B0604020202020204" pitchFamily="34" charset="0"/>
              </a:rPr>
              <a:t>1- hornblende is replaced by </a:t>
            </a:r>
            <a:r>
              <a:rPr lang="en-US" altLang="en-US" sz="2200" b="1" dirty="0">
                <a:latin typeface="Arial" panose="020B0604020202020204" pitchFamily="34" charset="0"/>
              </a:rPr>
              <a:t>Na-rich amphibole, i.e. </a:t>
            </a:r>
            <a:r>
              <a:rPr lang="en-US" altLang="en-US" sz="2200" b="1" dirty="0" err="1">
                <a:latin typeface="Arial" panose="020B0604020202020204" pitchFamily="34" charset="0"/>
              </a:rPr>
              <a:t>glucophane</a:t>
            </a:r>
            <a:r>
              <a:rPr lang="en-US" altLang="en-US" sz="2200" b="1" dirty="0">
                <a:latin typeface="Arial" panose="020B0604020202020204" pitchFamily="34" charset="0"/>
              </a:rPr>
              <a:t>.</a:t>
            </a:r>
          </a:p>
          <a:p>
            <a:pPr algn="just" rtl="0">
              <a:lnSpc>
                <a:spcPct val="120000"/>
              </a:lnSpc>
              <a:spcBef>
                <a:spcPct val="50000"/>
              </a:spcBef>
            </a:pPr>
            <a:r>
              <a:rPr lang="en-US" altLang="en-US" sz="2200" b="1" dirty="0">
                <a:solidFill>
                  <a:srgbClr val="00FF00"/>
                </a:solidFill>
                <a:latin typeface="Arial" panose="020B0604020202020204" pitchFamily="34" charset="0"/>
              </a:rPr>
              <a:t>2- other mineral are: </a:t>
            </a:r>
            <a:r>
              <a:rPr lang="en-US" altLang="en-US" sz="2200" b="1" dirty="0" err="1">
                <a:latin typeface="Arial" panose="020B0604020202020204" pitchFamily="34" charset="0"/>
              </a:rPr>
              <a:t>Lawsonite</a:t>
            </a:r>
            <a:r>
              <a:rPr lang="en-US" altLang="en-US" sz="2200" b="1" dirty="0">
                <a:latin typeface="Arial" panose="020B0604020202020204" pitchFamily="34" charset="0"/>
              </a:rPr>
              <a:t>, </a:t>
            </a:r>
            <a:r>
              <a:rPr lang="en-US" altLang="en-US" sz="2200" b="1" dirty="0" err="1">
                <a:latin typeface="Arial" panose="020B0604020202020204" pitchFamily="34" charset="0"/>
              </a:rPr>
              <a:t>Jadite</a:t>
            </a:r>
            <a:r>
              <a:rPr lang="en-US" altLang="en-US" sz="2200" b="1" dirty="0">
                <a:solidFill>
                  <a:srgbClr val="00FF00"/>
                </a:solidFill>
                <a:latin typeface="Arial" panose="020B0604020202020204" pitchFamily="34" charset="0"/>
              </a:rPr>
              <a:t> (Na-rich </a:t>
            </a:r>
            <a:r>
              <a:rPr lang="en-US" altLang="en-US" sz="2200" b="1" dirty="0" err="1">
                <a:solidFill>
                  <a:srgbClr val="00FF00"/>
                </a:solidFill>
                <a:latin typeface="Arial" panose="020B0604020202020204" pitchFamily="34" charset="0"/>
              </a:rPr>
              <a:t>plagiocalse</a:t>
            </a:r>
            <a:r>
              <a:rPr lang="en-US" altLang="en-US" sz="2200" b="1" dirty="0">
                <a:solidFill>
                  <a:srgbClr val="00FF00"/>
                </a:solidFill>
                <a:latin typeface="Arial" panose="020B0604020202020204" pitchFamily="34" charset="0"/>
              </a:rPr>
              <a:t>) and </a:t>
            </a:r>
            <a:r>
              <a:rPr lang="en-US" altLang="en-US" sz="2200" b="1" dirty="0">
                <a:latin typeface="Arial" panose="020B0604020202020204" pitchFamily="34" charset="0"/>
              </a:rPr>
              <a:t>aragonite</a:t>
            </a:r>
            <a:r>
              <a:rPr lang="en-US" altLang="en-US" sz="2200" b="1" dirty="0">
                <a:solidFill>
                  <a:srgbClr val="00FF00"/>
                </a:solidFill>
                <a:latin typeface="Arial" panose="020B0604020202020204" pitchFamily="34" charset="0"/>
              </a:rPr>
              <a:t>. </a:t>
            </a:r>
          </a:p>
          <a:p>
            <a:pPr algn="just" rtl="0">
              <a:lnSpc>
                <a:spcPct val="120000"/>
              </a:lnSpc>
              <a:spcBef>
                <a:spcPct val="50000"/>
              </a:spcBef>
            </a:pPr>
            <a:r>
              <a:rPr lang="en-US" altLang="en-US" sz="2200" b="1" dirty="0">
                <a:solidFill>
                  <a:srgbClr val="00FF00"/>
                </a:solidFill>
                <a:latin typeface="Arial" panose="020B0604020202020204" pitchFamily="34" charset="0"/>
              </a:rPr>
              <a:t>3- the following reactions could be proposed:</a:t>
            </a:r>
          </a:p>
          <a:p>
            <a:pPr algn="ctr" rtl="0">
              <a:lnSpc>
                <a:spcPct val="120000"/>
              </a:lnSpc>
              <a:spcBef>
                <a:spcPct val="50000"/>
              </a:spcBef>
            </a:pPr>
            <a:r>
              <a:rPr lang="en-US" altLang="en-US" sz="2200" b="1" dirty="0">
                <a:latin typeface="Arial" panose="020B0604020202020204" pitchFamily="34" charset="0"/>
              </a:rPr>
              <a:t>Ca-rich plagioclase + H</a:t>
            </a:r>
            <a:r>
              <a:rPr lang="en-US" altLang="en-US" sz="2200" b="1" baseline="-25000" dirty="0">
                <a:latin typeface="Arial" panose="020B0604020202020204" pitchFamily="34" charset="0"/>
              </a:rPr>
              <a:t>2</a:t>
            </a:r>
            <a:r>
              <a:rPr lang="en-US" altLang="en-US" sz="2200" b="1" dirty="0">
                <a:latin typeface="Arial" panose="020B0604020202020204" pitchFamily="34" charset="0"/>
              </a:rPr>
              <a:t>O </a:t>
            </a:r>
            <a:r>
              <a:rPr lang="en-US" altLang="en-US" sz="2200" b="1" dirty="0">
                <a:latin typeface="Arial" panose="020B0604020202020204" pitchFamily="34" charset="0"/>
                <a:sym typeface="Symbol" panose="05050102010706020507" pitchFamily="18" charset="2"/>
              </a:rPr>
              <a:t> </a:t>
            </a:r>
            <a:r>
              <a:rPr lang="en-US" altLang="en-US" sz="2200" b="1" dirty="0" err="1">
                <a:latin typeface="Arial" panose="020B0604020202020204" pitchFamily="34" charset="0"/>
                <a:sym typeface="Symbol" panose="05050102010706020507" pitchFamily="18" charset="2"/>
              </a:rPr>
              <a:t>Lawsonite</a:t>
            </a:r>
            <a:r>
              <a:rPr lang="en-US" altLang="en-US" sz="2200" b="1" dirty="0">
                <a:latin typeface="Arial" panose="020B0604020202020204" pitchFamily="34" charset="0"/>
                <a:sym typeface="Symbol" panose="05050102010706020507" pitchFamily="18" charset="2"/>
              </a:rPr>
              <a:t> + Albite</a:t>
            </a:r>
          </a:p>
          <a:p>
            <a:pPr algn="ctr" rtl="0">
              <a:lnSpc>
                <a:spcPct val="120000"/>
              </a:lnSpc>
              <a:spcBef>
                <a:spcPct val="50000"/>
              </a:spcBef>
            </a:pPr>
            <a:r>
              <a:rPr lang="en-US" altLang="en-US" sz="2200" b="1" dirty="0">
                <a:latin typeface="Arial" panose="020B0604020202020204" pitchFamily="34" charset="0"/>
              </a:rPr>
              <a:t>Albite + </a:t>
            </a:r>
            <a:r>
              <a:rPr lang="en-US" altLang="en-US" sz="2200" b="1" dirty="0" err="1">
                <a:latin typeface="Arial" panose="020B0604020202020204" pitchFamily="34" charset="0"/>
              </a:rPr>
              <a:t>Chl</a:t>
            </a:r>
            <a:r>
              <a:rPr lang="en-US" altLang="en-US" sz="2200" b="1" dirty="0">
                <a:latin typeface="Arial" panose="020B0604020202020204" pitchFamily="34" charset="0"/>
              </a:rPr>
              <a:t> + Act </a:t>
            </a:r>
            <a:r>
              <a:rPr lang="en-US" altLang="en-US" sz="2200" b="1" dirty="0">
                <a:latin typeface="Arial" panose="020B0604020202020204" pitchFamily="34" charset="0"/>
                <a:sym typeface="Symbol" panose="05050102010706020507" pitchFamily="18" charset="2"/>
              </a:rPr>
              <a:t> </a:t>
            </a:r>
            <a:r>
              <a:rPr lang="en-US" altLang="en-US" sz="2200" b="1" dirty="0" err="1">
                <a:latin typeface="Arial" panose="020B0604020202020204" pitchFamily="34" charset="0"/>
                <a:sym typeface="Symbol" panose="05050102010706020507" pitchFamily="18" charset="2"/>
              </a:rPr>
              <a:t>glucophane</a:t>
            </a:r>
            <a:r>
              <a:rPr lang="en-US" altLang="en-US" sz="2200" b="1" dirty="0">
                <a:latin typeface="Arial" panose="020B0604020202020204" pitchFamily="34" charset="0"/>
                <a:sym typeface="Symbol" panose="05050102010706020507" pitchFamily="18" charset="2"/>
              </a:rPr>
              <a:t> + </a:t>
            </a:r>
            <a:r>
              <a:rPr lang="en-US" altLang="en-US" sz="2200" b="1" dirty="0" err="1">
                <a:latin typeface="Arial" panose="020B0604020202020204" pitchFamily="34" charset="0"/>
                <a:sym typeface="Symbol" panose="05050102010706020507" pitchFamily="18" charset="2"/>
              </a:rPr>
              <a:t>Lawsonite</a:t>
            </a:r>
            <a:endParaRPr lang="en-US" altLang="en-US" sz="2200" b="1" dirty="0">
              <a:latin typeface="Arial" panose="020B0604020202020204" pitchFamily="34" charset="0"/>
              <a:sym typeface="Symbol" panose="05050102010706020507" pitchFamily="18" charset="2"/>
            </a:endParaRPr>
          </a:p>
          <a:p>
            <a:pPr algn="ctr" rtl="0">
              <a:lnSpc>
                <a:spcPct val="120000"/>
              </a:lnSpc>
              <a:spcBef>
                <a:spcPct val="50000"/>
              </a:spcBef>
            </a:pPr>
            <a:r>
              <a:rPr lang="en-US" altLang="en-US" sz="2200" b="1" dirty="0">
                <a:latin typeface="Arial" panose="020B0604020202020204" pitchFamily="34" charset="0"/>
                <a:sym typeface="Symbol" panose="05050102010706020507" pitchFamily="18" charset="2"/>
              </a:rPr>
              <a:t>Ab + </a:t>
            </a:r>
            <a:r>
              <a:rPr lang="en-US" altLang="en-US" sz="2200" b="1" dirty="0" err="1">
                <a:latin typeface="Arial" panose="020B0604020202020204" pitchFamily="34" charset="0"/>
                <a:sym typeface="Symbol" panose="05050102010706020507" pitchFamily="18" charset="2"/>
              </a:rPr>
              <a:t>Chl</a:t>
            </a:r>
            <a:r>
              <a:rPr lang="en-US" altLang="en-US" sz="2200" b="1" dirty="0">
                <a:latin typeface="Arial" panose="020B0604020202020204" pitchFamily="34" charset="0"/>
                <a:sym typeface="Symbol" panose="05050102010706020507" pitchFamily="18" charset="2"/>
              </a:rPr>
              <a:t> + Act  </a:t>
            </a:r>
            <a:r>
              <a:rPr lang="en-US" altLang="en-US" sz="2200" b="1" dirty="0" err="1">
                <a:latin typeface="Arial" panose="020B0604020202020204" pitchFamily="34" charset="0"/>
                <a:sym typeface="Symbol" panose="05050102010706020507" pitchFamily="18" charset="2"/>
              </a:rPr>
              <a:t>Glucophane</a:t>
            </a:r>
            <a:r>
              <a:rPr lang="en-US" altLang="en-US" sz="2200" b="1" dirty="0">
                <a:latin typeface="Arial" panose="020B0604020202020204" pitchFamily="34" charset="0"/>
                <a:sym typeface="Symbol" panose="05050102010706020507" pitchFamily="18" charset="2"/>
              </a:rPr>
              <a:t> + </a:t>
            </a:r>
            <a:r>
              <a:rPr lang="en-US" altLang="en-US" sz="2200" b="1" dirty="0" err="1">
                <a:latin typeface="Arial" panose="020B0604020202020204" pitchFamily="34" charset="0"/>
                <a:sym typeface="Symbol" panose="05050102010706020507" pitchFamily="18" charset="2"/>
              </a:rPr>
              <a:t>Zeosite</a:t>
            </a:r>
            <a:r>
              <a:rPr lang="en-US" altLang="en-US" sz="2200" b="1" dirty="0">
                <a:latin typeface="Arial" panose="020B0604020202020204" pitchFamily="34" charset="0"/>
                <a:sym typeface="Symbol" panose="05050102010706020507" pitchFamily="18" charset="2"/>
              </a:rPr>
              <a:t> + Quartz</a:t>
            </a:r>
            <a:r>
              <a:rPr lang="en-US" altLang="en-US" sz="2200" b="1" dirty="0">
                <a:solidFill>
                  <a:srgbClr val="00FF00"/>
                </a:solidFill>
                <a:latin typeface="Arial" panose="020B0604020202020204" pitchFamily="34" charset="0"/>
                <a:sym typeface="Symbol" panose="05050102010706020507" pitchFamily="18" charset="2"/>
              </a:rPr>
              <a:t> </a:t>
            </a:r>
          </a:p>
        </p:txBody>
      </p:sp>
    </p:spTree>
    <p:extLst>
      <p:ext uri="{BB962C8B-B14F-4D97-AF65-F5344CB8AC3E}">
        <p14:creationId xmlns:p14="http://schemas.microsoft.com/office/powerpoint/2010/main" val="3650715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3411">
                                            <p:txEl>
                                              <p:pRg st="0" end="0"/>
                                            </p:txEl>
                                          </p:spTgt>
                                        </p:tgtEl>
                                        <p:attrNameLst>
                                          <p:attrName>style.visibility</p:attrName>
                                        </p:attrNameLst>
                                      </p:cBhvr>
                                      <p:to>
                                        <p:strVal val="visible"/>
                                      </p:to>
                                    </p:set>
                                    <p:anim calcmode="lin" valueType="num">
                                      <p:cBhvr additive="base">
                                        <p:cTn id="7" dur="500" fill="hold"/>
                                        <p:tgtEl>
                                          <p:spTgt spid="273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3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3411">
                                            <p:txEl>
                                              <p:pRg st="1" end="1"/>
                                            </p:txEl>
                                          </p:spTgt>
                                        </p:tgtEl>
                                        <p:attrNameLst>
                                          <p:attrName>style.visibility</p:attrName>
                                        </p:attrNameLst>
                                      </p:cBhvr>
                                      <p:to>
                                        <p:strVal val="visible"/>
                                      </p:to>
                                    </p:set>
                                    <p:anim calcmode="lin" valueType="num">
                                      <p:cBhvr additive="base">
                                        <p:cTn id="13" dur="500" fill="hold"/>
                                        <p:tgtEl>
                                          <p:spTgt spid="273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3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73411">
                                            <p:txEl>
                                              <p:pRg st="2" end="2"/>
                                            </p:txEl>
                                          </p:spTgt>
                                        </p:tgtEl>
                                        <p:attrNameLst>
                                          <p:attrName>style.visibility</p:attrName>
                                        </p:attrNameLst>
                                      </p:cBhvr>
                                      <p:to>
                                        <p:strVal val="visible"/>
                                      </p:to>
                                    </p:set>
                                    <p:anim calcmode="lin" valueType="num">
                                      <p:cBhvr additive="base">
                                        <p:cTn id="19" dur="500" fill="hold"/>
                                        <p:tgtEl>
                                          <p:spTgt spid="273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3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73411">
                                            <p:txEl>
                                              <p:pRg st="3" end="3"/>
                                            </p:txEl>
                                          </p:spTgt>
                                        </p:tgtEl>
                                        <p:attrNameLst>
                                          <p:attrName>style.visibility</p:attrName>
                                        </p:attrNameLst>
                                      </p:cBhvr>
                                      <p:to>
                                        <p:strVal val="visible"/>
                                      </p:to>
                                    </p:set>
                                    <p:anim calcmode="lin" valueType="num">
                                      <p:cBhvr additive="base">
                                        <p:cTn id="25" dur="500" fill="hold"/>
                                        <p:tgtEl>
                                          <p:spTgt spid="2734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3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73411">
                                            <p:txEl>
                                              <p:pRg st="4" end="4"/>
                                            </p:txEl>
                                          </p:spTgt>
                                        </p:tgtEl>
                                        <p:attrNameLst>
                                          <p:attrName>style.visibility</p:attrName>
                                        </p:attrNameLst>
                                      </p:cBhvr>
                                      <p:to>
                                        <p:strVal val="visible"/>
                                      </p:to>
                                    </p:set>
                                    <p:anim calcmode="lin" valueType="num">
                                      <p:cBhvr additive="base">
                                        <p:cTn id="31" dur="500" fill="hold"/>
                                        <p:tgtEl>
                                          <p:spTgt spid="2734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34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73411">
                                            <p:txEl>
                                              <p:pRg st="5" end="5"/>
                                            </p:txEl>
                                          </p:spTgt>
                                        </p:tgtEl>
                                        <p:attrNameLst>
                                          <p:attrName>style.visibility</p:attrName>
                                        </p:attrNameLst>
                                      </p:cBhvr>
                                      <p:to>
                                        <p:strVal val="visible"/>
                                      </p:to>
                                    </p:set>
                                    <p:anim calcmode="lin" valueType="num">
                                      <p:cBhvr additive="base">
                                        <p:cTn id="37" dur="500" fill="hold"/>
                                        <p:tgtEl>
                                          <p:spTgt spid="2734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34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73411">
                                            <p:txEl>
                                              <p:pRg st="6" end="6"/>
                                            </p:txEl>
                                          </p:spTgt>
                                        </p:tgtEl>
                                        <p:attrNameLst>
                                          <p:attrName>style.visibility</p:attrName>
                                        </p:attrNameLst>
                                      </p:cBhvr>
                                      <p:to>
                                        <p:strVal val="visible"/>
                                      </p:to>
                                    </p:set>
                                    <p:anim calcmode="lin" valueType="num">
                                      <p:cBhvr additive="base">
                                        <p:cTn id="43" dur="500" fill="hold"/>
                                        <p:tgtEl>
                                          <p:spTgt spid="27341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7341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6" name="Picture 8" descr="gluc"/>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3175"/>
            <a:ext cx="9144000" cy="685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2458" name="Picture 10" descr="glu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3142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32458"/>
                                        </p:tgtEl>
                                        <p:attrNameLst>
                                          <p:attrName>style.visibility</p:attrName>
                                        </p:attrNameLst>
                                      </p:cBhvr>
                                      <p:to>
                                        <p:strVal val="visible"/>
                                      </p:to>
                                    </p:set>
                                    <p:animEffect transition="in" filter="diamond(in)">
                                      <p:cBhvr>
                                        <p:cTn id="7" dur="2000"/>
                                        <p:tgtEl>
                                          <p:spTgt spid="232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1026"/>
          <p:cNvSpPr>
            <a:spLocks noGrp="1" noChangeArrowheads="1"/>
          </p:cNvSpPr>
          <p:nvPr>
            <p:ph type="title"/>
          </p:nvPr>
        </p:nvSpPr>
        <p:spPr/>
        <p:txBody>
          <a:bodyPr/>
          <a:lstStyle/>
          <a:p>
            <a:pPr eaLnBrk="1" hangingPunct="1"/>
            <a:r>
              <a:rPr lang="en-GB" altLang="en-US" sz="4000" b="1" smtClean="0"/>
              <a:t>Medium Grade – Chiastolite Rock</a:t>
            </a:r>
          </a:p>
        </p:txBody>
      </p:sp>
      <p:sp>
        <p:nvSpPr>
          <p:cNvPr id="15363" name="Rectangle 1027"/>
          <p:cNvSpPr>
            <a:spLocks noGrp="1" noChangeArrowheads="1"/>
          </p:cNvSpPr>
          <p:nvPr>
            <p:ph type="body" idx="1"/>
          </p:nvPr>
        </p:nvSpPr>
        <p:spPr/>
        <p:txBody>
          <a:bodyPr/>
          <a:lstStyle/>
          <a:p>
            <a:pPr eaLnBrk="1" hangingPunct="1">
              <a:lnSpc>
                <a:spcPct val="90000"/>
              </a:lnSpc>
            </a:pPr>
            <a:r>
              <a:rPr lang="en-GB" altLang="en-US" sz="2800" smtClean="0"/>
              <a:t>Increase in temperature to 400 – 500 degrees centigrade, results in coarser grained rock</a:t>
            </a:r>
          </a:p>
          <a:p>
            <a:pPr eaLnBrk="1" hangingPunct="1">
              <a:lnSpc>
                <a:spcPct val="90000"/>
              </a:lnSpc>
            </a:pPr>
            <a:r>
              <a:rPr lang="en-GB" altLang="en-US" sz="2800" smtClean="0"/>
              <a:t>Extensive recrystallization occurs</a:t>
            </a:r>
          </a:p>
          <a:p>
            <a:pPr eaLnBrk="1" hangingPunct="1">
              <a:lnSpc>
                <a:spcPct val="90000"/>
              </a:lnSpc>
            </a:pPr>
            <a:r>
              <a:rPr lang="en-GB" altLang="en-US" sz="2800" smtClean="0"/>
              <a:t>Needles of chiastolite develop and show porphyroblastic texture. Up to 2cm long, 3mm in diameter, square cross section often with iron inclusions. Groundmass is mainly micas</a:t>
            </a:r>
          </a:p>
          <a:p>
            <a:pPr eaLnBrk="1" hangingPunct="1">
              <a:lnSpc>
                <a:spcPct val="90000"/>
              </a:lnSpc>
            </a:pPr>
            <a:r>
              <a:rPr lang="en-GB" altLang="en-US" sz="2800" smtClean="0"/>
              <a:t>Needles show random orientation, having crystallised in the absence of pressure</a:t>
            </a:r>
          </a:p>
          <a:p>
            <a:pPr eaLnBrk="1" hangingPunct="1">
              <a:lnSpc>
                <a:spcPct val="90000"/>
              </a:lnSpc>
            </a:pPr>
            <a:r>
              <a:rPr lang="en-GB" altLang="en-US" sz="2800" smtClean="0"/>
              <a:t>No relic structures are evident</a:t>
            </a:r>
          </a:p>
          <a:p>
            <a:pPr eaLnBrk="1" hangingPunct="1">
              <a:lnSpc>
                <a:spcPct val="90000"/>
              </a:lnSpc>
            </a:pPr>
            <a:endParaRPr lang="en-GB" altLang="en-US" sz="2800" smtClean="0"/>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2000"/>
                                        <p:tgtEl>
                                          <p:spTgt spid="153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363">
                                            <p:txEl>
                                              <p:pRg st="0" end="0"/>
                                            </p:txEl>
                                          </p:spTgt>
                                        </p:tgtEl>
                                        <p:attrNameLst>
                                          <p:attrName>style.visibility</p:attrName>
                                        </p:attrNameLst>
                                      </p:cBhvr>
                                      <p:to>
                                        <p:strVal val="visible"/>
                                      </p:to>
                                    </p:set>
                                    <p:animEffect transition="in" filter="fade">
                                      <p:cBhvr>
                                        <p:cTn id="10" dur="2000"/>
                                        <p:tgtEl>
                                          <p:spTgt spid="1536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Effect transition="in" filter="fade">
                                      <p:cBhvr>
                                        <p:cTn id="13" dur="2000"/>
                                        <p:tgtEl>
                                          <p:spTgt spid="1536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363">
                                            <p:txEl>
                                              <p:pRg st="2" end="2"/>
                                            </p:txEl>
                                          </p:spTgt>
                                        </p:tgtEl>
                                        <p:attrNameLst>
                                          <p:attrName>style.visibility</p:attrName>
                                        </p:attrNameLst>
                                      </p:cBhvr>
                                      <p:to>
                                        <p:strVal val="visible"/>
                                      </p:to>
                                    </p:set>
                                    <p:animEffect transition="in" filter="fade">
                                      <p:cBhvr>
                                        <p:cTn id="16" dur="2000"/>
                                        <p:tgtEl>
                                          <p:spTgt spid="1536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363">
                                            <p:txEl>
                                              <p:pRg st="3" end="3"/>
                                            </p:txEl>
                                          </p:spTgt>
                                        </p:tgtEl>
                                        <p:attrNameLst>
                                          <p:attrName>style.visibility</p:attrName>
                                        </p:attrNameLst>
                                      </p:cBhvr>
                                      <p:to>
                                        <p:strVal val="visible"/>
                                      </p:to>
                                    </p:set>
                                    <p:animEffect transition="in" filter="fade">
                                      <p:cBhvr>
                                        <p:cTn id="19" dur="2000"/>
                                        <p:tgtEl>
                                          <p:spTgt spid="1536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363">
                                            <p:txEl>
                                              <p:pRg st="4" end="4"/>
                                            </p:txEl>
                                          </p:spTgt>
                                        </p:tgtEl>
                                        <p:attrNameLst>
                                          <p:attrName>style.visibility</p:attrName>
                                        </p:attrNameLst>
                                      </p:cBhvr>
                                      <p:to>
                                        <p:strVal val="visible"/>
                                      </p:to>
                                    </p:set>
                                    <p:animEffect transition="in" filter="fade">
                                      <p:cBhvr>
                                        <p:cTn id="22" dur="2000"/>
                                        <p:tgtEl>
                                          <p:spTgt spid="153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15363" grpId="0" build="p"/>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9" name="Picture 7" descr="glucophane-epidote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3175"/>
            <a:ext cx="9144000" cy="685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3481" name="Picture 9" descr="glucophane epidote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2455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33479"/>
                                        </p:tgtEl>
                                        <p:attrNameLst>
                                          <p:attrName>style.visibility</p:attrName>
                                        </p:attrNameLst>
                                      </p:cBhvr>
                                      <p:to>
                                        <p:strVal val="visible"/>
                                      </p:to>
                                    </p:set>
                                    <p:anim calcmode="lin" valueType="num">
                                      <p:cBhvr additive="base">
                                        <p:cTn id="7" dur="500" fill="hold"/>
                                        <p:tgtEl>
                                          <p:spTgt spid="233479"/>
                                        </p:tgtEl>
                                        <p:attrNameLst>
                                          <p:attrName>ppt_x</p:attrName>
                                        </p:attrNameLst>
                                      </p:cBhvr>
                                      <p:tavLst>
                                        <p:tav tm="0">
                                          <p:val>
                                            <p:strVal val="#ppt_x"/>
                                          </p:val>
                                        </p:tav>
                                        <p:tav tm="100000">
                                          <p:val>
                                            <p:strVal val="#ppt_x"/>
                                          </p:val>
                                        </p:tav>
                                      </p:tavLst>
                                    </p:anim>
                                    <p:anim calcmode="lin" valueType="num">
                                      <p:cBhvr additive="base">
                                        <p:cTn id="8" dur="500" fill="hold"/>
                                        <p:tgtEl>
                                          <p:spTgt spid="23347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nodeType="clickEffect">
                                  <p:stCondLst>
                                    <p:cond delay="0"/>
                                  </p:stCondLst>
                                  <p:childTnLst>
                                    <p:set>
                                      <p:cBhvr>
                                        <p:cTn id="12" dur="1" fill="hold">
                                          <p:stCondLst>
                                            <p:cond delay="0"/>
                                          </p:stCondLst>
                                        </p:cTn>
                                        <p:tgtEl>
                                          <p:spTgt spid="233481"/>
                                        </p:tgtEl>
                                        <p:attrNameLst>
                                          <p:attrName>style.visibility</p:attrName>
                                        </p:attrNameLst>
                                      </p:cBhvr>
                                      <p:to>
                                        <p:strVal val="visible"/>
                                      </p:to>
                                    </p:set>
                                    <p:animEffect transition="in" filter="diamond(in)">
                                      <p:cBhvr>
                                        <p:cTn id="13" dur="2000"/>
                                        <p:tgtEl>
                                          <p:spTgt spid="233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72" name="Picture 8" descr="http://larapinta.geology.adelaide.edu.au/mhand/Teaching/Metamorphic2/lecture6/proghptseries.gif"/>
          <p:cNvPicPr>
            <a:picLocks noGrp="1" noChangeAspect="1" noChangeArrowheads="1"/>
          </p:cNvPicPr>
          <p:nvPr>
            <p:ph/>
          </p:nvPr>
        </p:nvPicPr>
        <p:blipFill>
          <a:blip r:embed="rId2" r:link="rId3">
            <a:extLst>
              <a:ext uri="{28A0092B-C50C-407E-A947-70E740481C1C}">
                <a14:useLocalDpi xmlns:a14="http://schemas.microsoft.com/office/drawing/2010/main" val="0"/>
              </a:ext>
            </a:extLst>
          </a:blip>
          <a:srcRect/>
          <a:stretch>
            <a:fillRect/>
          </a:stretch>
        </p:blipFill>
        <p:spPr>
          <a:xfrm>
            <a:off x="1362075" y="0"/>
            <a:ext cx="6797675" cy="6858000"/>
          </a:xfrm>
          <a:solidFill>
            <a:schemeClr val="tx2"/>
          </a:solidFill>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47600475"/>
      </p:ext>
    </p:extLst>
  </p:cSld>
  <p:clrMapOvr>
    <a:masterClrMapping/>
  </p:clrMapOvr>
  <p:transition/>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6"/>
          <p:cNvSpPr txBox="1">
            <a:spLocks noChangeArrowheads="1"/>
          </p:cNvSpPr>
          <p:nvPr/>
        </p:nvSpPr>
        <p:spPr bwMode="auto">
          <a:xfrm>
            <a:off x="1763713" y="2852738"/>
            <a:ext cx="5832475"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8800" b="1">
                <a:solidFill>
                  <a:srgbClr val="66FF33"/>
                </a:solidFill>
              </a:rPr>
              <a:t>The End</a:t>
            </a:r>
          </a:p>
        </p:txBody>
      </p:sp>
    </p:spTree>
    <p:extLst>
      <p:ext uri="{BB962C8B-B14F-4D97-AF65-F5344CB8AC3E}">
        <p14:creationId xmlns:p14="http://schemas.microsoft.com/office/powerpoint/2010/main" val="1116549369"/>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539750" y="1412875"/>
            <a:ext cx="842486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just">
              <a:spcBef>
                <a:spcPct val="0"/>
              </a:spcBef>
              <a:buClrTx/>
              <a:buFontTx/>
              <a:buNone/>
            </a:pPr>
            <a:r>
              <a:rPr lang="en-US" altLang="en-US" sz="2400" dirty="0">
                <a:latin typeface="Arial" panose="020B0604020202020204" pitchFamily="34" charset="0"/>
              </a:rPr>
              <a:t>is a variety of the </a:t>
            </a:r>
            <a:r>
              <a:rPr lang="en-US" altLang="en-US" sz="2400" dirty="0">
                <a:latin typeface="Arial" panose="020B0604020202020204" pitchFamily="34" charset="0"/>
                <a:hlinkClick r:id="rId2" tooltip="Mineral"/>
              </a:rPr>
              <a:t>mineral</a:t>
            </a:r>
            <a:r>
              <a:rPr lang="en-US" altLang="en-US" sz="2400" dirty="0">
                <a:latin typeface="Arial" panose="020B0604020202020204" pitchFamily="34" charset="0"/>
              </a:rPr>
              <a:t> </a:t>
            </a:r>
            <a:r>
              <a:rPr lang="en-US" altLang="en-US" sz="2400" dirty="0" err="1">
                <a:latin typeface="Arial" panose="020B0604020202020204" pitchFamily="34" charset="0"/>
                <a:hlinkClick r:id="rId3" tooltip="Andalusite"/>
              </a:rPr>
              <a:t>andalusite</a:t>
            </a:r>
            <a:r>
              <a:rPr lang="en-US" altLang="en-US" sz="2400" dirty="0">
                <a:latin typeface="Arial" panose="020B0604020202020204" pitchFamily="34" charset="0"/>
              </a:rPr>
              <a:t> with the chemical composition Al</a:t>
            </a:r>
            <a:r>
              <a:rPr lang="en-US" altLang="en-US" sz="2400" baseline="-25000" dirty="0">
                <a:latin typeface="Arial" panose="020B0604020202020204" pitchFamily="34" charset="0"/>
              </a:rPr>
              <a:t>2</a:t>
            </a:r>
            <a:r>
              <a:rPr lang="en-US" altLang="en-US" sz="2400" dirty="0">
                <a:latin typeface="Arial" panose="020B0604020202020204" pitchFamily="34" charset="0"/>
              </a:rPr>
              <a:t>SiO</a:t>
            </a:r>
            <a:r>
              <a:rPr lang="en-US" altLang="en-US" sz="2400" baseline="-25000" dirty="0">
                <a:latin typeface="Arial" panose="020B0604020202020204" pitchFamily="34" charset="0"/>
              </a:rPr>
              <a:t>5</a:t>
            </a:r>
            <a:r>
              <a:rPr lang="en-US" altLang="en-US" sz="2400" dirty="0">
                <a:latin typeface="Arial" panose="020B0604020202020204" pitchFamily="34" charset="0"/>
              </a:rPr>
              <a:t>. It is noted for distinctive cross-shaped black inclusions of </a:t>
            </a:r>
            <a:r>
              <a:rPr lang="en-US" altLang="en-US" sz="2400" dirty="0">
                <a:latin typeface="Arial" panose="020B0604020202020204" pitchFamily="34" charset="0"/>
                <a:hlinkClick r:id="rId4" tooltip="Graphite"/>
              </a:rPr>
              <a:t>graphite</a:t>
            </a:r>
            <a:r>
              <a:rPr lang="en-US" altLang="en-US" sz="2400" dirty="0">
                <a:latin typeface="Arial" panose="020B0604020202020204" pitchFamily="34" charset="0"/>
              </a:rPr>
              <a:t>.</a:t>
            </a:r>
          </a:p>
          <a:p>
            <a:pPr algn="just">
              <a:spcBef>
                <a:spcPct val="0"/>
              </a:spcBef>
              <a:buClrTx/>
              <a:buFontTx/>
              <a:buNone/>
            </a:pPr>
            <a:r>
              <a:rPr lang="en-US" altLang="en-US" sz="2400" dirty="0">
                <a:latin typeface="Arial" panose="020B0604020202020204" pitchFamily="34" charset="0"/>
              </a:rPr>
              <a:t> The </a:t>
            </a:r>
            <a:r>
              <a:rPr lang="en-US" altLang="en-US" sz="2400" dirty="0" err="1">
                <a:latin typeface="Arial" panose="020B0604020202020204" pitchFamily="34" charset="0"/>
              </a:rPr>
              <a:t>chiastolite</a:t>
            </a:r>
            <a:r>
              <a:rPr lang="en-US" altLang="en-US" sz="2400" dirty="0">
                <a:latin typeface="Arial" panose="020B0604020202020204" pitchFamily="34" charset="0"/>
              </a:rPr>
              <a:t> crystals have </a:t>
            </a:r>
            <a:r>
              <a:rPr lang="en-US" altLang="en-US" sz="2400" dirty="0" err="1">
                <a:latin typeface="Arial" panose="020B0604020202020204" pitchFamily="34" charset="0"/>
              </a:rPr>
              <a:t>een</a:t>
            </a:r>
            <a:r>
              <a:rPr lang="en-US" altLang="en-US" sz="2400" dirty="0">
                <a:latin typeface="Arial" panose="020B0604020202020204" pitchFamily="34" charset="0"/>
              </a:rPr>
              <a:t> </a:t>
            </a:r>
            <a:r>
              <a:rPr lang="en-US" altLang="en-US" sz="2400" dirty="0" err="1">
                <a:latin typeface="Arial" panose="020B0604020202020204" pitchFamily="34" charset="0"/>
                <a:hlinkClick r:id="rId5" tooltip="Pseudomorph"/>
              </a:rPr>
              <a:t>pseudomorphically</a:t>
            </a:r>
            <a:r>
              <a:rPr lang="en-US" altLang="en-US" sz="2400" dirty="0">
                <a:latin typeface="Arial" panose="020B0604020202020204" pitchFamily="34" charset="0"/>
              </a:rPr>
              <a:t> altered by a mixture of </a:t>
            </a:r>
            <a:r>
              <a:rPr lang="en-US" altLang="en-US" sz="2400" dirty="0">
                <a:latin typeface="Arial" panose="020B0604020202020204" pitchFamily="34" charset="0"/>
                <a:hlinkClick r:id="rId6" tooltip="Muscovite"/>
              </a:rPr>
              <a:t>muscovite</a:t>
            </a:r>
            <a:r>
              <a:rPr lang="en-US" altLang="en-US" sz="2400" dirty="0">
                <a:latin typeface="Arial" panose="020B0604020202020204" pitchFamily="34" charset="0"/>
              </a:rPr>
              <a:t>, </a:t>
            </a:r>
            <a:r>
              <a:rPr lang="en-US" altLang="en-US" sz="2400" dirty="0" err="1">
                <a:latin typeface="Arial" panose="020B0604020202020204" pitchFamily="34" charset="0"/>
                <a:hlinkClick r:id="rId7" tooltip="Paragonite"/>
              </a:rPr>
              <a:t>paragonite</a:t>
            </a:r>
            <a:r>
              <a:rPr lang="en-US" altLang="en-US" sz="2400" dirty="0">
                <a:latin typeface="Arial" panose="020B0604020202020204" pitchFamily="34" charset="0"/>
              </a:rPr>
              <a:t> and </a:t>
            </a:r>
            <a:r>
              <a:rPr lang="en-US" altLang="en-US" sz="2400" dirty="0" err="1">
                <a:latin typeface="Arial" panose="020B0604020202020204" pitchFamily="34" charset="0"/>
                <a:hlinkClick r:id="rId8" tooltip="Margarite"/>
              </a:rPr>
              <a:t>margarite</a:t>
            </a:r>
            <a:r>
              <a:rPr lang="en-US" altLang="en-US" sz="2400" dirty="0">
                <a:latin typeface="Arial" panose="020B0604020202020204" pitchFamily="34" charset="0"/>
              </a:rPr>
              <a:t>. The calcium rich </a:t>
            </a:r>
            <a:r>
              <a:rPr lang="en-US" altLang="en-US" sz="2400" dirty="0" err="1">
                <a:latin typeface="Arial" panose="020B0604020202020204" pitchFamily="34" charset="0"/>
              </a:rPr>
              <a:t>margarite</a:t>
            </a:r>
            <a:r>
              <a:rPr lang="en-US" altLang="en-US" sz="2400" dirty="0">
                <a:latin typeface="Arial" panose="020B0604020202020204" pitchFamily="34" charset="0"/>
              </a:rPr>
              <a:t> tends to form along the graphite rich crosses or bands within the </a:t>
            </a:r>
            <a:r>
              <a:rPr lang="en-US" altLang="en-US" sz="2400" dirty="0" err="1">
                <a:latin typeface="Arial" panose="020B0604020202020204" pitchFamily="34" charset="0"/>
              </a:rPr>
              <a:t>chiastolite</a:t>
            </a:r>
            <a:r>
              <a:rPr lang="en-US" altLang="en-US" sz="2400" dirty="0">
                <a:latin typeface="Arial" panose="020B0604020202020204" pitchFamily="34" charset="0"/>
              </a:rPr>
              <a:t>. Mineralogically the occurrence is important because all three </a:t>
            </a:r>
            <a:r>
              <a:rPr lang="en-US" altLang="en-US" sz="2400" i="1" dirty="0">
                <a:latin typeface="Arial" panose="020B0604020202020204" pitchFamily="34" charset="0"/>
              </a:rPr>
              <a:t>white mica</a:t>
            </a:r>
            <a:r>
              <a:rPr lang="en-US" altLang="en-US" sz="2400" dirty="0">
                <a:latin typeface="Arial" panose="020B0604020202020204" pitchFamily="34" charset="0"/>
              </a:rPr>
              <a:t> phases are present in an equilibrium assemblage.</a:t>
            </a:r>
            <a:endParaRPr lang="en-US" altLang="en-US" sz="2400" dirty="0"/>
          </a:p>
        </p:txBody>
      </p:sp>
      <p:sp>
        <p:nvSpPr>
          <p:cNvPr id="5" name="Rectangle 4"/>
          <p:cNvSpPr/>
          <p:nvPr/>
        </p:nvSpPr>
        <p:spPr>
          <a:xfrm>
            <a:off x="3148013" y="538163"/>
            <a:ext cx="2695575" cy="769937"/>
          </a:xfrm>
          <a:prstGeom prst="rect">
            <a:avLst/>
          </a:prstGeom>
        </p:spPr>
        <p:txBody>
          <a:bodyPr wrap="none">
            <a:spAutoFit/>
          </a:bodyPr>
          <a:lstStyle/>
          <a:p>
            <a:pPr>
              <a:defRPr/>
            </a:pPr>
            <a:r>
              <a:rPr lang="en-GB" altLang="en-US" sz="4400" b="1" i="1" dirty="0" err="1">
                <a:solidFill>
                  <a:schemeClr val="tx1">
                    <a:lumMod val="75000"/>
                  </a:schemeClr>
                </a:solidFill>
              </a:rPr>
              <a:t>Chiastolite</a:t>
            </a:r>
            <a:endParaRPr lang="en-US" sz="4400" i="1" dirty="0">
              <a:solidFill>
                <a:schemeClr val="tx1">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npo0009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7411" name="Text Box 3"/>
          <p:cNvSpPr txBox="1">
            <a:spLocks noChangeArrowheads="1"/>
          </p:cNvSpPr>
          <p:nvPr/>
        </p:nvSpPr>
        <p:spPr bwMode="auto">
          <a:xfrm>
            <a:off x="-36513" y="5734050"/>
            <a:ext cx="28813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000" b="1">
                <a:solidFill>
                  <a:srgbClr val="000000"/>
                </a:solidFill>
              </a:rPr>
              <a:t>White chiastolite needles up to 2cm in length</a:t>
            </a:r>
          </a:p>
        </p:txBody>
      </p:sp>
      <p:sp>
        <p:nvSpPr>
          <p:cNvPr id="17412" name="Line 4"/>
          <p:cNvSpPr>
            <a:spLocks noChangeShapeType="1"/>
          </p:cNvSpPr>
          <p:nvPr/>
        </p:nvSpPr>
        <p:spPr bwMode="auto">
          <a:xfrm flipV="1">
            <a:off x="1331913" y="4797425"/>
            <a:ext cx="1152525" cy="936625"/>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17413" name="Text Box 5"/>
          <p:cNvSpPr txBox="1">
            <a:spLocks noChangeArrowheads="1"/>
          </p:cNvSpPr>
          <p:nvPr/>
        </p:nvSpPr>
        <p:spPr bwMode="auto">
          <a:xfrm>
            <a:off x="7235825" y="1700213"/>
            <a:ext cx="19796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000" b="1">
                <a:solidFill>
                  <a:srgbClr val="000000"/>
                </a:solidFill>
              </a:rPr>
              <a:t>Porphyroblastic  texture</a:t>
            </a:r>
          </a:p>
        </p:txBody>
      </p:sp>
      <p:sp>
        <p:nvSpPr>
          <p:cNvPr id="17414" name="Line 6"/>
          <p:cNvSpPr>
            <a:spLocks noChangeShapeType="1"/>
          </p:cNvSpPr>
          <p:nvPr/>
        </p:nvSpPr>
        <p:spPr bwMode="auto">
          <a:xfrm flipH="1">
            <a:off x="6516688" y="2420938"/>
            <a:ext cx="1295400" cy="863600"/>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17415" name="Text Box 7"/>
          <p:cNvSpPr txBox="1">
            <a:spLocks noChangeArrowheads="1"/>
          </p:cNvSpPr>
          <p:nvPr/>
        </p:nvSpPr>
        <p:spPr bwMode="auto">
          <a:xfrm>
            <a:off x="34925" y="2781300"/>
            <a:ext cx="172878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000" b="1">
                <a:solidFill>
                  <a:srgbClr val="000000"/>
                </a:solidFill>
              </a:rPr>
              <a:t>Needles have square cross sections, often with iron inclusions</a:t>
            </a:r>
          </a:p>
        </p:txBody>
      </p:sp>
      <p:sp>
        <p:nvSpPr>
          <p:cNvPr id="17416" name="Line 8"/>
          <p:cNvSpPr>
            <a:spLocks noChangeShapeType="1"/>
          </p:cNvSpPr>
          <p:nvPr/>
        </p:nvSpPr>
        <p:spPr bwMode="auto">
          <a:xfrm>
            <a:off x="1619250" y="3357563"/>
            <a:ext cx="1800225" cy="287337"/>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17417" name="Text Box 9"/>
          <p:cNvSpPr txBox="1">
            <a:spLocks noChangeArrowheads="1"/>
          </p:cNvSpPr>
          <p:nvPr/>
        </p:nvSpPr>
        <p:spPr bwMode="auto">
          <a:xfrm>
            <a:off x="4211638" y="620713"/>
            <a:ext cx="50419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000" b="1">
                <a:solidFill>
                  <a:srgbClr val="000000"/>
                </a:solidFill>
              </a:rPr>
              <a:t>Needles show random orientation, having crystallised in the absence of directed stress</a:t>
            </a:r>
          </a:p>
        </p:txBody>
      </p:sp>
      <p:sp>
        <p:nvSpPr>
          <p:cNvPr id="17418" name="Text Box 10"/>
          <p:cNvSpPr txBox="1">
            <a:spLocks noChangeArrowheads="1"/>
          </p:cNvSpPr>
          <p:nvPr/>
        </p:nvSpPr>
        <p:spPr bwMode="auto">
          <a:xfrm>
            <a:off x="2771775" y="5805488"/>
            <a:ext cx="30908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000" b="1">
                <a:solidFill>
                  <a:srgbClr val="000000"/>
                </a:solidFill>
              </a:rPr>
              <a:t>Groundmass is very fine grained but crystalline</a:t>
            </a:r>
          </a:p>
        </p:txBody>
      </p:sp>
      <p:sp>
        <p:nvSpPr>
          <p:cNvPr id="17419" name="Line 11"/>
          <p:cNvSpPr>
            <a:spLocks noChangeShapeType="1"/>
          </p:cNvSpPr>
          <p:nvPr/>
        </p:nvSpPr>
        <p:spPr bwMode="auto">
          <a:xfrm flipH="1" flipV="1">
            <a:off x="2916238" y="4868863"/>
            <a:ext cx="647700" cy="865187"/>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17420" name="Text Box 12"/>
          <p:cNvSpPr txBox="1">
            <a:spLocks noChangeArrowheads="1"/>
          </p:cNvSpPr>
          <p:nvPr/>
        </p:nvSpPr>
        <p:spPr bwMode="auto">
          <a:xfrm>
            <a:off x="323850" y="476250"/>
            <a:ext cx="38163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000" b="1">
                <a:solidFill>
                  <a:srgbClr val="000000"/>
                </a:solidFill>
              </a:rPr>
              <a:t>No evidence of former sedimentary structure remain</a:t>
            </a:r>
          </a:p>
        </p:txBody>
      </p:sp>
      <p:sp>
        <p:nvSpPr>
          <p:cNvPr id="17421" name="Line 13"/>
          <p:cNvSpPr>
            <a:spLocks noChangeShapeType="1"/>
          </p:cNvSpPr>
          <p:nvPr/>
        </p:nvSpPr>
        <p:spPr bwMode="auto">
          <a:xfrm>
            <a:off x="1763713" y="1196975"/>
            <a:ext cx="2122487" cy="1241425"/>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17422" name="Text Box 14"/>
          <p:cNvSpPr txBox="1">
            <a:spLocks noChangeArrowheads="1"/>
          </p:cNvSpPr>
          <p:nvPr/>
        </p:nvSpPr>
        <p:spPr bwMode="auto">
          <a:xfrm>
            <a:off x="1447800" y="0"/>
            <a:ext cx="670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400" b="1" u="sng">
                <a:solidFill>
                  <a:srgbClr val="000000"/>
                </a:solidFill>
              </a:rPr>
              <a:t>Chiastolite Rock/Chiastolite Hornfels</a:t>
            </a:r>
          </a:p>
        </p:txBody>
      </p:sp>
      <p:sp>
        <p:nvSpPr>
          <p:cNvPr id="17423" name="Rectangle 16"/>
          <p:cNvSpPr>
            <a:spLocks noChangeArrowheads="1"/>
          </p:cNvSpPr>
          <p:nvPr/>
        </p:nvSpPr>
        <p:spPr bwMode="auto">
          <a:xfrm>
            <a:off x="5400675" y="5876925"/>
            <a:ext cx="37433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000" b="1">
                <a:solidFill>
                  <a:srgbClr val="000000"/>
                </a:solidFill>
              </a:rPr>
              <a:t>Shows crystalline rather                     than clastic texture</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ctr" eaLnBrk="1" hangingPunct="1"/>
            <a:r>
              <a:rPr lang="en-GB" altLang="en-US" b="1" smtClean="0"/>
              <a:t>High Grade - Hornfels</a:t>
            </a:r>
          </a:p>
        </p:txBody>
      </p:sp>
      <p:sp>
        <p:nvSpPr>
          <p:cNvPr id="18435" name="Rectangle 3"/>
          <p:cNvSpPr>
            <a:spLocks noGrp="1" noChangeArrowheads="1"/>
          </p:cNvSpPr>
          <p:nvPr>
            <p:ph type="body" idx="1"/>
          </p:nvPr>
        </p:nvSpPr>
        <p:spPr/>
        <p:txBody>
          <a:bodyPr/>
          <a:lstStyle/>
          <a:p>
            <a:pPr eaLnBrk="1" hangingPunct="1"/>
            <a:r>
              <a:rPr lang="en-GB" altLang="en-US" dirty="0" smtClean="0"/>
              <a:t>Increase in temperature 500–600 degrees centigrade, results in grain size &gt;2mm</a:t>
            </a:r>
          </a:p>
          <a:p>
            <a:pPr eaLnBrk="1" hangingPunct="1"/>
            <a:r>
              <a:rPr lang="en-GB" altLang="en-US" dirty="0" err="1" smtClean="0"/>
              <a:t>Hornfels</a:t>
            </a:r>
            <a:r>
              <a:rPr lang="en-GB" altLang="en-US" dirty="0" smtClean="0"/>
              <a:t> shows </a:t>
            </a:r>
            <a:r>
              <a:rPr lang="en-GB" altLang="en-US" dirty="0" err="1" smtClean="0"/>
              <a:t>hornfelsic</a:t>
            </a:r>
            <a:r>
              <a:rPr lang="en-GB" altLang="en-US" dirty="0" smtClean="0"/>
              <a:t> texture-a tough, fibrous and splintery-looking rock with a crystalline texture</a:t>
            </a:r>
          </a:p>
          <a:p>
            <a:pPr eaLnBrk="1" hangingPunct="1"/>
            <a:r>
              <a:rPr lang="en-GB" altLang="en-US" dirty="0" err="1" smtClean="0"/>
              <a:t>Andalusite</a:t>
            </a:r>
            <a:r>
              <a:rPr lang="en-GB" altLang="en-US" dirty="0" smtClean="0"/>
              <a:t> often occurs as </a:t>
            </a:r>
            <a:r>
              <a:rPr lang="en-GB" altLang="en-US" dirty="0" err="1" smtClean="0"/>
              <a:t>porphyroblasts</a:t>
            </a:r>
            <a:endParaRPr lang="en-GB" altLang="en-US" dirty="0" smtClean="0"/>
          </a:p>
          <a:p>
            <a:pPr eaLnBrk="1" hangingPunct="1"/>
            <a:r>
              <a:rPr lang="en-GB" altLang="en-US" dirty="0" smtClean="0"/>
              <a:t>No evidence of any relic structures</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2000"/>
                                        <p:tgtEl>
                                          <p:spTgt spid="184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435">
                                            <p:txEl>
                                              <p:pRg st="0" end="0"/>
                                            </p:txEl>
                                          </p:spTgt>
                                        </p:tgtEl>
                                        <p:attrNameLst>
                                          <p:attrName>style.visibility</p:attrName>
                                        </p:attrNameLst>
                                      </p:cBhvr>
                                      <p:to>
                                        <p:strVal val="visible"/>
                                      </p:to>
                                    </p:set>
                                    <p:animEffect transition="in" filter="fade">
                                      <p:cBhvr>
                                        <p:cTn id="10" dur="2000"/>
                                        <p:tgtEl>
                                          <p:spTgt spid="1843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435">
                                            <p:txEl>
                                              <p:pRg st="1" end="1"/>
                                            </p:txEl>
                                          </p:spTgt>
                                        </p:tgtEl>
                                        <p:attrNameLst>
                                          <p:attrName>style.visibility</p:attrName>
                                        </p:attrNameLst>
                                      </p:cBhvr>
                                      <p:to>
                                        <p:strVal val="visible"/>
                                      </p:to>
                                    </p:set>
                                    <p:animEffect transition="in" filter="fade">
                                      <p:cBhvr>
                                        <p:cTn id="13" dur="2000"/>
                                        <p:tgtEl>
                                          <p:spTgt spid="18435">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435">
                                            <p:txEl>
                                              <p:pRg st="2" end="2"/>
                                            </p:txEl>
                                          </p:spTgt>
                                        </p:tgtEl>
                                        <p:attrNameLst>
                                          <p:attrName>style.visibility</p:attrName>
                                        </p:attrNameLst>
                                      </p:cBhvr>
                                      <p:to>
                                        <p:strVal val="visible"/>
                                      </p:to>
                                    </p:set>
                                    <p:animEffect transition="in" filter="fade">
                                      <p:cBhvr>
                                        <p:cTn id="16" dur="2000"/>
                                        <p:tgtEl>
                                          <p:spTgt spid="18435">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435">
                                            <p:txEl>
                                              <p:pRg st="3" end="3"/>
                                            </p:txEl>
                                          </p:spTgt>
                                        </p:tgtEl>
                                        <p:attrNameLst>
                                          <p:attrName>style.visibility</p:attrName>
                                        </p:attrNameLst>
                                      </p:cBhvr>
                                      <p:to>
                                        <p:strVal val="visible"/>
                                      </p:to>
                                    </p:set>
                                    <p:animEffect transition="in" filter="fade">
                                      <p:cBhvr>
                                        <p:cTn id="19" dur="2000"/>
                                        <p:tgtEl>
                                          <p:spTgt spid="184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5650" y="612775"/>
            <a:ext cx="7704138" cy="6002338"/>
          </a:xfrm>
          <a:prstGeom prst="rect">
            <a:avLst/>
          </a:prstGeom>
        </p:spPr>
        <p:txBody>
          <a:bodyPr>
            <a:spAutoFit/>
          </a:bodyPr>
          <a:lstStyle/>
          <a:p>
            <a:pPr algn="just">
              <a:defRPr/>
            </a:pPr>
            <a:r>
              <a:rPr lang="en-US" dirty="0" err="1">
                <a:solidFill>
                  <a:schemeClr val="tx1">
                    <a:lumMod val="50000"/>
                  </a:schemeClr>
                </a:solidFill>
              </a:rPr>
              <a:t>Hornfels</a:t>
            </a:r>
            <a:r>
              <a:rPr lang="en-US" dirty="0">
                <a:solidFill>
                  <a:schemeClr val="tx1">
                    <a:lumMod val="50000"/>
                  </a:schemeClr>
                </a:solidFill>
              </a:rPr>
              <a:t> is a metamorphic rock formed by the contact between </a:t>
            </a:r>
            <a:r>
              <a:rPr lang="en-US" dirty="0">
                <a:solidFill>
                  <a:schemeClr val="tx1">
                    <a:lumMod val="50000"/>
                  </a:schemeClr>
                </a:solidFill>
                <a:hlinkClick r:id="rId2"/>
              </a:rPr>
              <a:t>mudstone</a:t>
            </a:r>
            <a:r>
              <a:rPr lang="en-US" dirty="0">
                <a:solidFill>
                  <a:schemeClr val="tx1">
                    <a:lumMod val="50000"/>
                  </a:schemeClr>
                </a:solidFill>
              </a:rPr>
              <a:t> / shale, or other clay-rich rock, and a hot </a:t>
            </a:r>
            <a:r>
              <a:rPr lang="en-US" dirty="0">
                <a:solidFill>
                  <a:schemeClr val="tx1">
                    <a:lumMod val="50000"/>
                  </a:schemeClr>
                </a:solidFill>
                <a:hlinkClick r:id="rId3"/>
              </a:rPr>
              <a:t>igneous</a:t>
            </a:r>
            <a:r>
              <a:rPr lang="en-US" dirty="0">
                <a:solidFill>
                  <a:schemeClr val="tx1">
                    <a:lumMod val="50000"/>
                  </a:schemeClr>
                </a:solidFill>
              </a:rPr>
              <a:t> body, and represents a heat-altered equivalent of the original rock. This process is termed contact metamorphism. Because pressure is not a factor in the formation of </a:t>
            </a:r>
            <a:r>
              <a:rPr lang="en-US" dirty="0" err="1">
                <a:solidFill>
                  <a:schemeClr val="tx1">
                    <a:lumMod val="50000"/>
                  </a:schemeClr>
                </a:solidFill>
              </a:rPr>
              <a:t>hornfels</a:t>
            </a:r>
            <a:r>
              <a:rPr lang="en-US" dirty="0">
                <a:solidFill>
                  <a:schemeClr val="tx1">
                    <a:lumMod val="50000"/>
                  </a:schemeClr>
                </a:solidFill>
              </a:rPr>
              <a:t>, it lacks the foliation seen in many metamorphic rocks formed under high pressure and temperature regimes. Pre-existing bedding and structure of the parent rock is generally destroyed during the formation of </a:t>
            </a:r>
            <a:r>
              <a:rPr lang="en-US" dirty="0" err="1">
                <a:solidFill>
                  <a:schemeClr val="tx1">
                    <a:lumMod val="50000"/>
                  </a:schemeClr>
                </a:solidFill>
              </a:rPr>
              <a:t>hornfels</a:t>
            </a:r>
            <a:r>
              <a:rPr lang="en-US" dirty="0">
                <a:solidFill>
                  <a:schemeClr val="tx1">
                    <a:lumMod val="50000"/>
                  </a:schemeClr>
                </a:solidFill>
              </a:rPr>
              <a:t>. It is often difficult to identify </a:t>
            </a:r>
            <a:r>
              <a:rPr lang="en-US" dirty="0" err="1">
                <a:solidFill>
                  <a:schemeClr val="tx1">
                    <a:lumMod val="50000"/>
                  </a:schemeClr>
                </a:solidFill>
              </a:rPr>
              <a:t>hornfels</a:t>
            </a:r>
            <a:r>
              <a:rPr lang="en-US" dirty="0">
                <a:solidFill>
                  <a:schemeClr val="tx1">
                    <a:lumMod val="50000"/>
                  </a:schemeClr>
                </a:solidFill>
              </a:rPr>
              <a:t> without microscopic observation, or knowledge of its association with a magma body, as it is typically non-descript </a:t>
            </a:r>
            <a:r>
              <a:rPr lang="en-US" dirty="0" smtClean="0">
                <a:solidFill>
                  <a:schemeClr val="tx1">
                    <a:lumMod val="50000"/>
                  </a:schemeClr>
                </a:solidFill>
              </a:rPr>
              <a:t>in hand </a:t>
            </a:r>
            <a:r>
              <a:rPr lang="en-US" dirty="0">
                <a:solidFill>
                  <a:schemeClr val="tx1">
                    <a:lumMod val="50000"/>
                  </a:schemeClr>
                </a:solidFill>
              </a:rPr>
              <a:t>specimen. Under a microscope the structure of </a:t>
            </a:r>
            <a:r>
              <a:rPr lang="en-US" dirty="0" err="1">
                <a:solidFill>
                  <a:schemeClr val="tx1">
                    <a:lumMod val="50000"/>
                  </a:schemeClr>
                </a:solidFill>
              </a:rPr>
              <a:t>hornfels</a:t>
            </a:r>
            <a:r>
              <a:rPr lang="en-US" dirty="0">
                <a:solidFill>
                  <a:schemeClr val="tx1">
                    <a:lumMod val="50000"/>
                  </a:schemeClr>
                </a:solidFill>
              </a:rPr>
              <a:t> is very distinctive, with small, generally </a:t>
            </a:r>
            <a:r>
              <a:rPr lang="en-US" dirty="0" err="1">
                <a:solidFill>
                  <a:schemeClr val="tx1">
                    <a:lumMod val="50000"/>
                  </a:schemeClr>
                </a:solidFill>
                <a:hlinkClick r:id="rId4"/>
              </a:rPr>
              <a:t>equigranular</a:t>
            </a:r>
            <a:r>
              <a:rPr lang="en-US" dirty="0">
                <a:solidFill>
                  <a:schemeClr val="tx1">
                    <a:lumMod val="50000"/>
                  </a:schemeClr>
                </a:solidFill>
              </a:rPr>
              <a:t>, mineral grains fitting closely together like the fragments of a mosaic or a rough pavement.</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79512" y="836712"/>
            <a:ext cx="864096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a:lstStyle>
          <a:p>
            <a:pPr algn="just" eaLnBrk="1" hangingPunct="1">
              <a:lnSpc>
                <a:spcPct val="200000"/>
              </a:lnSpc>
            </a:pPr>
            <a:r>
              <a:rPr lang="en-US" sz="2400" dirty="0"/>
              <a:t>Rocks change during metamorphism because the minerals need to be stable under the new temperature and pressure conditions. The need for stability may cause the structure of minerals to rearrange and form new minerals. Ions may move between minerals to create minerals of different chemical composition</a:t>
            </a:r>
            <a:endParaRPr lang="en-GB" altLang="en-US" sz="2400" b="1" kern="0" dirty="0" smtClean="0"/>
          </a:p>
        </p:txBody>
      </p:sp>
    </p:spTree>
    <p:extLst>
      <p:ext uri="{BB962C8B-B14F-4D97-AF65-F5344CB8AC3E}">
        <p14:creationId xmlns:p14="http://schemas.microsoft.com/office/powerpoint/2010/main" val="3728579464"/>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npo0009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0483" name="Text Box 3"/>
          <p:cNvSpPr txBox="1">
            <a:spLocks noChangeArrowheads="1"/>
          </p:cNvSpPr>
          <p:nvPr/>
        </p:nvSpPr>
        <p:spPr bwMode="auto">
          <a:xfrm>
            <a:off x="1028700" y="-990600"/>
            <a:ext cx="708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400" b="1" u="sng">
                <a:solidFill>
                  <a:srgbClr val="000000"/>
                </a:solidFill>
              </a:rPr>
              <a:t>Hornfels – High Grade Contact Metamorphism</a:t>
            </a:r>
          </a:p>
        </p:txBody>
      </p:sp>
      <p:sp>
        <p:nvSpPr>
          <p:cNvPr id="20484" name="Text Box 4"/>
          <p:cNvSpPr txBox="1">
            <a:spLocks noChangeArrowheads="1"/>
          </p:cNvSpPr>
          <p:nvPr/>
        </p:nvSpPr>
        <p:spPr bwMode="auto">
          <a:xfrm>
            <a:off x="0" y="17526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rgbClr val="000000"/>
                </a:solidFill>
              </a:rPr>
              <a:t>Crystalline texture</a:t>
            </a:r>
          </a:p>
        </p:txBody>
      </p:sp>
      <p:sp>
        <p:nvSpPr>
          <p:cNvPr id="20485" name="Line 5"/>
          <p:cNvSpPr>
            <a:spLocks noChangeShapeType="1"/>
          </p:cNvSpPr>
          <p:nvPr/>
        </p:nvSpPr>
        <p:spPr bwMode="auto">
          <a:xfrm>
            <a:off x="1600200" y="2133600"/>
            <a:ext cx="1447800" cy="914400"/>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20486" name="Text Box 6"/>
          <p:cNvSpPr txBox="1">
            <a:spLocks noChangeArrowheads="1"/>
          </p:cNvSpPr>
          <p:nvPr/>
        </p:nvSpPr>
        <p:spPr bwMode="auto">
          <a:xfrm>
            <a:off x="684213" y="5805488"/>
            <a:ext cx="2819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rgbClr val="000000"/>
                </a:solidFill>
              </a:rPr>
              <a:t>No evidence of former sedimentary structures</a:t>
            </a:r>
          </a:p>
        </p:txBody>
      </p:sp>
      <p:sp>
        <p:nvSpPr>
          <p:cNvPr id="20487" name="Line 7"/>
          <p:cNvSpPr>
            <a:spLocks noChangeShapeType="1"/>
          </p:cNvSpPr>
          <p:nvPr/>
        </p:nvSpPr>
        <p:spPr bwMode="auto">
          <a:xfrm flipV="1">
            <a:off x="2555875" y="5013325"/>
            <a:ext cx="609600" cy="762000"/>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20488" name="Text Box 8"/>
          <p:cNvSpPr txBox="1">
            <a:spLocks noChangeArrowheads="1"/>
          </p:cNvSpPr>
          <p:nvPr/>
        </p:nvSpPr>
        <p:spPr bwMode="auto">
          <a:xfrm>
            <a:off x="6477000" y="990600"/>
            <a:ext cx="1828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rgbClr val="000000"/>
                </a:solidFill>
              </a:rPr>
              <a:t>Medium to coarse grained 1-2mm</a:t>
            </a:r>
          </a:p>
        </p:txBody>
      </p:sp>
      <p:sp>
        <p:nvSpPr>
          <p:cNvPr id="20489" name="Line 9"/>
          <p:cNvSpPr>
            <a:spLocks noChangeShapeType="1"/>
          </p:cNvSpPr>
          <p:nvPr/>
        </p:nvSpPr>
        <p:spPr bwMode="auto">
          <a:xfrm flipH="1">
            <a:off x="6172200" y="1524000"/>
            <a:ext cx="838200" cy="990600"/>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20490" name="Text Box 10"/>
          <p:cNvSpPr txBox="1">
            <a:spLocks noChangeArrowheads="1"/>
          </p:cNvSpPr>
          <p:nvPr/>
        </p:nvSpPr>
        <p:spPr bwMode="auto">
          <a:xfrm>
            <a:off x="6877050" y="3068638"/>
            <a:ext cx="1828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rgbClr val="000000"/>
                </a:solidFill>
              </a:rPr>
              <a:t>Tough, splintery hornfelsic texture</a:t>
            </a:r>
          </a:p>
        </p:txBody>
      </p:sp>
      <p:sp>
        <p:nvSpPr>
          <p:cNvPr id="20491" name="Line 11"/>
          <p:cNvSpPr>
            <a:spLocks noChangeShapeType="1"/>
          </p:cNvSpPr>
          <p:nvPr/>
        </p:nvSpPr>
        <p:spPr bwMode="auto">
          <a:xfrm flipH="1">
            <a:off x="5867400" y="3644900"/>
            <a:ext cx="1295400" cy="228600"/>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20492" name="Text Box 13"/>
          <p:cNvSpPr txBox="1">
            <a:spLocks noChangeArrowheads="1"/>
          </p:cNvSpPr>
          <p:nvPr/>
        </p:nvSpPr>
        <p:spPr bwMode="auto">
          <a:xfrm>
            <a:off x="3635375" y="5876925"/>
            <a:ext cx="2362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rgbClr val="000000"/>
                </a:solidFill>
              </a:rPr>
              <a:t>Formed adjacent to a major igneous intrusion</a:t>
            </a:r>
          </a:p>
        </p:txBody>
      </p:sp>
      <p:sp>
        <p:nvSpPr>
          <p:cNvPr id="20493" name="Text Box 14"/>
          <p:cNvSpPr txBox="1">
            <a:spLocks noChangeArrowheads="1"/>
          </p:cNvSpPr>
          <p:nvPr/>
        </p:nvSpPr>
        <p:spPr bwMode="auto">
          <a:xfrm>
            <a:off x="1752600" y="304800"/>
            <a:ext cx="4038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000" b="1" u="sng">
                <a:solidFill>
                  <a:schemeClr val="bg1"/>
                </a:solidFill>
              </a:rPr>
              <a:t>Hornfels/Killas-Cornwall</a:t>
            </a:r>
          </a:p>
        </p:txBody>
      </p:sp>
      <p:sp>
        <p:nvSpPr>
          <p:cNvPr id="20494" name="Text Box 15"/>
          <p:cNvSpPr txBox="1">
            <a:spLocks noChangeArrowheads="1"/>
          </p:cNvSpPr>
          <p:nvPr/>
        </p:nvSpPr>
        <p:spPr bwMode="auto">
          <a:xfrm>
            <a:off x="2124075" y="1143000"/>
            <a:ext cx="320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chemeClr val="bg1"/>
                </a:solidFill>
              </a:rPr>
              <a:t>Formed from argillaceos parent material: clay/shale/mudstone</a:t>
            </a:r>
          </a:p>
        </p:txBody>
      </p:sp>
      <p:sp>
        <p:nvSpPr>
          <p:cNvPr id="20495" name="Line 16"/>
          <p:cNvSpPr>
            <a:spLocks noChangeShapeType="1"/>
          </p:cNvSpPr>
          <p:nvPr/>
        </p:nvSpPr>
        <p:spPr bwMode="auto">
          <a:xfrm>
            <a:off x="3886200" y="1828800"/>
            <a:ext cx="304800" cy="114300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npo0009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26988"/>
            <a:ext cx="9251951" cy="692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1507" name="Text Box 3"/>
          <p:cNvSpPr txBox="1">
            <a:spLocks noChangeArrowheads="1"/>
          </p:cNvSpPr>
          <p:nvPr/>
        </p:nvSpPr>
        <p:spPr bwMode="auto">
          <a:xfrm>
            <a:off x="900113" y="304800"/>
            <a:ext cx="72009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800" b="1" u="sng" dirty="0" err="1">
                <a:solidFill>
                  <a:schemeClr val="bg1"/>
                </a:solidFill>
              </a:rPr>
              <a:t>Andalusite</a:t>
            </a:r>
            <a:r>
              <a:rPr lang="en-GB" altLang="en-US" sz="2800" b="1" u="sng" dirty="0">
                <a:solidFill>
                  <a:schemeClr val="bg1"/>
                </a:solidFill>
              </a:rPr>
              <a:t> </a:t>
            </a:r>
            <a:r>
              <a:rPr lang="en-GB" altLang="en-US" sz="2800" b="1" u="sng" dirty="0" err="1">
                <a:solidFill>
                  <a:schemeClr val="bg1"/>
                </a:solidFill>
              </a:rPr>
              <a:t>Hornfels</a:t>
            </a:r>
            <a:r>
              <a:rPr lang="en-GB" altLang="en-US" sz="2800" b="1" u="sng" dirty="0">
                <a:solidFill>
                  <a:schemeClr val="bg1"/>
                </a:solidFill>
              </a:rPr>
              <a:t> - Brittany</a:t>
            </a:r>
          </a:p>
        </p:txBody>
      </p:sp>
      <p:sp>
        <p:nvSpPr>
          <p:cNvPr id="21508" name="Line 4"/>
          <p:cNvSpPr>
            <a:spLocks noChangeShapeType="1"/>
          </p:cNvSpPr>
          <p:nvPr/>
        </p:nvSpPr>
        <p:spPr bwMode="auto">
          <a:xfrm>
            <a:off x="3429000" y="6400800"/>
            <a:ext cx="2286000" cy="0"/>
          </a:xfrm>
          <a:prstGeom prst="line">
            <a:avLst/>
          </a:prstGeom>
          <a:noFill/>
          <a:ln w="2857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21509" name="Text Box 5"/>
          <p:cNvSpPr txBox="1">
            <a:spLocks noChangeArrowheads="1"/>
          </p:cNvSpPr>
          <p:nvPr/>
        </p:nvSpPr>
        <p:spPr bwMode="auto">
          <a:xfrm>
            <a:off x="4114800" y="6400800"/>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chemeClr val="bg1"/>
                </a:solidFill>
              </a:rPr>
              <a:t>3</a:t>
            </a:r>
            <a:r>
              <a:rPr lang="en-GB" altLang="en-US" sz="2400" b="1">
                <a:solidFill>
                  <a:schemeClr val="bg1"/>
                </a:solidFill>
              </a:rPr>
              <a:t> </a:t>
            </a:r>
            <a:r>
              <a:rPr lang="en-GB" altLang="en-US" sz="1600" b="1">
                <a:solidFill>
                  <a:schemeClr val="bg1"/>
                </a:solidFill>
              </a:rPr>
              <a:t>cm</a:t>
            </a:r>
          </a:p>
        </p:txBody>
      </p:sp>
      <p:sp>
        <p:nvSpPr>
          <p:cNvPr id="21510" name="Text Box 6"/>
          <p:cNvSpPr txBox="1">
            <a:spLocks noChangeArrowheads="1"/>
          </p:cNvSpPr>
          <p:nvPr/>
        </p:nvSpPr>
        <p:spPr bwMode="auto">
          <a:xfrm>
            <a:off x="0" y="2133600"/>
            <a:ext cx="2743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chemeClr val="bg1"/>
                </a:solidFill>
              </a:rPr>
              <a:t>Andalusite needles up to 3cm long x 5mm across</a:t>
            </a:r>
          </a:p>
        </p:txBody>
      </p:sp>
      <p:sp>
        <p:nvSpPr>
          <p:cNvPr id="21511" name="Line 7"/>
          <p:cNvSpPr>
            <a:spLocks noChangeShapeType="1"/>
          </p:cNvSpPr>
          <p:nvPr/>
        </p:nvSpPr>
        <p:spPr bwMode="auto">
          <a:xfrm>
            <a:off x="1828800" y="2743200"/>
            <a:ext cx="1371600" cy="685800"/>
          </a:xfrm>
          <a:prstGeom prst="line">
            <a:avLst/>
          </a:prstGeom>
          <a:noFill/>
          <a:ln w="28575">
            <a:solidFill>
              <a:srgbClr val="000000"/>
            </a:solidFill>
            <a:round/>
            <a:headEnd/>
            <a:tailEnd type="arrow"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21512" name="Text Box 8"/>
          <p:cNvSpPr txBox="1">
            <a:spLocks noChangeArrowheads="1"/>
          </p:cNvSpPr>
          <p:nvPr/>
        </p:nvSpPr>
        <p:spPr bwMode="auto">
          <a:xfrm>
            <a:off x="250825" y="4572000"/>
            <a:ext cx="24923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chemeClr val="bg1"/>
                </a:solidFill>
              </a:rPr>
              <a:t>Crystalline groundmass dark grey in colour</a:t>
            </a:r>
          </a:p>
        </p:txBody>
      </p:sp>
      <p:sp>
        <p:nvSpPr>
          <p:cNvPr id="21513" name="Line 9"/>
          <p:cNvSpPr>
            <a:spLocks noChangeShapeType="1"/>
          </p:cNvSpPr>
          <p:nvPr/>
        </p:nvSpPr>
        <p:spPr bwMode="auto">
          <a:xfrm>
            <a:off x="2590800" y="5029200"/>
            <a:ext cx="914400" cy="0"/>
          </a:xfrm>
          <a:prstGeom prst="line">
            <a:avLst/>
          </a:prstGeom>
          <a:noFill/>
          <a:ln w="28575">
            <a:solidFill>
              <a:srgbClr val="000000"/>
            </a:solidFill>
            <a:round/>
            <a:headEnd/>
            <a:tailEnd type="arrow"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21514" name="Text Box 10"/>
          <p:cNvSpPr txBox="1">
            <a:spLocks noChangeArrowheads="1"/>
          </p:cNvSpPr>
          <p:nvPr/>
        </p:nvSpPr>
        <p:spPr bwMode="auto">
          <a:xfrm>
            <a:off x="4800600" y="2133600"/>
            <a:ext cx="1752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chemeClr val="bg1"/>
                </a:solidFill>
              </a:rPr>
              <a:t>Porphyroblastic texture</a:t>
            </a:r>
          </a:p>
        </p:txBody>
      </p:sp>
      <p:sp>
        <p:nvSpPr>
          <p:cNvPr id="21515" name="Line 11"/>
          <p:cNvSpPr>
            <a:spLocks noChangeShapeType="1"/>
          </p:cNvSpPr>
          <p:nvPr/>
        </p:nvSpPr>
        <p:spPr bwMode="auto">
          <a:xfrm flipH="1">
            <a:off x="4114800" y="2514600"/>
            <a:ext cx="1143000" cy="1524000"/>
          </a:xfrm>
          <a:prstGeom prst="line">
            <a:avLst/>
          </a:prstGeom>
          <a:noFill/>
          <a:ln w="28575">
            <a:solidFill>
              <a:srgbClr val="000000"/>
            </a:solidFill>
            <a:round/>
            <a:headEnd/>
            <a:tailEnd type="arrow"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21516" name="Text Box 12"/>
          <p:cNvSpPr txBox="1">
            <a:spLocks noChangeArrowheads="1"/>
          </p:cNvSpPr>
          <p:nvPr/>
        </p:nvSpPr>
        <p:spPr bwMode="auto">
          <a:xfrm>
            <a:off x="6172200" y="3429000"/>
            <a:ext cx="27432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chemeClr val="bg1"/>
                </a:solidFill>
              </a:rPr>
              <a:t>Andalusite porphyroblasts show random orientation indicating crystallisation in the absence of directed stress</a:t>
            </a:r>
          </a:p>
        </p:txBody>
      </p:sp>
      <p:sp>
        <p:nvSpPr>
          <p:cNvPr id="21517" name="Line 13"/>
          <p:cNvSpPr>
            <a:spLocks noChangeShapeType="1"/>
          </p:cNvSpPr>
          <p:nvPr/>
        </p:nvSpPr>
        <p:spPr bwMode="auto">
          <a:xfrm flipH="1">
            <a:off x="4114800" y="3810000"/>
            <a:ext cx="2133600" cy="990600"/>
          </a:xfrm>
          <a:prstGeom prst="line">
            <a:avLst/>
          </a:prstGeom>
          <a:noFill/>
          <a:ln w="28575">
            <a:solidFill>
              <a:srgbClr val="000000"/>
            </a:solidFill>
            <a:round/>
            <a:headEnd/>
            <a:tailEnd type="arrow"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21518" name="Text Box 14"/>
          <p:cNvSpPr txBox="1">
            <a:spLocks noChangeArrowheads="1"/>
          </p:cNvSpPr>
          <p:nvPr/>
        </p:nvSpPr>
        <p:spPr bwMode="auto">
          <a:xfrm>
            <a:off x="6172200" y="5257800"/>
            <a:ext cx="2362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chemeClr val="bg1"/>
                </a:solidFill>
              </a:rPr>
              <a:t>High grade contact or thermal metamorphism</a:t>
            </a:r>
          </a:p>
        </p:txBody>
      </p:sp>
      <p:sp>
        <p:nvSpPr>
          <p:cNvPr id="21519" name="Text Box 15"/>
          <p:cNvSpPr txBox="1">
            <a:spLocks noChangeArrowheads="1"/>
          </p:cNvSpPr>
          <p:nvPr/>
        </p:nvSpPr>
        <p:spPr bwMode="auto">
          <a:xfrm>
            <a:off x="304800" y="5791200"/>
            <a:ext cx="26828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chemeClr val="bg1"/>
                </a:solidFill>
              </a:rPr>
              <a:t>Andalusite is stable under high temperatures but relatively low pressures</a:t>
            </a:r>
          </a:p>
        </p:txBody>
      </p:sp>
      <p:sp>
        <p:nvSpPr>
          <p:cNvPr id="21520" name="Text Box 16"/>
          <p:cNvSpPr txBox="1">
            <a:spLocks noChangeArrowheads="1"/>
          </p:cNvSpPr>
          <p:nvPr/>
        </p:nvSpPr>
        <p:spPr bwMode="auto">
          <a:xfrm>
            <a:off x="5364163" y="1125538"/>
            <a:ext cx="3200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chemeClr val="bg1"/>
                </a:solidFill>
              </a:rPr>
              <a:t>Formed from argillaceous parent rocks: clay/shale/mudstone</a:t>
            </a:r>
          </a:p>
        </p:txBody>
      </p:sp>
      <p:sp>
        <p:nvSpPr>
          <p:cNvPr id="21521" name="Text Box 17"/>
          <p:cNvSpPr txBox="1">
            <a:spLocks noChangeArrowheads="1"/>
          </p:cNvSpPr>
          <p:nvPr/>
        </p:nvSpPr>
        <p:spPr bwMode="auto">
          <a:xfrm>
            <a:off x="1258888" y="1066800"/>
            <a:ext cx="27035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chemeClr val="bg1"/>
                </a:solidFill>
              </a:rPr>
              <a:t>Tough, compact and splintery hornfelsic texture</a:t>
            </a:r>
          </a:p>
        </p:txBody>
      </p:sp>
      <p:sp>
        <p:nvSpPr>
          <p:cNvPr id="21522" name="Line 18"/>
          <p:cNvSpPr>
            <a:spLocks noChangeShapeType="1"/>
          </p:cNvSpPr>
          <p:nvPr/>
        </p:nvSpPr>
        <p:spPr bwMode="auto">
          <a:xfrm>
            <a:off x="3200400" y="1676400"/>
            <a:ext cx="914400" cy="1752600"/>
          </a:xfrm>
          <a:prstGeom prst="line">
            <a:avLst/>
          </a:prstGeom>
          <a:noFill/>
          <a:ln w="28575">
            <a:solidFill>
              <a:srgbClr val="000000"/>
            </a:solidFill>
            <a:round/>
            <a:headEnd/>
            <a:tailEnd type="arrow"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21523" name="Text Box 19"/>
          <p:cNvSpPr txBox="1">
            <a:spLocks noChangeArrowheads="1"/>
          </p:cNvSpPr>
          <p:nvPr/>
        </p:nvSpPr>
        <p:spPr bwMode="auto">
          <a:xfrm>
            <a:off x="6096000" y="6248400"/>
            <a:ext cx="3048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chemeClr val="bg1"/>
                </a:solidFill>
              </a:rPr>
              <a:t>All evidence of sedimentary structures destroyed</a:t>
            </a:r>
          </a:p>
        </p:txBody>
      </p:sp>
      <p:sp>
        <p:nvSpPr>
          <p:cNvPr id="21524" name="Line 20"/>
          <p:cNvSpPr>
            <a:spLocks noChangeShapeType="1"/>
          </p:cNvSpPr>
          <p:nvPr/>
        </p:nvSpPr>
        <p:spPr bwMode="auto">
          <a:xfrm flipH="1" flipV="1">
            <a:off x="5029200" y="5257800"/>
            <a:ext cx="1295400" cy="990600"/>
          </a:xfrm>
          <a:prstGeom prst="line">
            <a:avLst/>
          </a:prstGeom>
          <a:noFill/>
          <a:ln w="28575">
            <a:solidFill>
              <a:srgbClr val="000000"/>
            </a:solidFill>
            <a:round/>
            <a:headEnd/>
            <a:tailEnd type="arrow"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21525" name="Freeform 21"/>
          <p:cNvSpPr>
            <a:spLocks/>
          </p:cNvSpPr>
          <p:nvPr/>
        </p:nvSpPr>
        <p:spPr bwMode="auto">
          <a:xfrm>
            <a:off x="107950" y="1317625"/>
            <a:ext cx="2976563" cy="3430588"/>
          </a:xfrm>
          <a:custGeom>
            <a:avLst/>
            <a:gdLst>
              <a:gd name="T0" fmla="*/ 2147483646 w 1875"/>
              <a:gd name="T1" fmla="*/ 2147483646 h 2161"/>
              <a:gd name="T2" fmla="*/ 2147483646 w 1875"/>
              <a:gd name="T3" fmla="*/ 2147483646 h 2161"/>
              <a:gd name="T4" fmla="*/ 2147483646 w 1875"/>
              <a:gd name="T5" fmla="*/ 2147483646 h 2161"/>
              <a:gd name="T6" fmla="*/ 2147483646 w 1875"/>
              <a:gd name="T7" fmla="*/ 2147483646 h 2161"/>
              <a:gd name="T8" fmla="*/ 2147483646 w 1875"/>
              <a:gd name="T9" fmla="*/ 2147483646 h 2161"/>
              <a:gd name="T10" fmla="*/ 2147483646 w 1875"/>
              <a:gd name="T11" fmla="*/ 2147483646 h 2161"/>
              <a:gd name="T12" fmla="*/ 2147483646 w 1875"/>
              <a:gd name="T13" fmla="*/ 2147483646 h 2161"/>
              <a:gd name="T14" fmla="*/ 2147483646 w 1875"/>
              <a:gd name="T15" fmla="*/ 2147483646 h 2161"/>
              <a:gd name="T16" fmla="*/ 0 60000 65536"/>
              <a:gd name="T17" fmla="*/ 0 60000 65536"/>
              <a:gd name="T18" fmla="*/ 0 60000 65536"/>
              <a:gd name="T19" fmla="*/ 0 60000 65536"/>
              <a:gd name="T20" fmla="*/ 0 60000 65536"/>
              <a:gd name="T21" fmla="*/ 0 60000 65536"/>
              <a:gd name="T22" fmla="*/ 0 60000 65536"/>
              <a:gd name="T23" fmla="*/ 0 60000 65536"/>
              <a:gd name="T24" fmla="*/ 0 w 1875"/>
              <a:gd name="T25" fmla="*/ 0 h 2161"/>
              <a:gd name="T26" fmla="*/ 1875 w 1875"/>
              <a:gd name="T27" fmla="*/ 2161 h 21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75" h="2161">
                <a:moveTo>
                  <a:pt x="136" y="1285"/>
                </a:moveTo>
                <a:cubicBezTo>
                  <a:pt x="302" y="1319"/>
                  <a:pt x="468" y="1353"/>
                  <a:pt x="589" y="1466"/>
                </a:cubicBezTo>
                <a:cubicBezTo>
                  <a:pt x="710" y="1579"/>
                  <a:pt x="665" y="2161"/>
                  <a:pt x="862" y="1965"/>
                </a:cubicBezTo>
                <a:cubicBezTo>
                  <a:pt x="1059" y="1769"/>
                  <a:pt x="1875" y="574"/>
                  <a:pt x="1769" y="287"/>
                </a:cubicBezTo>
                <a:cubicBezTo>
                  <a:pt x="1663" y="0"/>
                  <a:pt x="454" y="234"/>
                  <a:pt x="227" y="241"/>
                </a:cubicBezTo>
                <a:cubicBezTo>
                  <a:pt x="0" y="248"/>
                  <a:pt x="400" y="135"/>
                  <a:pt x="408" y="332"/>
                </a:cubicBezTo>
                <a:cubicBezTo>
                  <a:pt x="416" y="529"/>
                  <a:pt x="325" y="1187"/>
                  <a:pt x="272" y="1421"/>
                </a:cubicBezTo>
                <a:cubicBezTo>
                  <a:pt x="219" y="1655"/>
                  <a:pt x="154" y="1696"/>
                  <a:pt x="90" y="1738"/>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type="triangle" w="med" len="med"/>
              </a14:hiddenLine>
            </a:ext>
          </a:extLst>
        </p:spPr>
        <p:txBody>
          <a:bodyPr lIns="90000" tIns="46800" rIns="90000" bIns="46800">
            <a:sp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ctr" eaLnBrk="1" hangingPunct="1"/>
            <a:r>
              <a:rPr lang="en-GB" altLang="en-US" sz="3200" b="1" dirty="0" err="1"/>
              <a:t>Maculose</a:t>
            </a:r>
            <a:r>
              <a:rPr lang="en-GB" altLang="en-US" sz="3200" b="1" dirty="0"/>
              <a:t> structure:</a:t>
            </a:r>
          </a:p>
        </p:txBody>
      </p:sp>
      <p:sp>
        <p:nvSpPr>
          <p:cNvPr id="22531" name="Rectangle 3"/>
          <p:cNvSpPr>
            <a:spLocks noGrp="1" noChangeArrowheads="1"/>
          </p:cNvSpPr>
          <p:nvPr>
            <p:ph type="body" idx="1"/>
          </p:nvPr>
        </p:nvSpPr>
        <p:spPr>
          <a:xfrm>
            <a:off x="323528" y="1772816"/>
            <a:ext cx="8134672" cy="4399384"/>
          </a:xfrm>
        </p:spPr>
        <p:txBody>
          <a:bodyPr/>
          <a:lstStyle/>
          <a:p>
            <a:pPr algn="just"/>
            <a:r>
              <a:rPr lang="en-US" sz="2800" b="1" dirty="0" err="1"/>
              <a:t>Maculose</a:t>
            </a:r>
            <a:r>
              <a:rPr lang="en-US" sz="2800" b="1" dirty="0"/>
              <a:t> structure:</a:t>
            </a:r>
            <a:endParaRPr lang="en-US" sz="2800" dirty="0"/>
          </a:p>
          <a:p>
            <a:pPr algn="just"/>
            <a:r>
              <a:rPr lang="en-US" sz="2800" dirty="0"/>
              <a:t>It is produced by thermal metamorphism of argillaceous rocks like shales. Here, larger crystals of </a:t>
            </a:r>
            <a:r>
              <a:rPr lang="en-US" sz="2800" dirty="0" err="1"/>
              <a:t>andalusite</a:t>
            </a:r>
            <a:r>
              <a:rPr lang="en-US" sz="2800" dirty="0"/>
              <a:t>, cordierite and biotite are sometimes well developed giving a spotted appearance to the rocks. The well developed crystals are known as '</a:t>
            </a:r>
            <a:r>
              <a:rPr lang="en-US" sz="2800" dirty="0" err="1"/>
              <a:t>porphyroblasts</a:t>
            </a:r>
            <a:r>
              <a:rPr lang="en-US" sz="2800" dirty="0"/>
              <a:t>' with increasing degree of metamorphism, the spotted slates pass into extremely fine grained granular rock known as </a:t>
            </a:r>
            <a:r>
              <a:rPr lang="en-US" sz="2800" dirty="0" err="1"/>
              <a:t>Hornfels</a:t>
            </a:r>
            <a:r>
              <a:rPr lang="en-US" sz="2800" dirty="0"/>
              <a:t>.</a:t>
            </a:r>
          </a:p>
        </p:txBody>
      </p:sp>
    </p:spTree>
    <p:extLst>
      <p:ext uri="{BB962C8B-B14F-4D97-AF65-F5344CB8AC3E}">
        <p14:creationId xmlns:p14="http://schemas.microsoft.com/office/powerpoint/2010/main" val="2911178686"/>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2000"/>
                                        <p:tgtEl>
                                          <p:spTgt spid="225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531">
                                            <p:txEl>
                                              <p:pRg st="0" end="0"/>
                                            </p:txEl>
                                          </p:spTgt>
                                        </p:tgtEl>
                                        <p:attrNameLst>
                                          <p:attrName>style.visibility</p:attrName>
                                        </p:attrNameLst>
                                      </p:cBhvr>
                                      <p:to>
                                        <p:strVal val="visible"/>
                                      </p:to>
                                    </p:set>
                                    <p:animEffect transition="in" filter="fade">
                                      <p:cBhvr>
                                        <p:cTn id="10" dur="2000"/>
                                        <p:tgtEl>
                                          <p:spTgt spid="22531">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531">
                                            <p:txEl>
                                              <p:pRg st="1" end="1"/>
                                            </p:txEl>
                                          </p:spTgt>
                                        </p:tgtEl>
                                        <p:attrNameLst>
                                          <p:attrName>style.visibility</p:attrName>
                                        </p:attrNameLst>
                                      </p:cBhvr>
                                      <p:to>
                                        <p:strVal val="visible"/>
                                      </p:to>
                                    </p:set>
                                    <p:animEffect transition="in" filter="fade">
                                      <p:cBhvr>
                                        <p:cTn id="13" dur="2000"/>
                                        <p:tgtEl>
                                          <p:spTgt spid="225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22531"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ctr" eaLnBrk="1" hangingPunct="1"/>
            <a:r>
              <a:rPr lang="en-GB" altLang="en-US" sz="3200" b="1" smtClean="0"/>
              <a:t>Contact Metamorphism Of Limestones 1</a:t>
            </a:r>
          </a:p>
        </p:txBody>
      </p:sp>
      <p:sp>
        <p:nvSpPr>
          <p:cNvPr id="22531" name="Rectangle 3"/>
          <p:cNvSpPr>
            <a:spLocks noGrp="1" noChangeArrowheads="1"/>
          </p:cNvSpPr>
          <p:nvPr>
            <p:ph type="body" idx="1"/>
          </p:nvPr>
        </p:nvSpPr>
        <p:spPr/>
        <p:txBody>
          <a:bodyPr/>
          <a:lstStyle/>
          <a:p>
            <a:pPr eaLnBrk="1" hangingPunct="1"/>
            <a:r>
              <a:rPr lang="en-GB" altLang="en-US" sz="2800" smtClean="0"/>
              <a:t>Limestones, including chalk are chemically simple rocks, comprising just calcium carbonate in the form of the mineral calcite.</a:t>
            </a:r>
          </a:p>
          <a:p>
            <a:pPr eaLnBrk="1" hangingPunct="1"/>
            <a:r>
              <a:rPr lang="en-GB" altLang="en-US" sz="2800" smtClean="0"/>
              <a:t>No new can minerals form as there are only atoms of Ca, C and O present, instead calcium carbonate recrystallises in a coarser form</a:t>
            </a:r>
          </a:p>
          <a:p>
            <a:pPr eaLnBrk="1" hangingPunct="1"/>
            <a:r>
              <a:rPr lang="en-GB" altLang="en-US" sz="2800" smtClean="0"/>
              <a:t>Grain size increases with grade. Low grade &lt;1mm, Medium 1-2mm, High &gt;2mm</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2000"/>
                                        <p:tgtEl>
                                          <p:spTgt spid="225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531">
                                            <p:txEl>
                                              <p:pRg st="0" end="0"/>
                                            </p:txEl>
                                          </p:spTgt>
                                        </p:tgtEl>
                                        <p:attrNameLst>
                                          <p:attrName>style.visibility</p:attrName>
                                        </p:attrNameLst>
                                      </p:cBhvr>
                                      <p:to>
                                        <p:strVal val="visible"/>
                                      </p:to>
                                    </p:set>
                                    <p:animEffect transition="in" filter="fade">
                                      <p:cBhvr>
                                        <p:cTn id="10" dur="2000"/>
                                        <p:tgtEl>
                                          <p:spTgt spid="22531">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531">
                                            <p:txEl>
                                              <p:pRg st="1" end="1"/>
                                            </p:txEl>
                                          </p:spTgt>
                                        </p:tgtEl>
                                        <p:attrNameLst>
                                          <p:attrName>style.visibility</p:attrName>
                                        </p:attrNameLst>
                                      </p:cBhvr>
                                      <p:to>
                                        <p:strVal val="visible"/>
                                      </p:to>
                                    </p:set>
                                    <p:animEffect transition="in" filter="fade">
                                      <p:cBhvr>
                                        <p:cTn id="13" dur="2000"/>
                                        <p:tgtEl>
                                          <p:spTgt spid="22531">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531">
                                            <p:txEl>
                                              <p:pRg st="2" end="2"/>
                                            </p:txEl>
                                          </p:spTgt>
                                        </p:tgtEl>
                                        <p:attrNameLst>
                                          <p:attrName>style.visibility</p:attrName>
                                        </p:attrNameLst>
                                      </p:cBhvr>
                                      <p:to>
                                        <p:strVal val="visible"/>
                                      </p:to>
                                    </p:set>
                                    <p:animEffect transition="in" filter="fade">
                                      <p:cBhvr>
                                        <p:cTn id="16" dur="2000"/>
                                        <p:tgtEl>
                                          <p:spTgt spid="225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22531"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algn="ctr" eaLnBrk="1" hangingPunct="1"/>
            <a:r>
              <a:rPr lang="en-GB" altLang="en-US" sz="3200" b="1" smtClean="0"/>
              <a:t>Contact Metamorphism Of Limestones 2</a:t>
            </a:r>
          </a:p>
        </p:txBody>
      </p:sp>
      <p:sp>
        <p:nvSpPr>
          <p:cNvPr id="23555" name="Rectangle 3"/>
          <p:cNvSpPr>
            <a:spLocks noGrp="1" noChangeArrowheads="1"/>
          </p:cNvSpPr>
          <p:nvPr>
            <p:ph type="body" idx="1"/>
          </p:nvPr>
        </p:nvSpPr>
        <p:spPr/>
        <p:txBody>
          <a:bodyPr/>
          <a:lstStyle/>
          <a:p>
            <a:pPr eaLnBrk="1" hangingPunct="1"/>
            <a:r>
              <a:rPr lang="en-GB" altLang="en-US" smtClean="0"/>
              <a:t>Limestones recrystallise to form marble</a:t>
            </a:r>
          </a:p>
          <a:p>
            <a:pPr eaLnBrk="1" hangingPunct="1"/>
            <a:r>
              <a:rPr lang="en-GB" altLang="en-US" smtClean="0"/>
              <a:t>All fossil detail and older structures are lost during recrystallisation</a:t>
            </a:r>
          </a:p>
          <a:p>
            <a:pPr eaLnBrk="1" hangingPunct="1"/>
            <a:r>
              <a:rPr lang="en-GB" altLang="en-US" smtClean="0"/>
              <a:t>Marbles show granoblastic texture, where all the crystals are roughly the same size. This is the metamorphic equivalent of granular texture in igneous rocks.</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2000"/>
                                        <p:tgtEl>
                                          <p:spTgt spid="2355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555">
                                            <p:txEl>
                                              <p:pRg st="1" end="1"/>
                                            </p:txEl>
                                          </p:spTgt>
                                        </p:tgtEl>
                                        <p:attrNameLst>
                                          <p:attrName>style.visibility</p:attrName>
                                        </p:attrNameLst>
                                      </p:cBhvr>
                                      <p:to>
                                        <p:strVal val="visible"/>
                                      </p:to>
                                    </p:set>
                                    <p:animEffect transition="in" filter="fade">
                                      <p:cBhvr>
                                        <p:cTn id="10" dur="2000"/>
                                        <p:tgtEl>
                                          <p:spTgt spid="2355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555">
                                            <p:txEl>
                                              <p:pRg st="2" end="2"/>
                                            </p:txEl>
                                          </p:spTgt>
                                        </p:tgtEl>
                                        <p:attrNameLst>
                                          <p:attrName>style.visibility</p:attrName>
                                        </p:attrNameLst>
                                      </p:cBhvr>
                                      <p:to>
                                        <p:strVal val="visible"/>
                                      </p:to>
                                    </p:set>
                                    <p:animEffect transition="in" filter="fade">
                                      <p:cBhvr>
                                        <p:cTn id="13" dur="2000"/>
                                        <p:tgtEl>
                                          <p:spTgt spid="235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npo0009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pic>
      <p:sp>
        <p:nvSpPr>
          <p:cNvPr id="24579" name="Text Box 3"/>
          <p:cNvSpPr txBox="1">
            <a:spLocks noChangeArrowheads="1"/>
          </p:cNvSpPr>
          <p:nvPr/>
        </p:nvSpPr>
        <p:spPr bwMode="auto">
          <a:xfrm>
            <a:off x="228600" y="30480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400" b="1" u="sng">
                <a:solidFill>
                  <a:srgbClr val="FF3300"/>
                </a:solidFill>
              </a:rPr>
              <a:t>Marble – Italy</a:t>
            </a:r>
          </a:p>
        </p:txBody>
      </p:sp>
      <p:sp>
        <p:nvSpPr>
          <p:cNvPr id="24580" name="Text Box 4"/>
          <p:cNvSpPr txBox="1">
            <a:spLocks noChangeArrowheads="1"/>
          </p:cNvSpPr>
          <p:nvPr/>
        </p:nvSpPr>
        <p:spPr bwMode="auto">
          <a:xfrm>
            <a:off x="0" y="3962400"/>
            <a:ext cx="28432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rgbClr val="FF3300"/>
                </a:solidFill>
              </a:rPr>
              <a:t>White, sugary saccharoidal or granoblastic texture</a:t>
            </a:r>
          </a:p>
        </p:txBody>
      </p:sp>
      <p:sp>
        <p:nvSpPr>
          <p:cNvPr id="24581" name="Text Box 5"/>
          <p:cNvSpPr txBox="1">
            <a:spLocks noChangeArrowheads="1"/>
          </p:cNvSpPr>
          <p:nvPr/>
        </p:nvSpPr>
        <p:spPr bwMode="auto">
          <a:xfrm>
            <a:off x="5867400" y="2420938"/>
            <a:ext cx="2857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rgbClr val="FF3300"/>
                </a:solidFill>
              </a:rPr>
              <a:t>Crystalline texture</a:t>
            </a:r>
          </a:p>
        </p:txBody>
      </p:sp>
      <p:sp>
        <p:nvSpPr>
          <p:cNvPr id="24582" name="Line 6"/>
          <p:cNvSpPr>
            <a:spLocks noChangeShapeType="1"/>
          </p:cNvSpPr>
          <p:nvPr/>
        </p:nvSpPr>
        <p:spPr bwMode="auto">
          <a:xfrm>
            <a:off x="2362200" y="4267200"/>
            <a:ext cx="1905000" cy="0"/>
          </a:xfrm>
          <a:prstGeom prst="line">
            <a:avLst/>
          </a:prstGeom>
          <a:noFill/>
          <a:ln w="25400">
            <a:solidFill>
              <a:srgbClr val="FF3300"/>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24583" name="Line 7"/>
          <p:cNvSpPr>
            <a:spLocks noChangeShapeType="1"/>
          </p:cNvSpPr>
          <p:nvPr/>
        </p:nvSpPr>
        <p:spPr bwMode="auto">
          <a:xfrm flipV="1">
            <a:off x="990600" y="4191000"/>
            <a:ext cx="2286000" cy="76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type="triangle" w="med" len="med"/>
              </a14:hiddenLine>
            </a:ext>
          </a:extLst>
        </p:spPr>
        <p:txBody>
          <a:bodyPr lIns="90000" tIns="46800" rIns="90000" bIns="46800">
            <a:spAutoFit/>
          </a:bodyPr>
          <a:lstStyle/>
          <a:p>
            <a:endParaRPr lang="en-US"/>
          </a:p>
        </p:txBody>
      </p:sp>
      <p:sp>
        <p:nvSpPr>
          <p:cNvPr id="24584" name="Line 9"/>
          <p:cNvSpPr>
            <a:spLocks noChangeShapeType="1"/>
          </p:cNvSpPr>
          <p:nvPr/>
        </p:nvSpPr>
        <p:spPr bwMode="auto">
          <a:xfrm flipH="1">
            <a:off x="5257800" y="2362200"/>
            <a:ext cx="2286000" cy="609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type="triangle" w="med" len="med"/>
              </a14:hiddenLine>
            </a:ext>
          </a:extLst>
        </p:spPr>
        <p:txBody>
          <a:bodyPr lIns="90000" tIns="46800" rIns="90000" bIns="46800">
            <a:spAutoFit/>
          </a:bodyPr>
          <a:lstStyle/>
          <a:p>
            <a:endParaRPr lang="en-US"/>
          </a:p>
        </p:txBody>
      </p:sp>
      <p:sp>
        <p:nvSpPr>
          <p:cNvPr id="24585" name="Line 10"/>
          <p:cNvSpPr>
            <a:spLocks noChangeShapeType="1"/>
          </p:cNvSpPr>
          <p:nvPr/>
        </p:nvSpPr>
        <p:spPr bwMode="auto">
          <a:xfrm flipH="1">
            <a:off x="4876800" y="2286000"/>
            <a:ext cx="2667000" cy="381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type="triangle" w="med" len="med"/>
              </a14:hiddenLine>
            </a:ext>
          </a:extLst>
        </p:spPr>
        <p:txBody>
          <a:bodyPr lIns="90000" tIns="46800" rIns="90000" bIns="46800">
            <a:spAutoFit/>
          </a:bodyPr>
          <a:lstStyle/>
          <a:p>
            <a:endParaRPr lang="en-US"/>
          </a:p>
        </p:txBody>
      </p:sp>
      <p:sp>
        <p:nvSpPr>
          <p:cNvPr id="24586" name="Line 33"/>
          <p:cNvSpPr>
            <a:spLocks noChangeShapeType="1"/>
          </p:cNvSpPr>
          <p:nvPr/>
        </p:nvSpPr>
        <p:spPr bwMode="auto">
          <a:xfrm flipH="1">
            <a:off x="5148263" y="2852738"/>
            <a:ext cx="1368425" cy="833437"/>
          </a:xfrm>
          <a:prstGeom prst="line">
            <a:avLst/>
          </a:prstGeom>
          <a:noFill/>
          <a:ln w="25400">
            <a:solidFill>
              <a:srgbClr val="FF3300"/>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24587" name="Text Box 34"/>
          <p:cNvSpPr txBox="1">
            <a:spLocks noChangeArrowheads="1"/>
          </p:cNvSpPr>
          <p:nvPr/>
        </p:nvSpPr>
        <p:spPr bwMode="auto">
          <a:xfrm>
            <a:off x="6877050" y="4941888"/>
            <a:ext cx="1981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rgbClr val="FF3300"/>
                </a:solidFill>
              </a:rPr>
              <a:t>Crystal size 1 – 2mm medium grade</a:t>
            </a:r>
          </a:p>
        </p:txBody>
      </p:sp>
      <p:sp>
        <p:nvSpPr>
          <p:cNvPr id="24588" name="Line 35"/>
          <p:cNvSpPr>
            <a:spLocks noChangeShapeType="1"/>
          </p:cNvSpPr>
          <p:nvPr/>
        </p:nvSpPr>
        <p:spPr bwMode="auto">
          <a:xfrm flipH="1">
            <a:off x="5651500" y="5300663"/>
            <a:ext cx="1295400" cy="152400"/>
          </a:xfrm>
          <a:prstGeom prst="line">
            <a:avLst/>
          </a:prstGeom>
          <a:noFill/>
          <a:ln w="25400">
            <a:solidFill>
              <a:srgbClr val="FF3300"/>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24589" name="Text Box 36"/>
          <p:cNvSpPr txBox="1">
            <a:spLocks noChangeArrowheads="1"/>
          </p:cNvSpPr>
          <p:nvPr/>
        </p:nvSpPr>
        <p:spPr bwMode="auto">
          <a:xfrm>
            <a:off x="250825" y="1700213"/>
            <a:ext cx="27432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rgbClr val="FF3300"/>
                </a:solidFill>
              </a:rPr>
              <a:t>Contact/thermal metamorphism of a pure limestone, hence white colour</a:t>
            </a:r>
          </a:p>
        </p:txBody>
      </p:sp>
      <p:sp>
        <p:nvSpPr>
          <p:cNvPr id="24590" name="Text Box 37"/>
          <p:cNvSpPr txBox="1">
            <a:spLocks noChangeArrowheads="1"/>
          </p:cNvSpPr>
          <p:nvPr/>
        </p:nvSpPr>
        <p:spPr bwMode="auto">
          <a:xfrm>
            <a:off x="250825" y="5229225"/>
            <a:ext cx="2259013"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rgbClr val="FF3300"/>
                </a:solidFill>
              </a:rPr>
              <a:t>No evidence of old sedimentary structures, therefore at least medium grade</a:t>
            </a:r>
          </a:p>
        </p:txBody>
      </p:sp>
      <p:sp>
        <p:nvSpPr>
          <p:cNvPr id="24591" name="Text Box 38"/>
          <p:cNvSpPr txBox="1">
            <a:spLocks noChangeArrowheads="1"/>
          </p:cNvSpPr>
          <p:nvPr/>
        </p:nvSpPr>
        <p:spPr bwMode="auto">
          <a:xfrm>
            <a:off x="5995988" y="3213100"/>
            <a:ext cx="31480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rgbClr val="FF3300"/>
                </a:solidFill>
              </a:rPr>
              <a:t>Entirely composed of recrystallised calcium carbonate</a:t>
            </a:r>
          </a:p>
        </p:txBody>
      </p:sp>
      <p:sp>
        <p:nvSpPr>
          <p:cNvPr id="24592" name="Text Box 39"/>
          <p:cNvSpPr txBox="1">
            <a:spLocks noChangeArrowheads="1"/>
          </p:cNvSpPr>
          <p:nvPr/>
        </p:nvSpPr>
        <p:spPr bwMode="auto">
          <a:xfrm>
            <a:off x="5795963" y="5734050"/>
            <a:ext cx="3048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rgbClr val="FF3300"/>
                </a:solidFill>
              </a:rPr>
              <a:t>Monomineralic rock-reacts with dilute hydrochloric acid and can be scratched easily with steel</a:t>
            </a:r>
          </a:p>
        </p:txBody>
      </p:sp>
      <p:sp>
        <p:nvSpPr>
          <p:cNvPr id="24593" name="Text Box 40"/>
          <p:cNvSpPr txBox="1">
            <a:spLocks noChangeArrowheads="1"/>
          </p:cNvSpPr>
          <p:nvPr/>
        </p:nvSpPr>
        <p:spPr bwMode="auto">
          <a:xfrm>
            <a:off x="2781300" y="457200"/>
            <a:ext cx="3581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rgbClr val="FF3300"/>
                </a:solidFill>
              </a:rPr>
              <a:t>No evidence of foliation, therefore formed by contact metamorphism</a:t>
            </a:r>
          </a:p>
        </p:txBody>
      </p:sp>
      <p:sp>
        <p:nvSpPr>
          <p:cNvPr id="24594" name="Text Box 41"/>
          <p:cNvSpPr txBox="1">
            <a:spLocks noChangeArrowheads="1"/>
          </p:cNvSpPr>
          <p:nvPr/>
        </p:nvSpPr>
        <p:spPr bwMode="auto">
          <a:xfrm>
            <a:off x="5334000" y="1447800"/>
            <a:ext cx="32702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rgbClr val="FF3300"/>
                </a:solidFill>
              </a:rPr>
              <a:t>Calcite crystals are hexagonal with 120 degree triple point junctions</a:t>
            </a:r>
          </a:p>
        </p:txBody>
      </p:sp>
      <p:sp>
        <p:nvSpPr>
          <p:cNvPr id="24595" name="Line 42"/>
          <p:cNvSpPr>
            <a:spLocks noChangeShapeType="1"/>
          </p:cNvSpPr>
          <p:nvPr/>
        </p:nvSpPr>
        <p:spPr bwMode="auto">
          <a:xfrm flipH="1">
            <a:off x="4572000" y="1905000"/>
            <a:ext cx="838200" cy="1219200"/>
          </a:xfrm>
          <a:prstGeom prst="line">
            <a:avLst/>
          </a:prstGeom>
          <a:noFill/>
          <a:ln w="25400">
            <a:solidFill>
              <a:srgbClr val="FF3300"/>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24596" name="Line 44"/>
          <p:cNvSpPr>
            <a:spLocks noChangeShapeType="1"/>
          </p:cNvSpPr>
          <p:nvPr/>
        </p:nvSpPr>
        <p:spPr bwMode="auto">
          <a:xfrm>
            <a:off x="3132138" y="6308725"/>
            <a:ext cx="2209800" cy="0"/>
          </a:xfrm>
          <a:prstGeom prst="line">
            <a:avLst/>
          </a:prstGeom>
          <a:noFill/>
          <a:ln w="28575">
            <a:solidFill>
              <a:srgbClr val="FF3300"/>
            </a:solidFill>
            <a:round/>
            <a:headEnd type="triangle" w="med" len="me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24597" name="Text Box 45"/>
          <p:cNvSpPr txBox="1">
            <a:spLocks noChangeArrowheads="1"/>
          </p:cNvSpPr>
          <p:nvPr/>
        </p:nvSpPr>
        <p:spPr bwMode="auto">
          <a:xfrm>
            <a:off x="3492500" y="6308725"/>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rgbClr val="FF3300"/>
                </a:solidFill>
              </a:rPr>
              <a:t>2 cm</a:t>
            </a:r>
          </a:p>
        </p:txBody>
      </p:sp>
      <p:sp>
        <p:nvSpPr>
          <p:cNvPr id="24598" name="Line 46"/>
          <p:cNvSpPr>
            <a:spLocks noChangeShapeType="1"/>
          </p:cNvSpPr>
          <p:nvPr/>
        </p:nvSpPr>
        <p:spPr bwMode="auto">
          <a:xfrm>
            <a:off x="2700338" y="2492375"/>
            <a:ext cx="881062" cy="631825"/>
          </a:xfrm>
          <a:prstGeom prst="line">
            <a:avLst/>
          </a:prstGeom>
          <a:noFill/>
          <a:ln w="25400">
            <a:solidFill>
              <a:srgbClr val="FF3300"/>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24599" name="Line 47"/>
          <p:cNvSpPr>
            <a:spLocks noChangeShapeType="1"/>
          </p:cNvSpPr>
          <p:nvPr/>
        </p:nvSpPr>
        <p:spPr bwMode="auto">
          <a:xfrm flipH="1">
            <a:off x="4038600" y="1143000"/>
            <a:ext cx="152400" cy="990600"/>
          </a:xfrm>
          <a:prstGeom prst="line">
            <a:avLst/>
          </a:prstGeom>
          <a:noFill/>
          <a:ln w="25400">
            <a:solidFill>
              <a:srgbClr val="FF3300"/>
            </a:solidFill>
            <a:round/>
            <a:headEnd/>
            <a:tailEnd type="arrow"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algn="ctr" eaLnBrk="1" hangingPunct="1"/>
            <a:r>
              <a:rPr lang="en-GB" altLang="en-US" sz="3200" b="1" smtClean="0"/>
              <a:t>Contact Metamorphism Of Limestones 3</a:t>
            </a:r>
          </a:p>
        </p:txBody>
      </p:sp>
      <p:sp>
        <p:nvSpPr>
          <p:cNvPr id="25603" name="Rectangle 3"/>
          <p:cNvSpPr>
            <a:spLocks noGrp="1" noChangeArrowheads="1"/>
          </p:cNvSpPr>
          <p:nvPr>
            <p:ph type="body" idx="1"/>
          </p:nvPr>
        </p:nvSpPr>
        <p:spPr/>
        <p:txBody>
          <a:bodyPr/>
          <a:lstStyle/>
          <a:p>
            <a:pPr eaLnBrk="1" hangingPunct="1">
              <a:lnSpc>
                <a:spcPct val="90000"/>
              </a:lnSpc>
            </a:pPr>
            <a:r>
              <a:rPr lang="en-GB" altLang="en-US" sz="2800" dirty="0" smtClean="0"/>
              <a:t>Pure limestones produce white marbles with a sugary or </a:t>
            </a:r>
            <a:r>
              <a:rPr lang="en-GB" altLang="en-US" sz="2800" dirty="0" err="1" smtClean="0"/>
              <a:t>saccharoidal</a:t>
            </a:r>
            <a:r>
              <a:rPr lang="en-GB" altLang="en-US" sz="2800" dirty="0" smtClean="0"/>
              <a:t> texture</a:t>
            </a:r>
          </a:p>
          <a:p>
            <a:pPr eaLnBrk="1" hangingPunct="1">
              <a:lnSpc>
                <a:spcPct val="90000"/>
              </a:lnSpc>
            </a:pPr>
            <a:r>
              <a:rPr lang="en-GB" altLang="en-US" sz="2800" dirty="0" smtClean="0"/>
              <a:t>Crystals show triple point junctions with 120 degree angles between adjacent crystals. Indicates crystallization in the absence of directed stress</a:t>
            </a:r>
          </a:p>
          <a:p>
            <a:pPr eaLnBrk="1" hangingPunct="1">
              <a:lnSpc>
                <a:spcPct val="90000"/>
              </a:lnSpc>
            </a:pPr>
            <a:r>
              <a:rPr lang="en-GB" altLang="en-US" sz="2800" dirty="0" smtClean="0"/>
              <a:t>Marbles can be distinguished from metaquartzites by testing with dilute acid and scratching with a steel nail</a:t>
            </a:r>
          </a:p>
          <a:p>
            <a:pPr eaLnBrk="1" hangingPunct="1">
              <a:lnSpc>
                <a:spcPct val="90000"/>
              </a:lnSpc>
            </a:pPr>
            <a:r>
              <a:rPr lang="en-GB" altLang="en-US" sz="2800" dirty="0" smtClean="0"/>
              <a:t>Marble reacts or fizzes (carbon dioxide is given off) and is scratched by the steel nail</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fade">
                                      <p:cBhvr>
                                        <p:cTn id="7" dur="2000"/>
                                        <p:tgtEl>
                                          <p:spTgt spid="2560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603">
                                            <p:txEl>
                                              <p:pRg st="0" end="0"/>
                                            </p:txEl>
                                          </p:spTgt>
                                        </p:tgtEl>
                                        <p:attrNameLst>
                                          <p:attrName>style.visibility</p:attrName>
                                        </p:attrNameLst>
                                      </p:cBhvr>
                                      <p:to>
                                        <p:strVal val="visible"/>
                                      </p:to>
                                    </p:set>
                                    <p:animEffect transition="in" filter="fade">
                                      <p:cBhvr>
                                        <p:cTn id="10" dur="2000"/>
                                        <p:tgtEl>
                                          <p:spTgt spid="2560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603">
                                            <p:txEl>
                                              <p:pRg st="1" end="1"/>
                                            </p:txEl>
                                          </p:spTgt>
                                        </p:tgtEl>
                                        <p:attrNameLst>
                                          <p:attrName>style.visibility</p:attrName>
                                        </p:attrNameLst>
                                      </p:cBhvr>
                                      <p:to>
                                        <p:strVal val="visible"/>
                                      </p:to>
                                    </p:set>
                                    <p:animEffect transition="in" filter="fade">
                                      <p:cBhvr>
                                        <p:cTn id="13" dur="2000"/>
                                        <p:tgtEl>
                                          <p:spTgt spid="2560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603">
                                            <p:txEl>
                                              <p:pRg st="2" end="2"/>
                                            </p:txEl>
                                          </p:spTgt>
                                        </p:tgtEl>
                                        <p:attrNameLst>
                                          <p:attrName>style.visibility</p:attrName>
                                        </p:attrNameLst>
                                      </p:cBhvr>
                                      <p:to>
                                        <p:strVal val="visible"/>
                                      </p:to>
                                    </p:set>
                                    <p:animEffect transition="in" filter="fade">
                                      <p:cBhvr>
                                        <p:cTn id="16" dur="2000"/>
                                        <p:tgtEl>
                                          <p:spTgt spid="2560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603">
                                            <p:txEl>
                                              <p:pRg st="3" end="3"/>
                                            </p:txEl>
                                          </p:spTgt>
                                        </p:tgtEl>
                                        <p:attrNameLst>
                                          <p:attrName>style.visibility</p:attrName>
                                        </p:attrNameLst>
                                      </p:cBhvr>
                                      <p:to>
                                        <p:strVal val="visible"/>
                                      </p:to>
                                    </p:set>
                                    <p:animEffect transition="in" filter="fade">
                                      <p:cBhvr>
                                        <p:cTn id="19" dur="2000"/>
                                        <p:tgtEl>
                                          <p:spTgt spid="256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5603"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ctr" eaLnBrk="1" hangingPunct="1"/>
            <a:r>
              <a:rPr lang="en-GB" altLang="en-US" sz="3200" b="1" smtClean="0"/>
              <a:t>Contact Metamorphism Of Sandstones 1</a:t>
            </a:r>
          </a:p>
        </p:txBody>
      </p:sp>
      <p:sp>
        <p:nvSpPr>
          <p:cNvPr id="26627" name="Rectangle 3"/>
          <p:cNvSpPr>
            <a:spLocks noGrp="1" noChangeArrowheads="1"/>
          </p:cNvSpPr>
          <p:nvPr>
            <p:ph type="body" idx="1"/>
          </p:nvPr>
        </p:nvSpPr>
        <p:spPr/>
        <p:txBody>
          <a:bodyPr/>
          <a:lstStyle/>
          <a:p>
            <a:pPr eaLnBrk="1" hangingPunct="1">
              <a:lnSpc>
                <a:spcPct val="90000"/>
              </a:lnSpc>
            </a:pPr>
            <a:r>
              <a:rPr lang="en-GB" altLang="en-US" dirty="0" smtClean="0"/>
              <a:t>Sandstones are chemically simple rocks comprising mainly quartz (silicon dioxide)</a:t>
            </a:r>
          </a:p>
          <a:p>
            <a:pPr eaLnBrk="1" hangingPunct="1">
              <a:lnSpc>
                <a:spcPct val="90000"/>
              </a:lnSpc>
            </a:pPr>
            <a:r>
              <a:rPr lang="en-GB" altLang="en-US" dirty="0" smtClean="0"/>
              <a:t>No new minerals form from pure sandstones as there are only atoms of Si and O present. Instead, quartz </a:t>
            </a:r>
            <a:r>
              <a:rPr lang="en-GB" altLang="en-US" dirty="0" err="1" smtClean="0"/>
              <a:t>recrystallises</a:t>
            </a:r>
            <a:r>
              <a:rPr lang="en-GB" altLang="en-US" dirty="0" smtClean="0"/>
              <a:t> in a coarser form</a:t>
            </a:r>
          </a:p>
          <a:p>
            <a:pPr eaLnBrk="1" hangingPunct="1">
              <a:lnSpc>
                <a:spcPct val="90000"/>
              </a:lnSpc>
            </a:pPr>
            <a:r>
              <a:rPr lang="en-GB" altLang="en-US" dirty="0" smtClean="0"/>
              <a:t>Grain size increases with grade. Low grade &lt;1mm, Medium 1-2mm, High &gt;2mm</a:t>
            </a:r>
          </a:p>
          <a:p>
            <a:pPr eaLnBrk="1" hangingPunct="1">
              <a:lnSpc>
                <a:spcPct val="90000"/>
              </a:lnSpc>
            </a:pPr>
            <a:endParaRPr lang="en-GB" altLang="en-US" dirty="0" smtClean="0"/>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fade">
                                      <p:cBhvr>
                                        <p:cTn id="7" dur="2000"/>
                                        <p:tgtEl>
                                          <p:spTgt spid="266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627">
                                            <p:txEl>
                                              <p:pRg st="0" end="0"/>
                                            </p:txEl>
                                          </p:spTgt>
                                        </p:tgtEl>
                                        <p:attrNameLst>
                                          <p:attrName>style.visibility</p:attrName>
                                        </p:attrNameLst>
                                      </p:cBhvr>
                                      <p:to>
                                        <p:strVal val="visible"/>
                                      </p:to>
                                    </p:set>
                                    <p:animEffect transition="in" filter="fade">
                                      <p:cBhvr>
                                        <p:cTn id="10" dur="2000"/>
                                        <p:tgtEl>
                                          <p:spTgt spid="2662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Effect transition="in" filter="fade">
                                      <p:cBhvr>
                                        <p:cTn id="13" dur="2000"/>
                                        <p:tgtEl>
                                          <p:spTgt spid="26627">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627">
                                            <p:txEl>
                                              <p:pRg st="2" end="2"/>
                                            </p:txEl>
                                          </p:spTgt>
                                        </p:tgtEl>
                                        <p:attrNameLst>
                                          <p:attrName>style.visibility</p:attrName>
                                        </p:attrNameLst>
                                      </p:cBhvr>
                                      <p:to>
                                        <p:strVal val="visible"/>
                                      </p:to>
                                    </p:set>
                                    <p:animEffect transition="in" filter="fade">
                                      <p:cBhvr>
                                        <p:cTn id="16" dur="2000"/>
                                        <p:tgtEl>
                                          <p:spTgt spid="266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P spid="2662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GB" altLang="en-US" sz="3200" b="1" smtClean="0"/>
              <a:t>Contact Metamorphism Of Sandstones 2</a:t>
            </a:r>
          </a:p>
        </p:txBody>
      </p:sp>
      <p:sp>
        <p:nvSpPr>
          <p:cNvPr id="27651" name="Rectangle 3"/>
          <p:cNvSpPr>
            <a:spLocks noGrp="1" noChangeArrowheads="1"/>
          </p:cNvSpPr>
          <p:nvPr>
            <p:ph type="body" idx="1"/>
          </p:nvPr>
        </p:nvSpPr>
        <p:spPr/>
        <p:txBody>
          <a:bodyPr/>
          <a:lstStyle/>
          <a:p>
            <a:pPr eaLnBrk="1" hangingPunct="1">
              <a:lnSpc>
                <a:spcPct val="90000"/>
              </a:lnSpc>
            </a:pPr>
            <a:r>
              <a:rPr lang="en-GB" altLang="en-US" smtClean="0"/>
              <a:t>Sandstones recrystallise to form metaquartzites</a:t>
            </a:r>
          </a:p>
          <a:p>
            <a:pPr eaLnBrk="1" hangingPunct="1">
              <a:lnSpc>
                <a:spcPct val="90000"/>
              </a:lnSpc>
            </a:pPr>
            <a:r>
              <a:rPr lang="en-GB" altLang="en-US" smtClean="0"/>
              <a:t>All fossil detail and older structures are lost during recrystallisation</a:t>
            </a:r>
          </a:p>
          <a:p>
            <a:pPr eaLnBrk="1" hangingPunct="1">
              <a:lnSpc>
                <a:spcPct val="90000"/>
              </a:lnSpc>
            </a:pPr>
            <a:r>
              <a:rPr lang="en-GB" altLang="en-US" smtClean="0"/>
              <a:t>Metaquartzites show granoblastic texture, where all the crystals are roughly the same size. This is the metamorphic equivalent of granular texture in igneous rocks.</a:t>
            </a:r>
          </a:p>
          <a:p>
            <a:pPr eaLnBrk="1" hangingPunct="1">
              <a:lnSpc>
                <a:spcPct val="90000"/>
              </a:lnSpc>
            </a:pPr>
            <a:endParaRPr lang="en-GB" altLang="en-US" smtClean="0"/>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algn="ctr" eaLnBrk="1" hangingPunct="1"/>
            <a:r>
              <a:rPr lang="en-GB" altLang="en-US" sz="3200" b="1" smtClean="0"/>
              <a:t>Contact Metamorphism Of Sandstones 3</a:t>
            </a:r>
          </a:p>
        </p:txBody>
      </p:sp>
      <p:sp>
        <p:nvSpPr>
          <p:cNvPr id="28675" name="Rectangle 3"/>
          <p:cNvSpPr>
            <a:spLocks noGrp="1" noChangeArrowheads="1"/>
          </p:cNvSpPr>
          <p:nvPr>
            <p:ph type="body" idx="1"/>
          </p:nvPr>
        </p:nvSpPr>
        <p:spPr/>
        <p:txBody>
          <a:bodyPr/>
          <a:lstStyle/>
          <a:p>
            <a:pPr eaLnBrk="1" hangingPunct="1"/>
            <a:r>
              <a:rPr lang="en-GB" altLang="en-US" sz="2800" smtClean="0"/>
              <a:t>Crystals show triple point junctions with 120 degree angles between adjacent crystals. Indicates crystallization in the absence of directed stress</a:t>
            </a:r>
          </a:p>
          <a:p>
            <a:pPr eaLnBrk="1" hangingPunct="1"/>
            <a:r>
              <a:rPr lang="en-GB" altLang="en-US" sz="2800" smtClean="0"/>
              <a:t>Metaquartzites can be distinguished from marbles by testing with dilute acid and scratching with a steel nail</a:t>
            </a:r>
          </a:p>
          <a:p>
            <a:pPr eaLnBrk="1" hangingPunct="1"/>
            <a:r>
              <a:rPr lang="en-GB" altLang="en-US" sz="2800" smtClean="0"/>
              <a:t>Metaquartzite does not react with acid and is not scratched by a steel nail</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lgn="ctr" eaLnBrk="1" hangingPunct="1"/>
            <a:r>
              <a:rPr lang="en-GB" altLang="en-US" sz="4800" b="1" smtClean="0"/>
              <a:t>Definition</a:t>
            </a:r>
          </a:p>
        </p:txBody>
      </p:sp>
      <p:sp>
        <p:nvSpPr>
          <p:cNvPr id="4099" name="Rectangle 3"/>
          <p:cNvSpPr>
            <a:spLocks noGrp="1" noChangeArrowheads="1"/>
          </p:cNvSpPr>
          <p:nvPr>
            <p:ph type="body" idx="1"/>
          </p:nvPr>
        </p:nvSpPr>
        <p:spPr>
          <a:xfrm>
            <a:off x="685800" y="2057400"/>
            <a:ext cx="7848600" cy="4800600"/>
          </a:xfrm>
        </p:spPr>
        <p:txBody>
          <a:bodyPr/>
          <a:lstStyle/>
          <a:p>
            <a:pPr eaLnBrk="1" hangingPunct="1"/>
            <a:r>
              <a:rPr lang="en-GB" altLang="en-US" smtClean="0"/>
              <a:t>Meta means ‘</a:t>
            </a:r>
            <a:r>
              <a:rPr lang="en-GB" altLang="en-US" b="1" smtClean="0"/>
              <a:t>change’</a:t>
            </a:r>
            <a:r>
              <a:rPr lang="en-GB" altLang="en-US" smtClean="0"/>
              <a:t>, Morph means ‘</a:t>
            </a:r>
            <a:r>
              <a:rPr lang="en-GB" altLang="en-US" b="1" smtClean="0"/>
              <a:t>form’</a:t>
            </a:r>
          </a:p>
          <a:p>
            <a:pPr eaLnBrk="1" hangingPunct="1"/>
            <a:r>
              <a:rPr lang="en-GB" altLang="en-US" smtClean="0"/>
              <a:t>A change in form of pre-existing rocks of all types. </a:t>
            </a:r>
            <a:r>
              <a:rPr lang="en-GB" altLang="en-US" b="1" smtClean="0"/>
              <a:t>Sedimentary</a:t>
            </a:r>
            <a:r>
              <a:rPr lang="en-GB" altLang="en-US" smtClean="0"/>
              <a:t>, </a:t>
            </a:r>
            <a:r>
              <a:rPr lang="en-GB" altLang="en-US" b="1" smtClean="0"/>
              <a:t>igneous</a:t>
            </a:r>
            <a:r>
              <a:rPr lang="en-GB" altLang="en-US" smtClean="0"/>
              <a:t> and </a:t>
            </a:r>
            <a:r>
              <a:rPr lang="en-GB" altLang="en-US" b="1" smtClean="0"/>
              <a:t>metamorphic</a:t>
            </a:r>
          </a:p>
          <a:p>
            <a:pPr eaLnBrk="1" hangingPunct="1"/>
            <a:r>
              <a:rPr lang="en-GB" altLang="en-US" smtClean="0"/>
              <a:t>By the action of </a:t>
            </a:r>
            <a:r>
              <a:rPr lang="en-GB" altLang="en-US" b="1" smtClean="0"/>
              <a:t>Heat</a:t>
            </a:r>
            <a:r>
              <a:rPr lang="en-GB" altLang="en-US" smtClean="0"/>
              <a:t> alone (</a:t>
            </a:r>
            <a:r>
              <a:rPr lang="en-GB" altLang="en-US" b="1" smtClean="0"/>
              <a:t>Contact</a:t>
            </a:r>
            <a:r>
              <a:rPr lang="en-GB" altLang="en-US" smtClean="0"/>
              <a:t>)</a:t>
            </a:r>
          </a:p>
          <a:p>
            <a:pPr eaLnBrk="1" hangingPunct="1"/>
            <a:r>
              <a:rPr lang="en-GB" altLang="en-US" smtClean="0"/>
              <a:t>By the action of </a:t>
            </a:r>
            <a:r>
              <a:rPr lang="en-GB" altLang="en-US" b="1" smtClean="0"/>
              <a:t>Pressure</a:t>
            </a:r>
            <a:r>
              <a:rPr lang="en-GB" altLang="en-US" smtClean="0"/>
              <a:t> alone (</a:t>
            </a:r>
            <a:r>
              <a:rPr lang="en-GB" altLang="en-US" b="1" smtClean="0"/>
              <a:t>Dynamic</a:t>
            </a:r>
            <a:r>
              <a:rPr lang="en-GB" altLang="en-US" smtClean="0"/>
              <a:t>)</a:t>
            </a:r>
          </a:p>
          <a:p>
            <a:pPr eaLnBrk="1" hangingPunct="1"/>
            <a:r>
              <a:rPr lang="en-GB" altLang="en-US" smtClean="0"/>
              <a:t>By the action of </a:t>
            </a:r>
            <a:r>
              <a:rPr lang="en-GB" altLang="en-US" b="1" smtClean="0"/>
              <a:t>Heat</a:t>
            </a:r>
            <a:r>
              <a:rPr lang="en-GB" altLang="en-US" smtClean="0"/>
              <a:t> </a:t>
            </a:r>
            <a:r>
              <a:rPr lang="en-GB" altLang="en-US" b="1" smtClean="0"/>
              <a:t>and Pressure</a:t>
            </a:r>
            <a:r>
              <a:rPr lang="en-GB" altLang="en-US" smtClean="0"/>
              <a:t> in combination (</a:t>
            </a:r>
            <a:r>
              <a:rPr lang="en-GB" altLang="en-US" b="1" smtClean="0"/>
              <a:t>Regional</a:t>
            </a:r>
            <a:r>
              <a:rPr lang="en-GB" altLang="en-US" smtClean="0"/>
              <a:t>)</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99">
                                            <p:txEl>
                                              <p:pRg st="0" end="0"/>
                                            </p:txEl>
                                          </p:spTgt>
                                        </p:tgtEl>
                                        <p:attrNameLst>
                                          <p:attrName>style.visibility</p:attrName>
                                        </p:attrNameLst>
                                      </p:cBhvr>
                                      <p:to>
                                        <p:strVal val="visible"/>
                                      </p:to>
                                    </p:set>
                                    <p:animEffect transition="in" filter="fade">
                                      <p:cBhvr>
                                        <p:cTn id="10" dur="2000"/>
                                        <p:tgtEl>
                                          <p:spTgt spid="4099">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99">
                                            <p:txEl>
                                              <p:pRg st="1" end="1"/>
                                            </p:txEl>
                                          </p:spTgt>
                                        </p:tgtEl>
                                        <p:attrNameLst>
                                          <p:attrName>style.visibility</p:attrName>
                                        </p:attrNameLst>
                                      </p:cBhvr>
                                      <p:to>
                                        <p:strVal val="visible"/>
                                      </p:to>
                                    </p:set>
                                    <p:animEffect transition="in" filter="fade">
                                      <p:cBhvr>
                                        <p:cTn id="13" dur="2000"/>
                                        <p:tgtEl>
                                          <p:spTgt spid="4099">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99">
                                            <p:txEl>
                                              <p:pRg st="2" end="2"/>
                                            </p:txEl>
                                          </p:spTgt>
                                        </p:tgtEl>
                                        <p:attrNameLst>
                                          <p:attrName>style.visibility</p:attrName>
                                        </p:attrNameLst>
                                      </p:cBhvr>
                                      <p:to>
                                        <p:strVal val="visible"/>
                                      </p:to>
                                    </p:set>
                                    <p:animEffect transition="in" filter="fade">
                                      <p:cBhvr>
                                        <p:cTn id="16" dur="2000"/>
                                        <p:tgtEl>
                                          <p:spTgt spid="4099">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099">
                                            <p:txEl>
                                              <p:pRg st="3" end="3"/>
                                            </p:txEl>
                                          </p:spTgt>
                                        </p:tgtEl>
                                        <p:attrNameLst>
                                          <p:attrName>style.visibility</p:attrName>
                                        </p:attrNameLst>
                                      </p:cBhvr>
                                      <p:to>
                                        <p:strVal val="visible"/>
                                      </p:to>
                                    </p:set>
                                    <p:animEffect transition="in" filter="fade">
                                      <p:cBhvr>
                                        <p:cTn id="19" dur="2000"/>
                                        <p:tgtEl>
                                          <p:spTgt spid="4099">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099">
                                            <p:txEl>
                                              <p:pRg st="4" end="4"/>
                                            </p:txEl>
                                          </p:spTgt>
                                        </p:tgtEl>
                                        <p:attrNameLst>
                                          <p:attrName>style.visibility</p:attrName>
                                        </p:attrNameLst>
                                      </p:cBhvr>
                                      <p:to>
                                        <p:strVal val="visible"/>
                                      </p:to>
                                    </p:set>
                                    <p:animEffect transition="in" filter="fade">
                                      <p:cBhvr>
                                        <p:cTn id="22" dur="2000"/>
                                        <p:tgtEl>
                                          <p:spTgt spid="40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409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p:nvPr>
        </p:nvSpPr>
        <p:spPr/>
        <p:txBody>
          <a:bodyPr/>
          <a:lstStyle/>
          <a:p>
            <a:pPr eaLnBrk="1" hangingPunct="1"/>
            <a:endParaRPr lang="ru-RU" altLang="en-US" smtClean="0"/>
          </a:p>
        </p:txBody>
      </p:sp>
      <p:sp>
        <p:nvSpPr>
          <p:cNvPr id="29699" name="Rectangle 5"/>
          <p:cNvSpPr>
            <a:spLocks noGrp="1" noChangeArrowheads="1"/>
          </p:cNvSpPr>
          <p:nvPr>
            <p:ph type="body" sz="half" idx="1"/>
          </p:nvPr>
        </p:nvSpPr>
        <p:spPr/>
        <p:txBody>
          <a:bodyPr/>
          <a:lstStyle/>
          <a:p>
            <a:pPr eaLnBrk="1" hangingPunct="1"/>
            <a:endParaRPr lang="ru-RU" altLang="en-US" sz="2800" smtClean="0"/>
          </a:p>
        </p:txBody>
      </p:sp>
      <p:pic>
        <p:nvPicPr>
          <p:cNvPr id="74782" name="Picture 7" descr="npo0009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lgn="ctr">
            <a:solidFill>
              <a:srgbClr val="66FF33"/>
            </a:solidFill>
            <a:miter lim="800000"/>
            <a:headEnd/>
            <a:tailEnd/>
          </a:ln>
          <a:extLst>
            <a:ext uri="{909E8E84-426E-40DD-AFC4-6F175D3DCCD1}">
              <a14:hiddenFill xmlns:a14="http://schemas.microsoft.com/office/drawing/2010/main">
                <a:solidFill>
                  <a:srgbClr val="FFFFFF"/>
                </a:solidFill>
              </a14:hiddenFill>
            </a:ext>
          </a:extLst>
        </p:spPr>
      </p:pic>
      <p:sp>
        <p:nvSpPr>
          <p:cNvPr id="29701" name="Text Box 8"/>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800" b="1" u="sng">
                <a:solidFill>
                  <a:srgbClr val="66FF33"/>
                </a:solidFill>
              </a:rPr>
              <a:t>Contact Metamorphism Of Sandstone - Metaquartzite</a:t>
            </a:r>
          </a:p>
        </p:txBody>
      </p:sp>
      <p:sp>
        <p:nvSpPr>
          <p:cNvPr id="29702" name="Line 9"/>
          <p:cNvSpPr>
            <a:spLocks noChangeShapeType="1"/>
          </p:cNvSpPr>
          <p:nvPr/>
        </p:nvSpPr>
        <p:spPr bwMode="auto">
          <a:xfrm>
            <a:off x="5076825" y="4005263"/>
            <a:ext cx="71438" cy="3603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29703" name="Line 10"/>
          <p:cNvSpPr>
            <a:spLocks noChangeShapeType="1"/>
          </p:cNvSpPr>
          <p:nvPr/>
        </p:nvSpPr>
        <p:spPr bwMode="auto">
          <a:xfrm>
            <a:off x="5148263" y="4365625"/>
            <a:ext cx="431800" cy="71438"/>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29704" name="Line 11"/>
          <p:cNvSpPr>
            <a:spLocks noChangeShapeType="1"/>
          </p:cNvSpPr>
          <p:nvPr/>
        </p:nvSpPr>
        <p:spPr bwMode="auto">
          <a:xfrm flipH="1">
            <a:off x="4859338" y="4365625"/>
            <a:ext cx="288925" cy="28733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lIns="90000" tIns="46800" rIns="90000" bIns="46800">
            <a:spAutoFit/>
          </a:bodyPr>
          <a:lstStyle/>
          <a:p>
            <a:endParaRPr lang="en-US"/>
          </a:p>
        </p:txBody>
      </p:sp>
      <p:sp>
        <p:nvSpPr>
          <p:cNvPr id="29705" name="Line 12"/>
          <p:cNvSpPr>
            <a:spLocks noChangeShapeType="1"/>
          </p:cNvSpPr>
          <p:nvPr/>
        </p:nvSpPr>
        <p:spPr bwMode="auto">
          <a:xfrm flipH="1">
            <a:off x="4859338" y="4365625"/>
            <a:ext cx="288925" cy="287338"/>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29706" name="Text Box 13"/>
          <p:cNvSpPr txBox="1">
            <a:spLocks noChangeArrowheads="1"/>
          </p:cNvSpPr>
          <p:nvPr/>
        </p:nvSpPr>
        <p:spPr bwMode="auto">
          <a:xfrm>
            <a:off x="5003800" y="5516563"/>
            <a:ext cx="38163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000" b="1">
                <a:solidFill>
                  <a:srgbClr val="66FF33"/>
                </a:solidFill>
              </a:rPr>
              <a:t>Crystals show triple point junctions at 120 degrees</a:t>
            </a:r>
          </a:p>
        </p:txBody>
      </p:sp>
      <p:sp>
        <p:nvSpPr>
          <p:cNvPr id="29707" name="Line 14"/>
          <p:cNvSpPr>
            <a:spLocks noChangeShapeType="1"/>
          </p:cNvSpPr>
          <p:nvPr/>
        </p:nvSpPr>
        <p:spPr bwMode="auto">
          <a:xfrm flipH="1" flipV="1">
            <a:off x="5148263" y="4437063"/>
            <a:ext cx="2303462" cy="647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type="triangle" w="med" len="med"/>
              </a14:hiddenLine>
            </a:ext>
          </a:extLst>
        </p:spPr>
        <p:txBody>
          <a:bodyPr lIns="90000" tIns="46800" rIns="90000" bIns="46800">
            <a:spAutoFit/>
          </a:bodyPr>
          <a:lstStyle/>
          <a:p>
            <a:endParaRPr lang="en-US"/>
          </a:p>
        </p:txBody>
      </p:sp>
      <p:sp>
        <p:nvSpPr>
          <p:cNvPr id="29708" name="Line 15"/>
          <p:cNvSpPr>
            <a:spLocks noChangeShapeType="1"/>
          </p:cNvSpPr>
          <p:nvPr/>
        </p:nvSpPr>
        <p:spPr bwMode="auto">
          <a:xfrm>
            <a:off x="5148263" y="4508500"/>
            <a:ext cx="0" cy="13684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type="triangle" w="med" len="med"/>
              </a14:hiddenLine>
            </a:ext>
          </a:extLst>
        </p:spPr>
        <p:txBody>
          <a:bodyPr lIns="90000" tIns="46800" rIns="90000" bIns="46800">
            <a:spAutoFit/>
          </a:bodyPr>
          <a:lstStyle/>
          <a:p>
            <a:endParaRPr lang="en-US"/>
          </a:p>
        </p:txBody>
      </p:sp>
      <p:sp>
        <p:nvSpPr>
          <p:cNvPr id="29709" name="Line 16"/>
          <p:cNvSpPr>
            <a:spLocks noChangeShapeType="1"/>
          </p:cNvSpPr>
          <p:nvPr/>
        </p:nvSpPr>
        <p:spPr bwMode="auto">
          <a:xfrm flipH="1" flipV="1">
            <a:off x="5148263" y="4437063"/>
            <a:ext cx="503237" cy="1079500"/>
          </a:xfrm>
          <a:prstGeom prst="line">
            <a:avLst/>
          </a:prstGeom>
          <a:noFill/>
          <a:ln w="28575">
            <a:solidFill>
              <a:srgbClr val="66FF33"/>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29710" name="Line 17"/>
          <p:cNvSpPr>
            <a:spLocks noChangeShapeType="1"/>
          </p:cNvSpPr>
          <p:nvPr/>
        </p:nvSpPr>
        <p:spPr bwMode="auto">
          <a:xfrm>
            <a:off x="8027988" y="2349500"/>
            <a:ext cx="0" cy="1439863"/>
          </a:xfrm>
          <a:prstGeom prst="line">
            <a:avLst/>
          </a:prstGeom>
          <a:noFill/>
          <a:ln w="38100">
            <a:solidFill>
              <a:srgbClr val="66FF33"/>
            </a:solidFill>
            <a:round/>
            <a:headEnd type="triangle" w="med" len="me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29711" name="Text Box 18"/>
          <p:cNvSpPr txBox="1">
            <a:spLocks noChangeArrowheads="1"/>
          </p:cNvSpPr>
          <p:nvPr/>
        </p:nvSpPr>
        <p:spPr bwMode="auto">
          <a:xfrm>
            <a:off x="8172450" y="2852738"/>
            <a:ext cx="503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endParaRPr lang="ru-RU" altLang="en-US" sz="2400">
              <a:solidFill>
                <a:schemeClr val="bg1"/>
              </a:solidFill>
            </a:endParaRPr>
          </a:p>
        </p:txBody>
      </p:sp>
      <p:sp>
        <p:nvSpPr>
          <p:cNvPr id="29712" name="Text Box 19"/>
          <p:cNvSpPr txBox="1">
            <a:spLocks noChangeArrowheads="1"/>
          </p:cNvSpPr>
          <p:nvPr/>
        </p:nvSpPr>
        <p:spPr bwMode="auto">
          <a:xfrm>
            <a:off x="7956550" y="2852738"/>
            <a:ext cx="865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400" b="1">
                <a:solidFill>
                  <a:srgbClr val="66FF33"/>
                </a:solidFill>
              </a:rPr>
              <a:t>2cm</a:t>
            </a:r>
          </a:p>
        </p:txBody>
      </p:sp>
      <p:sp>
        <p:nvSpPr>
          <p:cNvPr id="29713" name="Text Box 21"/>
          <p:cNvSpPr txBox="1">
            <a:spLocks noChangeArrowheads="1"/>
          </p:cNvSpPr>
          <p:nvPr/>
        </p:nvSpPr>
        <p:spPr bwMode="auto">
          <a:xfrm>
            <a:off x="0" y="908050"/>
            <a:ext cx="42116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000" b="1">
                <a:solidFill>
                  <a:srgbClr val="66FF33"/>
                </a:solidFill>
              </a:rPr>
              <a:t>Granoblastic texture, all         crystals 1-2mm in diameter</a:t>
            </a:r>
          </a:p>
        </p:txBody>
      </p:sp>
      <p:sp>
        <p:nvSpPr>
          <p:cNvPr id="29714" name="Line 22"/>
          <p:cNvSpPr>
            <a:spLocks noChangeShapeType="1"/>
          </p:cNvSpPr>
          <p:nvPr/>
        </p:nvSpPr>
        <p:spPr bwMode="auto">
          <a:xfrm>
            <a:off x="2411413" y="1700213"/>
            <a:ext cx="1223962" cy="936625"/>
          </a:xfrm>
          <a:prstGeom prst="line">
            <a:avLst/>
          </a:prstGeom>
          <a:noFill/>
          <a:ln w="28575">
            <a:solidFill>
              <a:srgbClr val="66FF33"/>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29715" name="Text Box 23"/>
          <p:cNvSpPr txBox="1">
            <a:spLocks noChangeArrowheads="1"/>
          </p:cNvSpPr>
          <p:nvPr/>
        </p:nvSpPr>
        <p:spPr bwMode="auto">
          <a:xfrm>
            <a:off x="684213" y="5300663"/>
            <a:ext cx="35274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000" b="1">
                <a:solidFill>
                  <a:srgbClr val="66FF33"/>
                </a:solidFill>
              </a:rPr>
              <a:t>Mineralogy predominantly grey, glassy, colourless quartz</a:t>
            </a:r>
          </a:p>
        </p:txBody>
      </p:sp>
      <p:sp>
        <p:nvSpPr>
          <p:cNvPr id="29716" name="Line 24"/>
          <p:cNvSpPr>
            <a:spLocks noChangeShapeType="1"/>
          </p:cNvSpPr>
          <p:nvPr/>
        </p:nvSpPr>
        <p:spPr bwMode="auto">
          <a:xfrm flipV="1">
            <a:off x="2339975" y="4437063"/>
            <a:ext cx="1511300" cy="79216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type="triangle" w="med" len="med"/>
              </a14:hiddenLine>
            </a:ext>
          </a:extLst>
        </p:spPr>
        <p:txBody>
          <a:bodyPr lIns="90000" tIns="46800" rIns="90000" bIns="46800">
            <a:spAutoFit/>
          </a:bodyPr>
          <a:lstStyle/>
          <a:p>
            <a:endParaRPr lang="en-US"/>
          </a:p>
        </p:txBody>
      </p:sp>
      <p:sp>
        <p:nvSpPr>
          <p:cNvPr id="29717" name="Line 25"/>
          <p:cNvSpPr>
            <a:spLocks noChangeShapeType="1"/>
          </p:cNvSpPr>
          <p:nvPr/>
        </p:nvSpPr>
        <p:spPr bwMode="auto">
          <a:xfrm flipV="1">
            <a:off x="2700338" y="4581525"/>
            <a:ext cx="719137" cy="719138"/>
          </a:xfrm>
          <a:prstGeom prst="line">
            <a:avLst/>
          </a:prstGeom>
          <a:noFill/>
          <a:ln w="28575">
            <a:solidFill>
              <a:srgbClr val="66FF33"/>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29718" name="Text Box 26"/>
          <p:cNvSpPr txBox="1">
            <a:spLocks noChangeArrowheads="1"/>
          </p:cNvSpPr>
          <p:nvPr/>
        </p:nvSpPr>
        <p:spPr bwMode="auto">
          <a:xfrm>
            <a:off x="250825" y="2205038"/>
            <a:ext cx="25923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000" b="1">
                <a:solidFill>
                  <a:srgbClr val="66FF33"/>
                </a:solidFill>
              </a:rPr>
              <a:t>All evidence of former sedimentary structures</a:t>
            </a:r>
            <a:r>
              <a:rPr lang="en-GB" altLang="en-US" sz="2000" b="1">
                <a:solidFill>
                  <a:schemeClr val="bg1"/>
                </a:solidFill>
              </a:rPr>
              <a:t> </a:t>
            </a:r>
            <a:r>
              <a:rPr lang="en-GB" altLang="en-US" sz="2000" b="1">
                <a:solidFill>
                  <a:srgbClr val="66FF33"/>
                </a:solidFill>
              </a:rPr>
              <a:t>destroyed</a:t>
            </a:r>
          </a:p>
        </p:txBody>
      </p:sp>
      <p:sp>
        <p:nvSpPr>
          <p:cNvPr id="29719" name="Line 27"/>
          <p:cNvSpPr>
            <a:spLocks noChangeShapeType="1"/>
          </p:cNvSpPr>
          <p:nvPr/>
        </p:nvSpPr>
        <p:spPr bwMode="auto">
          <a:xfrm>
            <a:off x="2700338" y="3284538"/>
            <a:ext cx="1008062" cy="288925"/>
          </a:xfrm>
          <a:prstGeom prst="line">
            <a:avLst/>
          </a:prstGeom>
          <a:noFill/>
          <a:ln w="28575">
            <a:solidFill>
              <a:srgbClr val="66FF33"/>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29720" name="Text Box 28"/>
          <p:cNvSpPr txBox="1">
            <a:spLocks noChangeArrowheads="1"/>
          </p:cNvSpPr>
          <p:nvPr/>
        </p:nvSpPr>
        <p:spPr bwMode="auto">
          <a:xfrm>
            <a:off x="4211638" y="1052513"/>
            <a:ext cx="43926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400" b="1">
                <a:solidFill>
                  <a:srgbClr val="66FF33"/>
                </a:solidFill>
              </a:rPr>
              <a:t>Recrystallization has resulted in reduction in porosity</a:t>
            </a:r>
          </a:p>
        </p:txBody>
      </p:sp>
      <p:sp>
        <p:nvSpPr>
          <p:cNvPr id="29721" name="Line 29"/>
          <p:cNvSpPr>
            <a:spLocks noChangeShapeType="1"/>
          </p:cNvSpPr>
          <p:nvPr/>
        </p:nvSpPr>
        <p:spPr bwMode="auto">
          <a:xfrm>
            <a:off x="4716463" y="1628775"/>
            <a:ext cx="142875" cy="1152525"/>
          </a:xfrm>
          <a:prstGeom prst="line">
            <a:avLst/>
          </a:prstGeom>
          <a:noFill/>
          <a:ln w="28575">
            <a:solidFill>
              <a:srgbClr val="66FF33"/>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47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algn="ctr" eaLnBrk="1" hangingPunct="1"/>
            <a:r>
              <a:rPr lang="en-GB" altLang="en-US" sz="3600" b="1" smtClean="0"/>
              <a:t>Contact Metamorphism Of Impure Limestones and Sandstones</a:t>
            </a:r>
          </a:p>
        </p:txBody>
      </p:sp>
      <p:sp>
        <p:nvSpPr>
          <p:cNvPr id="30723" name="Rectangle 3"/>
          <p:cNvSpPr>
            <a:spLocks noGrp="1" noChangeArrowheads="1"/>
          </p:cNvSpPr>
          <p:nvPr>
            <p:ph type="body" idx="1"/>
          </p:nvPr>
        </p:nvSpPr>
        <p:spPr/>
        <p:txBody>
          <a:bodyPr/>
          <a:lstStyle/>
          <a:p>
            <a:pPr eaLnBrk="1" hangingPunct="1"/>
            <a:r>
              <a:rPr lang="en-GB" altLang="en-US" sz="2800" smtClean="0"/>
              <a:t>If limestones or sandstones contain an appreciable clay content, then new minerals will form</a:t>
            </a:r>
          </a:p>
          <a:p>
            <a:pPr eaLnBrk="1" hangingPunct="1"/>
            <a:r>
              <a:rPr lang="en-GB" altLang="en-US" sz="2800" smtClean="0"/>
              <a:t>Spots of cordierite and needles of chiastolite and andalusite (porphyroblasts) will form as the metamorphic grade increases</a:t>
            </a:r>
          </a:p>
          <a:p>
            <a:pPr eaLnBrk="1" hangingPunct="1"/>
            <a:r>
              <a:rPr lang="en-GB" altLang="en-US" sz="2800" smtClean="0"/>
              <a:t>The porphyroblasts will have a random orientation due to the absence of directed stress at the time of crystallization</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63888" y="332656"/>
            <a:ext cx="1588897" cy="461665"/>
          </a:xfrm>
          <a:prstGeom prst="rect">
            <a:avLst/>
          </a:prstGeom>
        </p:spPr>
        <p:txBody>
          <a:bodyPr wrap="none">
            <a:spAutoFit/>
          </a:bodyPr>
          <a:lstStyle/>
          <a:p>
            <a:r>
              <a:rPr lang="en-US" b="1" dirty="0">
                <a:solidFill>
                  <a:schemeClr val="tx1"/>
                </a:solidFill>
                <a:latin typeface="Arial" panose="020B0604020202020204" pitchFamily="34" charset="0"/>
              </a:rPr>
              <a:t>Pressure </a:t>
            </a:r>
            <a:endParaRPr lang="en-US" dirty="0">
              <a:solidFill>
                <a:schemeClr val="tx1"/>
              </a:solidFill>
            </a:endParaRPr>
          </a:p>
        </p:txBody>
      </p:sp>
      <p:sp>
        <p:nvSpPr>
          <p:cNvPr id="3" name="Rectangle 2"/>
          <p:cNvSpPr/>
          <p:nvPr/>
        </p:nvSpPr>
        <p:spPr>
          <a:xfrm>
            <a:off x="323528" y="831404"/>
            <a:ext cx="8424936" cy="5262979"/>
          </a:xfrm>
          <a:prstGeom prst="rect">
            <a:avLst/>
          </a:prstGeom>
        </p:spPr>
        <p:txBody>
          <a:bodyPr wrap="square">
            <a:spAutoFit/>
          </a:bodyPr>
          <a:lstStyle/>
          <a:p>
            <a:pPr algn="just">
              <a:lnSpc>
                <a:spcPct val="150000"/>
              </a:lnSpc>
            </a:pPr>
            <a:r>
              <a:rPr lang="en-US" dirty="0">
                <a:solidFill>
                  <a:schemeClr val="tx1"/>
                </a:solidFill>
              </a:rPr>
              <a:t>Rocks are generally metamorphosed at depth within the Earth where the temperatures are high. This cannot </a:t>
            </a:r>
            <a:r>
              <a:rPr lang="en-US" dirty="0" smtClean="0">
                <a:solidFill>
                  <a:schemeClr val="tx1"/>
                </a:solidFill>
              </a:rPr>
              <a:t>happen</a:t>
            </a:r>
            <a:r>
              <a:rPr lang="en-US" dirty="0">
                <a:solidFill>
                  <a:schemeClr val="tx1"/>
                </a:solidFill>
              </a:rPr>
              <a:t>, of course, unless </a:t>
            </a:r>
            <a:r>
              <a:rPr lang="en-US" b="1" dirty="0">
                <a:solidFill>
                  <a:schemeClr val="tx1"/>
                </a:solidFill>
              </a:rPr>
              <a:t>pressure </a:t>
            </a:r>
            <a:r>
              <a:rPr lang="en-US" dirty="0">
                <a:solidFill>
                  <a:schemeClr val="tx1"/>
                </a:solidFill>
              </a:rPr>
              <a:t>increases also. Remember </a:t>
            </a:r>
            <a:r>
              <a:rPr lang="en-US" dirty="0" smtClean="0">
                <a:solidFill>
                  <a:schemeClr val="tx1"/>
                </a:solidFill>
              </a:rPr>
              <a:t>that </a:t>
            </a:r>
            <a:r>
              <a:rPr lang="en-US" dirty="0">
                <a:solidFill>
                  <a:schemeClr val="tx1"/>
                </a:solidFill>
              </a:rPr>
              <a:t>the pressure increase with depth is due to the weight of overlying rocks, and is called </a:t>
            </a:r>
            <a:r>
              <a:rPr lang="en-US" b="1" u="sng" dirty="0" err="1" smtClean="0">
                <a:solidFill>
                  <a:schemeClr val="tx1"/>
                </a:solidFill>
              </a:rPr>
              <a:t>lithostatic</a:t>
            </a:r>
            <a:r>
              <a:rPr lang="en-US" dirty="0" smtClean="0">
                <a:solidFill>
                  <a:schemeClr val="tx1"/>
                </a:solidFill>
              </a:rPr>
              <a:t> </a:t>
            </a:r>
            <a:r>
              <a:rPr lang="en-US" b="1" dirty="0">
                <a:solidFill>
                  <a:schemeClr val="tx1"/>
                </a:solidFill>
              </a:rPr>
              <a:t>pressure </a:t>
            </a:r>
            <a:r>
              <a:rPr lang="en-US" dirty="0">
                <a:solidFill>
                  <a:schemeClr val="tx1"/>
                </a:solidFill>
              </a:rPr>
              <a:t>(also called </a:t>
            </a:r>
            <a:r>
              <a:rPr lang="en-US" b="1" dirty="0">
                <a:solidFill>
                  <a:schemeClr val="tx1"/>
                </a:solidFill>
              </a:rPr>
              <a:t>confining pressure</a:t>
            </a:r>
            <a:r>
              <a:rPr lang="en-US" b="1" dirty="0" smtClean="0">
                <a:solidFill>
                  <a:schemeClr val="tx1"/>
                </a:solidFill>
              </a:rPr>
              <a:t>).</a:t>
            </a:r>
          </a:p>
          <a:p>
            <a:pPr algn="just">
              <a:lnSpc>
                <a:spcPct val="150000"/>
              </a:lnSpc>
            </a:pPr>
            <a:r>
              <a:rPr lang="en-US" b="1" dirty="0" err="1" smtClean="0">
                <a:solidFill>
                  <a:schemeClr val="tx1"/>
                </a:solidFill>
              </a:rPr>
              <a:t>Lithostatic</a:t>
            </a:r>
            <a:r>
              <a:rPr lang="en-US" b="1" dirty="0" smtClean="0">
                <a:solidFill>
                  <a:schemeClr val="tx1"/>
                </a:solidFill>
              </a:rPr>
              <a:t> </a:t>
            </a:r>
            <a:r>
              <a:rPr lang="en-US" dirty="0">
                <a:solidFill>
                  <a:schemeClr val="tx1"/>
                </a:solidFill>
              </a:rPr>
              <a:t>pressure is generally considered to be equal in all directions </a:t>
            </a:r>
            <a:r>
              <a:rPr lang="en-US" b="1" dirty="0">
                <a:solidFill>
                  <a:schemeClr val="tx1"/>
                </a:solidFill>
              </a:rPr>
              <a:t>(hydrostatic) </a:t>
            </a:r>
            <a:r>
              <a:rPr lang="en-US" dirty="0">
                <a:solidFill>
                  <a:schemeClr val="tx1"/>
                </a:solidFill>
              </a:rPr>
              <a:t>similar to pressure in deep water. We assume this to be the case for many metamorphic environments.</a:t>
            </a:r>
          </a:p>
          <a:p>
            <a:pPr algn="just"/>
            <a:endParaRPr lang="en-US" b="1" dirty="0" smtClean="0">
              <a:solidFill>
                <a:schemeClr val="tx1"/>
              </a:solidFill>
            </a:endParaRPr>
          </a:p>
          <a:p>
            <a:pPr algn="just"/>
            <a:r>
              <a:rPr lang="en-US" b="1" dirty="0" smtClean="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2870384440"/>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620688"/>
            <a:ext cx="8496944" cy="5632311"/>
          </a:xfrm>
          <a:prstGeom prst="rect">
            <a:avLst/>
          </a:prstGeom>
        </p:spPr>
        <p:txBody>
          <a:bodyPr wrap="square">
            <a:spAutoFit/>
          </a:bodyPr>
          <a:lstStyle/>
          <a:p>
            <a:pPr algn="just">
              <a:lnSpc>
                <a:spcPct val="150000"/>
              </a:lnSpc>
            </a:pPr>
            <a:r>
              <a:rPr lang="en-US" dirty="0" smtClean="0">
                <a:solidFill>
                  <a:schemeClr val="tx1"/>
                </a:solidFill>
              </a:rPr>
              <a:t>If </a:t>
            </a:r>
            <a:r>
              <a:rPr lang="en-US" dirty="0">
                <a:solidFill>
                  <a:schemeClr val="tx1"/>
                </a:solidFill>
              </a:rPr>
              <a:t>not, and the pressure in one direction were significantly greater than in another direction, the rock would yield until the motion offset the pressure difference. Such deformation occurs when the pressure differential exceeds a material's strength, which we can expect to occur below a relatively shallow zone of low pressure with relatively cool and brittle rocks. </a:t>
            </a:r>
            <a:r>
              <a:rPr lang="en-US" u="sng" dirty="0">
                <a:solidFill>
                  <a:schemeClr val="tx1"/>
                </a:solidFill>
              </a:rPr>
              <a:t>Rocks under </a:t>
            </a:r>
            <a:r>
              <a:rPr lang="en-US" u="sng" dirty="0" err="1">
                <a:solidFill>
                  <a:schemeClr val="tx1"/>
                </a:solidFill>
              </a:rPr>
              <a:t>lithostatic</a:t>
            </a:r>
            <a:r>
              <a:rPr lang="en-US" u="sng" dirty="0">
                <a:solidFill>
                  <a:schemeClr val="tx1"/>
                </a:solidFill>
              </a:rPr>
              <a:t> conditions, regardless of the </a:t>
            </a:r>
            <a:r>
              <a:rPr lang="en-US" u="sng" dirty="0" smtClean="0">
                <a:solidFill>
                  <a:schemeClr val="tx1"/>
                </a:solidFill>
              </a:rPr>
              <a:t>pressure</a:t>
            </a:r>
            <a:r>
              <a:rPr lang="en-US" u="sng" dirty="0">
                <a:solidFill>
                  <a:schemeClr val="tx1"/>
                </a:solidFill>
              </a:rPr>
              <a:t>, will not change </a:t>
            </a:r>
            <a:r>
              <a:rPr lang="en-US" i="1" u="sng" dirty="0">
                <a:solidFill>
                  <a:schemeClr val="tx1"/>
                </a:solidFill>
              </a:rPr>
              <a:t>shape </a:t>
            </a:r>
            <a:r>
              <a:rPr lang="en-US" u="sng" dirty="0">
                <a:solidFill>
                  <a:schemeClr val="tx1"/>
                </a:solidFill>
              </a:rPr>
              <a:t>(i.e., deform). Pressure may cause a volume loss, but it will be uniform in all </a:t>
            </a:r>
            <a:r>
              <a:rPr lang="en-US" u="sng" dirty="0" smtClean="0">
                <a:solidFill>
                  <a:schemeClr val="tx1"/>
                </a:solidFill>
              </a:rPr>
              <a:t>directions </a:t>
            </a:r>
            <a:r>
              <a:rPr lang="en-US" u="sng" dirty="0">
                <a:solidFill>
                  <a:schemeClr val="tx1"/>
                </a:solidFill>
              </a:rPr>
              <a:t>(just as the exerted pressure). This volume loss is </a:t>
            </a:r>
            <a:r>
              <a:rPr lang="en-US" u="sng" dirty="0" smtClean="0">
                <a:solidFill>
                  <a:schemeClr val="tx1"/>
                </a:solidFill>
              </a:rPr>
              <a:t>facilitated </a:t>
            </a:r>
            <a:r>
              <a:rPr lang="en-US" u="sng" dirty="0">
                <a:solidFill>
                  <a:schemeClr val="tx1"/>
                </a:solidFill>
              </a:rPr>
              <a:t>by the formation of low-volume (high-density) </a:t>
            </a:r>
            <a:r>
              <a:rPr lang="en-US" u="sng" dirty="0" smtClean="0">
                <a:solidFill>
                  <a:schemeClr val="tx1"/>
                </a:solidFill>
              </a:rPr>
              <a:t>minerals.</a:t>
            </a:r>
          </a:p>
        </p:txBody>
      </p:sp>
    </p:spTree>
    <p:extLst>
      <p:ext uri="{BB962C8B-B14F-4D97-AF65-F5344CB8AC3E}">
        <p14:creationId xmlns:p14="http://schemas.microsoft.com/office/powerpoint/2010/main" val="2635947971"/>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79912" y="260648"/>
            <a:ext cx="2485809" cy="461665"/>
          </a:xfrm>
          <a:prstGeom prst="rect">
            <a:avLst/>
          </a:prstGeom>
        </p:spPr>
        <p:txBody>
          <a:bodyPr wrap="none">
            <a:spAutoFit/>
          </a:bodyPr>
          <a:lstStyle/>
          <a:p>
            <a:r>
              <a:rPr lang="en-US" b="1" dirty="0" err="1">
                <a:solidFill>
                  <a:schemeClr val="tx1"/>
                </a:solidFill>
              </a:rPr>
              <a:t>Deviatoric</a:t>
            </a:r>
            <a:r>
              <a:rPr lang="en-US" b="1" dirty="0">
                <a:solidFill>
                  <a:schemeClr val="tx1"/>
                </a:solidFill>
              </a:rPr>
              <a:t> Stress </a:t>
            </a:r>
            <a:endParaRPr lang="en-US" dirty="0">
              <a:solidFill>
                <a:schemeClr val="tx1"/>
              </a:solidFill>
            </a:endParaRPr>
          </a:p>
        </p:txBody>
      </p:sp>
      <p:sp>
        <p:nvSpPr>
          <p:cNvPr id="3" name="Rectangle 2"/>
          <p:cNvSpPr/>
          <p:nvPr/>
        </p:nvSpPr>
        <p:spPr>
          <a:xfrm>
            <a:off x="179512" y="836712"/>
            <a:ext cx="8496944" cy="5961697"/>
          </a:xfrm>
          <a:prstGeom prst="rect">
            <a:avLst/>
          </a:prstGeom>
        </p:spPr>
        <p:txBody>
          <a:bodyPr wrap="square">
            <a:spAutoFit/>
          </a:bodyPr>
          <a:lstStyle/>
          <a:p>
            <a:pPr algn="just">
              <a:lnSpc>
                <a:spcPct val="150000"/>
              </a:lnSpc>
            </a:pPr>
            <a:r>
              <a:rPr lang="en-US" sz="2000" dirty="0">
                <a:solidFill>
                  <a:schemeClr val="tx1"/>
                </a:solidFill>
              </a:rPr>
              <a:t>Only when the pressure is unequal in various directions will a rock be deformed. Unequal pressure is usually called </a:t>
            </a:r>
            <a:r>
              <a:rPr lang="en-US" sz="2000" b="1" dirty="0" err="1">
                <a:solidFill>
                  <a:schemeClr val="tx1"/>
                </a:solidFill>
              </a:rPr>
              <a:t>deviatoric</a:t>
            </a:r>
            <a:r>
              <a:rPr lang="en-US" sz="2000" b="1" dirty="0">
                <a:solidFill>
                  <a:schemeClr val="tx1"/>
                </a:solidFill>
              </a:rPr>
              <a:t> stress </a:t>
            </a:r>
            <a:r>
              <a:rPr lang="en-US" sz="2000" dirty="0">
                <a:solidFill>
                  <a:schemeClr val="tx1"/>
                </a:solidFill>
              </a:rPr>
              <a:t>(whereas </a:t>
            </a:r>
            <a:r>
              <a:rPr lang="en-US" sz="2000" dirty="0" err="1">
                <a:solidFill>
                  <a:schemeClr val="tx1"/>
                </a:solidFill>
              </a:rPr>
              <a:t>lithostatic</a:t>
            </a:r>
            <a:r>
              <a:rPr lang="en-US" sz="2000" dirty="0">
                <a:solidFill>
                  <a:schemeClr val="tx1"/>
                </a:solidFill>
              </a:rPr>
              <a:t> pressure is </a:t>
            </a:r>
            <a:r>
              <a:rPr lang="en-US" sz="2000" b="1" dirty="0">
                <a:solidFill>
                  <a:schemeClr val="tx1"/>
                </a:solidFill>
              </a:rPr>
              <a:t>uniform </a:t>
            </a:r>
            <a:r>
              <a:rPr lang="en-US" sz="2000" dirty="0">
                <a:solidFill>
                  <a:schemeClr val="tx1"/>
                </a:solidFill>
              </a:rPr>
              <a:t>stress). </a:t>
            </a:r>
            <a:endParaRPr lang="en-US" sz="2000" dirty="0" smtClean="0">
              <a:solidFill>
                <a:schemeClr val="tx1"/>
              </a:solidFill>
            </a:endParaRPr>
          </a:p>
          <a:p>
            <a:pPr algn="just">
              <a:lnSpc>
                <a:spcPct val="150000"/>
              </a:lnSpc>
              <a:spcBef>
                <a:spcPts val="600"/>
              </a:spcBef>
            </a:pPr>
            <a:r>
              <a:rPr lang="en-US" altLang="en-US" sz="2000" b="1" i="1" u="sng" dirty="0">
                <a:solidFill>
                  <a:schemeClr val="tx1"/>
                </a:solidFill>
              </a:rPr>
              <a:t>Stress</a:t>
            </a:r>
            <a:r>
              <a:rPr lang="en-US" altLang="en-US" sz="2000" dirty="0">
                <a:solidFill>
                  <a:schemeClr val="tx1"/>
                </a:solidFill>
              </a:rPr>
              <a:t> is an applied force acting on a rock (over a particular cross-sectional area)</a:t>
            </a:r>
          </a:p>
          <a:p>
            <a:pPr algn="just">
              <a:lnSpc>
                <a:spcPct val="150000"/>
              </a:lnSpc>
              <a:spcBef>
                <a:spcPts val="600"/>
              </a:spcBef>
            </a:pPr>
            <a:r>
              <a:rPr lang="en-US" altLang="en-US" sz="2000" b="1" i="1" u="sng" dirty="0">
                <a:solidFill>
                  <a:schemeClr val="tx1"/>
                </a:solidFill>
              </a:rPr>
              <a:t>Strain</a:t>
            </a:r>
            <a:r>
              <a:rPr lang="en-US" altLang="en-US" sz="2000" dirty="0">
                <a:solidFill>
                  <a:schemeClr val="tx1"/>
                </a:solidFill>
              </a:rPr>
              <a:t> is the response of the rock to an applied stress (= yielding or deformation)</a:t>
            </a:r>
          </a:p>
          <a:p>
            <a:pPr algn="just">
              <a:lnSpc>
                <a:spcPct val="150000"/>
              </a:lnSpc>
              <a:spcBef>
                <a:spcPts val="600"/>
              </a:spcBef>
            </a:pPr>
            <a:r>
              <a:rPr lang="en-US" altLang="en-US" sz="2000" b="1" i="1" u="sng" dirty="0" err="1">
                <a:solidFill>
                  <a:schemeClr val="tx1"/>
                </a:solidFill>
              </a:rPr>
              <a:t>Deviatoric</a:t>
            </a:r>
            <a:r>
              <a:rPr lang="en-US" altLang="en-US" sz="2000" b="1" i="1" u="sng" dirty="0">
                <a:solidFill>
                  <a:schemeClr val="tx1"/>
                </a:solidFill>
              </a:rPr>
              <a:t> stress</a:t>
            </a:r>
            <a:r>
              <a:rPr lang="en-US" altLang="en-US" sz="2000" dirty="0">
                <a:solidFill>
                  <a:schemeClr val="tx1"/>
                </a:solidFill>
              </a:rPr>
              <a:t> can be maintained only if application keeps pace with the tendency of the rock to yield</a:t>
            </a:r>
          </a:p>
          <a:p>
            <a:pPr algn="just">
              <a:lnSpc>
                <a:spcPct val="150000"/>
              </a:lnSpc>
              <a:spcBef>
                <a:spcPts val="600"/>
              </a:spcBef>
            </a:pPr>
            <a:r>
              <a:rPr lang="en-US" altLang="en-US" sz="2000" dirty="0">
                <a:solidFill>
                  <a:schemeClr val="tx1"/>
                </a:solidFill>
              </a:rPr>
              <a:t>This occur most often in orogenic belts, extending rifts, or in shear zones. (i.e. generally at or near plate boundaries)</a:t>
            </a:r>
          </a:p>
          <a:p>
            <a:pPr algn="just">
              <a:lnSpc>
                <a:spcPct val="150000"/>
              </a:lnSpc>
              <a:spcBef>
                <a:spcPts val="600"/>
              </a:spcBef>
            </a:pPr>
            <a:r>
              <a:rPr lang="en-US" sz="2000" dirty="0" err="1">
                <a:solidFill>
                  <a:schemeClr val="tx1"/>
                </a:solidFill>
              </a:rPr>
              <a:t>Deviatoric</a:t>
            </a:r>
            <a:r>
              <a:rPr lang="en-US" sz="2000" dirty="0">
                <a:solidFill>
                  <a:schemeClr val="tx1"/>
                </a:solidFill>
              </a:rPr>
              <a:t> stress affects the textures and structures, but not the equilibrium mineral assemblage</a:t>
            </a:r>
          </a:p>
          <a:p>
            <a:pPr algn="just">
              <a:lnSpc>
                <a:spcPct val="150000"/>
              </a:lnSpc>
            </a:pPr>
            <a:endParaRPr lang="en-US" sz="2000" dirty="0">
              <a:solidFill>
                <a:schemeClr val="tx1"/>
              </a:solidFill>
            </a:endParaRPr>
          </a:p>
        </p:txBody>
      </p:sp>
    </p:spTree>
    <p:extLst>
      <p:ext uri="{BB962C8B-B14F-4D97-AF65-F5344CB8AC3E}">
        <p14:creationId xmlns:p14="http://schemas.microsoft.com/office/powerpoint/2010/main" val="1542682651"/>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705178"/>
            <a:ext cx="8208912" cy="5293757"/>
          </a:xfrm>
          <a:prstGeom prst="rect">
            <a:avLst/>
          </a:prstGeom>
        </p:spPr>
        <p:txBody>
          <a:bodyPr wrap="square">
            <a:spAutoFit/>
          </a:bodyPr>
          <a:lstStyle/>
          <a:p>
            <a:pPr>
              <a:lnSpc>
                <a:spcPct val="150000"/>
              </a:lnSpc>
              <a:spcBef>
                <a:spcPts val="600"/>
              </a:spcBef>
              <a:buClr>
                <a:srgbClr val="00CC00"/>
              </a:buClr>
              <a:buFontTx/>
              <a:buChar char="•"/>
            </a:pPr>
            <a:r>
              <a:rPr lang="en-US" sz="3200" dirty="0">
                <a:solidFill>
                  <a:schemeClr val="tx1"/>
                </a:solidFill>
              </a:rPr>
              <a:t>We can envision </a:t>
            </a:r>
            <a:r>
              <a:rPr lang="en-US" sz="3200" dirty="0" err="1">
                <a:solidFill>
                  <a:schemeClr val="tx1"/>
                </a:solidFill>
              </a:rPr>
              <a:t>deviatoric</a:t>
            </a:r>
            <a:r>
              <a:rPr lang="en-US" sz="3200" dirty="0">
                <a:solidFill>
                  <a:schemeClr val="tx1"/>
                </a:solidFill>
              </a:rPr>
              <a:t> stress as being resolvable into three mutually perpendicular stress </a:t>
            </a:r>
            <a:r>
              <a:rPr lang="en-US" sz="3200" dirty="0" smtClean="0">
                <a:solidFill>
                  <a:schemeClr val="tx1"/>
                </a:solidFill>
              </a:rPr>
              <a:t>(</a:t>
            </a:r>
            <a:r>
              <a:rPr lang="en-US" altLang="en-US" sz="3200" dirty="0">
                <a:solidFill>
                  <a:schemeClr val="tx1"/>
                </a:solidFill>
                <a:latin typeface="Symbol" panose="05050102010706020507" pitchFamily="18" charset="2"/>
              </a:rPr>
              <a:t>s</a:t>
            </a:r>
            <a:r>
              <a:rPr lang="en-US" sz="3200" dirty="0" smtClean="0">
                <a:solidFill>
                  <a:schemeClr val="tx1"/>
                </a:solidFill>
              </a:rPr>
              <a:t>) </a:t>
            </a:r>
            <a:r>
              <a:rPr lang="en-US" sz="3200" dirty="0">
                <a:solidFill>
                  <a:schemeClr val="tx1"/>
                </a:solidFill>
              </a:rPr>
              <a:t>components: </a:t>
            </a:r>
          </a:p>
          <a:p>
            <a:pPr lvl="1">
              <a:lnSpc>
                <a:spcPct val="150000"/>
              </a:lnSpc>
              <a:spcBef>
                <a:spcPts val="600"/>
              </a:spcBef>
              <a:buClr>
                <a:schemeClr val="tx2"/>
              </a:buClr>
              <a:buSzPct val="50000"/>
              <a:buFont typeface="Monotype Sorts" pitchFamily="2" charset="2"/>
              <a:buNone/>
            </a:pPr>
            <a:r>
              <a:rPr lang="en-US" altLang="en-US" sz="2800" dirty="0" smtClean="0">
                <a:solidFill>
                  <a:schemeClr val="tx1"/>
                </a:solidFill>
                <a:latin typeface="Symbol" panose="05050102010706020507" pitchFamily="18" charset="2"/>
              </a:rPr>
              <a:t>s</a:t>
            </a:r>
            <a:r>
              <a:rPr lang="en-US" altLang="en-US" sz="2800" baseline="-25000" dirty="0" smtClean="0">
                <a:solidFill>
                  <a:schemeClr val="tx1"/>
                </a:solidFill>
              </a:rPr>
              <a:t>1</a:t>
            </a:r>
            <a:r>
              <a:rPr lang="en-US" altLang="en-US" sz="2800" dirty="0" smtClean="0">
                <a:solidFill>
                  <a:schemeClr val="tx1"/>
                </a:solidFill>
              </a:rPr>
              <a:t> </a:t>
            </a:r>
            <a:r>
              <a:rPr lang="en-US" altLang="en-US" sz="2800" dirty="0">
                <a:solidFill>
                  <a:schemeClr val="tx1"/>
                </a:solidFill>
              </a:rPr>
              <a:t>is the maximum principal stress</a:t>
            </a:r>
          </a:p>
          <a:p>
            <a:pPr lvl="1">
              <a:lnSpc>
                <a:spcPct val="150000"/>
              </a:lnSpc>
              <a:spcBef>
                <a:spcPts val="600"/>
              </a:spcBef>
              <a:buClr>
                <a:schemeClr val="tx2"/>
              </a:buClr>
              <a:buSzPct val="50000"/>
              <a:buFont typeface="Monotype Sorts" pitchFamily="2" charset="2"/>
              <a:buNone/>
            </a:pPr>
            <a:r>
              <a:rPr lang="en-US" altLang="en-US" sz="2800" dirty="0">
                <a:solidFill>
                  <a:schemeClr val="tx1"/>
                </a:solidFill>
                <a:latin typeface="Symbol" panose="05050102010706020507" pitchFamily="18" charset="2"/>
              </a:rPr>
              <a:t>s</a:t>
            </a:r>
            <a:r>
              <a:rPr lang="en-US" altLang="en-US" sz="2800" baseline="-25000" dirty="0">
                <a:solidFill>
                  <a:schemeClr val="tx1"/>
                </a:solidFill>
              </a:rPr>
              <a:t>2</a:t>
            </a:r>
            <a:r>
              <a:rPr lang="en-US" altLang="en-US" sz="2800" dirty="0">
                <a:solidFill>
                  <a:schemeClr val="tx1"/>
                </a:solidFill>
              </a:rPr>
              <a:t> is an intermediate principal stress</a:t>
            </a:r>
          </a:p>
          <a:p>
            <a:pPr lvl="1">
              <a:lnSpc>
                <a:spcPct val="150000"/>
              </a:lnSpc>
              <a:spcBef>
                <a:spcPts val="600"/>
              </a:spcBef>
              <a:buClr>
                <a:schemeClr val="tx2"/>
              </a:buClr>
              <a:buSzPct val="50000"/>
              <a:buFont typeface="Monotype Sorts" pitchFamily="2" charset="2"/>
              <a:buNone/>
            </a:pPr>
            <a:r>
              <a:rPr lang="en-US" altLang="en-US" sz="2800" dirty="0">
                <a:solidFill>
                  <a:schemeClr val="tx1"/>
                </a:solidFill>
                <a:latin typeface="Symbol" panose="05050102010706020507" pitchFamily="18" charset="2"/>
              </a:rPr>
              <a:t>s</a:t>
            </a:r>
            <a:r>
              <a:rPr lang="en-US" altLang="en-US" sz="2800" baseline="-25000" dirty="0">
                <a:solidFill>
                  <a:schemeClr val="tx1"/>
                </a:solidFill>
              </a:rPr>
              <a:t>3</a:t>
            </a:r>
            <a:r>
              <a:rPr lang="en-US" altLang="en-US" sz="2800" dirty="0">
                <a:solidFill>
                  <a:schemeClr val="tx1"/>
                </a:solidFill>
              </a:rPr>
              <a:t> is the minimum principal stress</a:t>
            </a:r>
          </a:p>
          <a:p>
            <a:pPr>
              <a:lnSpc>
                <a:spcPct val="150000"/>
              </a:lnSpc>
              <a:spcBef>
                <a:spcPts val="600"/>
              </a:spcBef>
              <a:buClr>
                <a:srgbClr val="00CC00"/>
              </a:buClr>
              <a:buFontTx/>
              <a:buChar char="•"/>
            </a:pPr>
            <a:r>
              <a:rPr lang="en-US" altLang="en-US" sz="3200" dirty="0">
                <a:solidFill>
                  <a:schemeClr val="tx1"/>
                </a:solidFill>
              </a:rPr>
              <a:t>In hydrostatic situations all three are equal</a:t>
            </a:r>
          </a:p>
        </p:txBody>
      </p:sp>
    </p:spTree>
    <p:extLst>
      <p:ext uri="{BB962C8B-B14F-4D97-AF65-F5344CB8AC3E}">
        <p14:creationId xmlns:p14="http://schemas.microsoft.com/office/powerpoint/2010/main" val="3701905774"/>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3"/>
          <p:cNvSpPr>
            <a:spLocks noGrp="1" noChangeArrowheads="1"/>
          </p:cNvSpPr>
          <p:nvPr>
            <p:ph idx="1"/>
          </p:nvPr>
        </p:nvSpPr>
        <p:spPr>
          <a:xfrm>
            <a:off x="323850" y="25400"/>
            <a:ext cx="8458200" cy="1146175"/>
          </a:xfrm>
        </p:spPr>
        <p:txBody>
          <a:bodyPr/>
          <a:lstStyle/>
          <a:p>
            <a:r>
              <a:rPr lang="en-US" altLang="en-US" smtClean="0">
                <a:solidFill>
                  <a:srgbClr val="FF0000"/>
                </a:solidFill>
              </a:rPr>
              <a:t>Foliation</a:t>
            </a:r>
            <a:r>
              <a:rPr lang="en-US" altLang="en-US" smtClean="0"/>
              <a:t> is a common result, which allows us to estimate the </a:t>
            </a:r>
            <a:r>
              <a:rPr lang="en-US" altLang="en-US" smtClean="0">
                <a:solidFill>
                  <a:srgbClr val="FF0000"/>
                </a:solidFill>
              </a:rPr>
              <a:t>orientation</a:t>
            </a:r>
            <a:r>
              <a:rPr lang="en-US" altLang="en-US" smtClean="0"/>
              <a:t> of </a:t>
            </a:r>
            <a:r>
              <a:rPr lang="en-US" altLang="en-US" smtClean="0">
                <a:latin typeface="Symbol" panose="05050102010706020507" pitchFamily="18" charset="2"/>
              </a:rPr>
              <a:t>s</a:t>
            </a:r>
            <a:r>
              <a:rPr lang="en-US" altLang="en-US" baseline="-25000" smtClean="0"/>
              <a:t>1</a:t>
            </a:r>
            <a:r>
              <a:rPr lang="en-US" altLang="en-US" smtClean="0"/>
              <a:t> </a:t>
            </a:r>
          </a:p>
        </p:txBody>
      </p:sp>
      <p:sp>
        <p:nvSpPr>
          <p:cNvPr id="13315" name="Rectangle 8"/>
          <p:cNvSpPr>
            <a:spLocks noChangeArrowheads="1"/>
          </p:cNvSpPr>
          <p:nvPr/>
        </p:nvSpPr>
        <p:spPr bwMode="auto">
          <a:xfrm>
            <a:off x="406400" y="4262438"/>
            <a:ext cx="8458200" cy="198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rgbClr val="00CC00"/>
              </a:buClr>
              <a:buFontTx/>
              <a:buChar char="·"/>
            </a:pPr>
            <a:r>
              <a:rPr lang="en-US" altLang="en-US" sz="3200">
                <a:latin typeface="Symbol" panose="05050102010706020507" pitchFamily="18" charset="2"/>
              </a:rPr>
              <a:t>s</a:t>
            </a:r>
            <a:r>
              <a:rPr lang="en-US" altLang="en-US" sz="3200" baseline="-25000"/>
              <a:t>1</a:t>
            </a:r>
            <a:r>
              <a:rPr lang="en-US" altLang="en-US" sz="3200"/>
              <a:t> &gt; </a:t>
            </a:r>
            <a:r>
              <a:rPr lang="en-US" altLang="en-US" sz="3200">
                <a:latin typeface="Symbol" panose="05050102010706020507" pitchFamily="18" charset="2"/>
              </a:rPr>
              <a:t>s</a:t>
            </a:r>
            <a:r>
              <a:rPr lang="en-US" altLang="en-US" sz="3200" baseline="-25000"/>
              <a:t>2</a:t>
            </a:r>
            <a:r>
              <a:rPr lang="en-US" altLang="en-US" sz="3200"/>
              <a:t> = </a:t>
            </a:r>
            <a:r>
              <a:rPr lang="en-US" altLang="en-US" sz="3200">
                <a:latin typeface="Symbol" panose="05050102010706020507" pitchFamily="18" charset="2"/>
              </a:rPr>
              <a:t>s</a:t>
            </a:r>
            <a:r>
              <a:rPr lang="en-US" altLang="en-US" sz="3200" baseline="-25000"/>
              <a:t>3 </a:t>
            </a:r>
            <a:r>
              <a:rPr lang="en-US" altLang="en-US" sz="3200">
                <a:sym typeface="Symbol" panose="05050102010706020507" pitchFamily="18" charset="2"/>
              </a:rPr>
              <a:t> foliation and no lineation</a:t>
            </a:r>
          </a:p>
          <a:p>
            <a:pPr>
              <a:spcBef>
                <a:spcPct val="20000"/>
              </a:spcBef>
              <a:buClr>
                <a:srgbClr val="00CC00"/>
              </a:buClr>
              <a:buFontTx/>
              <a:buChar char="·"/>
            </a:pPr>
            <a:r>
              <a:rPr lang="en-US" altLang="en-US" sz="3200">
                <a:latin typeface="Symbol" panose="05050102010706020507" pitchFamily="18" charset="2"/>
              </a:rPr>
              <a:t>s</a:t>
            </a:r>
            <a:r>
              <a:rPr lang="en-US" altLang="en-US" sz="3200" baseline="-25000"/>
              <a:t>1</a:t>
            </a:r>
            <a:r>
              <a:rPr lang="en-US" altLang="en-US" sz="3200"/>
              <a:t> = </a:t>
            </a:r>
            <a:r>
              <a:rPr lang="en-US" altLang="en-US" sz="3200">
                <a:latin typeface="Symbol" panose="05050102010706020507" pitchFamily="18" charset="2"/>
              </a:rPr>
              <a:t>s</a:t>
            </a:r>
            <a:r>
              <a:rPr lang="en-US" altLang="en-US" sz="3200" baseline="-25000"/>
              <a:t>2</a:t>
            </a:r>
            <a:r>
              <a:rPr lang="en-US" altLang="en-US" sz="3200"/>
              <a:t> &gt; </a:t>
            </a:r>
            <a:r>
              <a:rPr lang="en-US" altLang="en-US" sz="3200">
                <a:latin typeface="Symbol" panose="05050102010706020507" pitchFamily="18" charset="2"/>
              </a:rPr>
              <a:t>s</a:t>
            </a:r>
            <a:r>
              <a:rPr lang="en-US" altLang="en-US" sz="3200" baseline="-25000"/>
              <a:t>3 </a:t>
            </a:r>
            <a:r>
              <a:rPr lang="en-US" altLang="en-US" sz="3200">
                <a:sym typeface="Symbol" panose="05050102010706020507" pitchFamily="18" charset="2"/>
              </a:rPr>
              <a:t> lineation and no foliation </a:t>
            </a:r>
          </a:p>
          <a:p>
            <a:pPr>
              <a:spcBef>
                <a:spcPct val="20000"/>
              </a:spcBef>
              <a:buClr>
                <a:srgbClr val="00CC00"/>
              </a:buClr>
              <a:buFontTx/>
              <a:buChar char="·"/>
            </a:pPr>
            <a:r>
              <a:rPr lang="en-US" altLang="en-US" sz="3200">
                <a:latin typeface="Symbol" panose="05050102010706020507" pitchFamily="18" charset="2"/>
              </a:rPr>
              <a:t>s</a:t>
            </a:r>
            <a:r>
              <a:rPr lang="en-US" altLang="en-US" sz="3200" baseline="-25000"/>
              <a:t>1</a:t>
            </a:r>
            <a:r>
              <a:rPr lang="en-US" altLang="en-US" sz="3200"/>
              <a:t> &gt; </a:t>
            </a:r>
            <a:r>
              <a:rPr lang="en-US" altLang="en-US" sz="3200">
                <a:latin typeface="Symbol" panose="05050102010706020507" pitchFamily="18" charset="2"/>
              </a:rPr>
              <a:t>s</a:t>
            </a:r>
            <a:r>
              <a:rPr lang="en-US" altLang="en-US" sz="3200" baseline="-25000"/>
              <a:t>2</a:t>
            </a:r>
            <a:r>
              <a:rPr lang="en-US" altLang="en-US" sz="3200"/>
              <a:t> &gt; </a:t>
            </a:r>
            <a:r>
              <a:rPr lang="en-US" altLang="en-US" sz="3200">
                <a:latin typeface="Symbol" panose="05050102010706020507" pitchFamily="18" charset="2"/>
              </a:rPr>
              <a:t>s</a:t>
            </a:r>
            <a:r>
              <a:rPr lang="en-US" altLang="en-US" sz="3200" baseline="-25000"/>
              <a:t>3 </a:t>
            </a:r>
            <a:r>
              <a:rPr lang="en-US" altLang="en-US" sz="3200">
                <a:sym typeface="Symbol" panose="05050102010706020507" pitchFamily="18" charset="2"/>
              </a:rPr>
              <a:t> both foliation and lineation</a:t>
            </a:r>
          </a:p>
        </p:txBody>
      </p:sp>
      <p:pic>
        <p:nvPicPr>
          <p:cNvPr id="13316" name="Picture 9" descr="Fig 2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725" y="1243013"/>
            <a:ext cx="6397625"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10"/>
          <p:cNvSpPr txBox="1">
            <a:spLocks noChangeArrowheads="1"/>
          </p:cNvSpPr>
          <p:nvPr/>
        </p:nvSpPr>
        <p:spPr bwMode="auto">
          <a:xfrm>
            <a:off x="387350" y="6218238"/>
            <a:ext cx="84724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b="1">
                <a:solidFill>
                  <a:srgbClr val="FF0033"/>
                </a:solidFill>
                <a:cs typeface="Times New Roman" panose="02020603050405020304" pitchFamily="18" charset="0"/>
              </a:rPr>
              <a:t>Figure 21.3.</a:t>
            </a:r>
            <a:r>
              <a:rPr lang="en-US" altLang="en-US" sz="1200" b="1">
                <a:solidFill>
                  <a:srgbClr val="FF9933"/>
                </a:solidFill>
                <a:cs typeface="Times New Roman" panose="02020603050405020304" pitchFamily="18" charset="0"/>
              </a:rPr>
              <a:t> Flattening of a ductile homogeneous sphere (a) containing randomly oriented flat disks or flakes. In (b), the matrix flows with progressive flattening, and the flakes are rotated toward parallelism normal to the predominant stress.  Winter (2001) An Introduction to Igneous and Metamorphic Petrology. Prentice Hall.</a:t>
            </a:r>
          </a:p>
        </p:txBody>
      </p:sp>
      <p:sp>
        <p:nvSpPr>
          <p:cNvPr id="13318" name="Rectangle 11"/>
          <p:cNvSpPr>
            <a:spLocks noChangeArrowheads="1"/>
          </p:cNvSpPr>
          <p:nvPr/>
        </p:nvSpPr>
        <p:spPr bwMode="auto">
          <a:xfrm>
            <a:off x="5753100" y="1316038"/>
            <a:ext cx="636588"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Clr>
                <a:srgbClr val="00CC00"/>
              </a:buClr>
            </a:pPr>
            <a:r>
              <a:rPr lang="en-US" altLang="en-US" sz="3200">
                <a:solidFill>
                  <a:srgbClr val="FF3399"/>
                </a:solidFill>
                <a:latin typeface="Symbol" panose="05050102010706020507" pitchFamily="18" charset="2"/>
              </a:rPr>
              <a:t>s</a:t>
            </a:r>
            <a:r>
              <a:rPr lang="en-US" altLang="en-US" sz="3200" baseline="-25000">
                <a:solidFill>
                  <a:srgbClr val="FF3399"/>
                </a:solidFill>
              </a:rPr>
              <a:t>1</a:t>
            </a:r>
            <a:endParaRPr lang="en-US" altLang="en-US" sz="3200">
              <a:solidFill>
                <a:srgbClr val="FF3399"/>
              </a:solidFill>
            </a:endParaRPr>
          </a:p>
        </p:txBody>
      </p:sp>
      <p:sp>
        <p:nvSpPr>
          <p:cNvPr id="13319" name="Text Box 2"/>
          <p:cNvSpPr txBox="1">
            <a:spLocks noChangeArrowheads="1"/>
          </p:cNvSpPr>
          <p:nvPr/>
        </p:nvSpPr>
        <p:spPr bwMode="auto">
          <a:xfrm>
            <a:off x="7623175" y="1660525"/>
            <a:ext cx="15208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Strain ellipsoid</a:t>
            </a:r>
          </a:p>
        </p:txBody>
      </p:sp>
    </p:spTree>
    <p:extLst>
      <p:ext uri="{BB962C8B-B14F-4D97-AF65-F5344CB8AC3E}">
        <p14:creationId xmlns:p14="http://schemas.microsoft.com/office/powerpoint/2010/main" val="4109730646"/>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lgn="ctr" eaLnBrk="1" hangingPunct="1"/>
            <a:r>
              <a:rPr lang="en-GB" altLang="en-US" b="1" smtClean="0"/>
              <a:t>Dynamic Metamorphism</a:t>
            </a:r>
          </a:p>
        </p:txBody>
      </p:sp>
      <p:sp>
        <p:nvSpPr>
          <p:cNvPr id="31747" name="Rectangle 3"/>
          <p:cNvSpPr>
            <a:spLocks noGrp="1" noChangeArrowheads="1"/>
          </p:cNvSpPr>
          <p:nvPr>
            <p:ph type="body" idx="1"/>
          </p:nvPr>
        </p:nvSpPr>
        <p:spPr/>
        <p:txBody>
          <a:bodyPr/>
          <a:lstStyle/>
          <a:p>
            <a:pPr eaLnBrk="1" hangingPunct="1">
              <a:lnSpc>
                <a:spcPct val="90000"/>
              </a:lnSpc>
            </a:pPr>
            <a:r>
              <a:rPr lang="en-GB" altLang="en-US" sz="2800" dirty="0" smtClean="0"/>
              <a:t>Changes due to pressure alone</a:t>
            </a:r>
          </a:p>
          <a:p>
            <a:pPr eaLnBrk="1" hangingPunct="1">
              <a:lnSpc>
                <a:spcPct val="90000"/>
              </a:lnSpc>
            </a:pPr>
            <a:r>
              <a:rPr lang="en-GB" altLang="en-US" sz="2800" dirty="0" smtClean="0"/>
              <a:t>Associated with major fault planes, especially reverse and thrust faults. </a:t>
            </a:r>
          </a:p>
          <a:p>
            <a:pPr eaLnBrk="1" hangingPunct="1">
              <a:lnSpc>
                <a:spcPct val="90000"/>
              </a:lnSpc>
            </a:pPr>
            <a:r>
              <a:rPr lang="en-GB" altLang="en-US" sz="2800" dirty="0" smtClean="0"/>
              <a:t>Very localised, restricted to 1 or 2 metres immediately adjacent to the fault plane</a:t>
            </a:r>
          </a:p>
          <a:p>
            <a:pPr eaLnBrk="1" hangingPunct="1">
              <a:lnSpc>
                <a:spcPct val="90000"/>
              </a:lnSpc>
            </a:pPr>
            <a:r>
              <a:rPr lang="en-GB" altLang="en-US" sz="2800" dirty="0" smtClean="0"/>
              <a:t>Process is </a:t>
            </a:r>
            <a:r>
              <a:rPr lang="en-GB" altLang="en-US" sz="2800" dirty="0" err="1" smtClean="0"/>
              <a:t>Cataclasis</a:t>
            </a:r>
            <a:r>
              <a:rPr lang="en-GB" altLang="en-US" sz="2800" dirty="0" smtClean="0"/>
              <a:t> which involves crushing and grinding of rocks into angular fragments</a:t>
            </a:r>
          </a:p>
          <a:p>
            <a:pPr eaLnBrk="1" hangingPunct="1">
              <a:lnSpc>
                <a:spcPct val="90000"/>
              </a:lnSpc>
            </a:pPr>
            <a:r>
              <a:rPr lang="en-GB" altLang="en-US" sz="2800" dirty="0" smtClean="0"/>
              <a:t>Characteristic texture is </a:t>
            </a:r>
            <a:r>
              <a:rPr lang="en-GB" altLang="en-US" sz="2800" dirty="0" err="1" smtClean="0"/>
              <a:t>cataclastic</a:t>
            </a:r>
            <a:endParaRPr lang="en-GB" altLang="en-US" sz="2800" dirty="0" smtClean="0"/>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algn="ctr" eaLnBrk="1" hangingPunct="1"/>
            <a:r>
              <a:rPr lang="en-GB" altLang="en-US" b="1" smtClean="0"/>
              <a:t>Low Grade – Fault Breccia 1</a:t>
            </a:r>
          </a:p>
        </p:txBody>
      </p:sp>
      <p:sp>
        <p:nvSpPr>
          <p:cNvPr id="32771" name="Rectangle 3"/>
          <p:cNvSpPr>
            <a:spLocks noGrp="1" noChangeArrowheads="1"/>
          </p:cNvSpPr>
          <p:nvPr>
            <p:ph type="body" idx="1"/>
          </p:nvPr>
        </p:nvSpPr>
        <p:spPr/>
        <p:txBody>
          <a:bodyPr/>
          <a:lstStyle/>
          <a:p>
            <a:pPr eaLnBrk="1" hangingPunct="1">
              <a:lnSpc>
                <a:spcPct val="90000"/>
              </a:lnSpc>
            </a:pPr>
            <a:r>
              <a:rPr lang="en-GB" altLang="en-US" sz="2800" dirty="0" smtClean="0"/>
              <a:t>Low to moderate pressures at shallow depths </a:t>
            </a:r>
          </a:p>
          <a:p>
            <a:pPr eaLnBrk="1" hangingPunct="1">
              <a:lnSpc>
                <a:spcPct val="90000"/>
              </a:lnSpc>
              <a:buFontTx/>
              <a:buNone/>
            </a:pPr>
            <a:r>
              <a:rPr lang="en-GB" altLang="en-US" sz="2800" dirty="0" smtClean="0"/>
              <a:t>    &lt; 5km below the surface</a:t>
            </a:r>
          </a:p>
          <a:p>
            <a:pPr eaLnBrk="1" hangingPunct="1">
              <a:lnSpc>
                <a:spcPct val="90000"/>
              </a:lnSpc>
            </a:pPr>
            <a:r>
              <a:rPr lang="en-GB" altLang="en-US" sz="2800" dirty="0" smtClean="0"/>
              <a:t>Angular clasts set in a matrix of micro-breccia, often later cemented by percolating solutions or groundwater</a:t>
            </a:r>
          </a:p>
          <a:p>
            <a:pPr eaLnBrk="1" hangingPunct="1">
              <a:lnSpc>
                <a:spcPct val="90000"/>
              </a:lnSpc>
            </a:pPr>
            <a:r>
              <a:rPr lang="en-GB" altLang="en-US" sz="2800" dirty="0" smtClean="0"/>
              <a:t>Long axes of clasts may show parallel/sub-parallel orientation to fault plane</a:t>
            </a:r>
          </a:p>
          <a:p>
            <a:pPr eaLnBrk="1" hangingPunct="1">
              <a:lnSpc>
                <a:spcPct val="90000"/>
              </a:lnSpc>
            </a:pPr>
            <a:r>
              <a:rPr lang="en-GB" altLang="en-US" sz="2800" dirty="0" smtClean="0"/>
              <a:t>Easily eroded away to form a gully at the surface if not cemented by percolating waters</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lgn="ctr" eaLnBrk="1" hangingPunct="1"/>
            <a:r>
              <a:rPr lang="en-GB" altLang="en-US" b="1" smtClean="0"/>
              <a:t>Low Grade – Fault Breccia 2</a:t>
            </a:r>
          </a:p>
        </p:txBody>
      </p:sp>
      <p:sp>
        <p:nvSpPr>
          <p:cNvPr id="33795" name="Rectangle 3"/>
          <p:cNvSpPr>
            <a:spLocks noGrp="1" noChangeArrowheads="1"/>
          </p:cNvSpPr>
          <p:nvPr>
            <p:ph type="body" idx="1"/>
          </p:nvPr>
        </p:nvSpPr>
        <p:spPr/>
        <p:txBody>
          <a:bodyPr/>
          <a:lstStyle/>
          <a:p>
            <a:pPr eaLnBrk="1" hangingPunct="1"/>
            <a:r>
              <a:rPr lang="en-GB" altLang="en-US" sz="2800" dirty="0" smtClean="0"/>
              <a:t>Large clasts generally only produced by competent rocks such as sandstone and limestone</a:t>
            </a:r>
          </a:p>
          <a:p>
            <a:pPr eaLnBrk="1" hangingPunct="1"/>
            <a:r>
              <a:rPr lang="en-GB" altLang="en-US" sz="2800" dirty="0" smtClean="0"/>
              <a:t>Argillaceous rocks produce fault-gouge, a fine clayish material devoid of larger angular clasts</a:t>
            </a:r>
          </a:p>
          <a:p>
            <a:pPr eaLnBrk="1" hangingPunct="1"/>
            <a:r>
              <a:rPr lang="en-GB" altLang="en-US" sz="2800" dirty="0" smtClean="0"/>
              <a:t>There is some disagreement amongst geologists as to whether fault breccia and fault gouge represent true metamorphic rocks</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lgn="ctr" eaLnBrk="1" hangingPunct="1"/>
            <a:r>
              <a:rPr lang="en-GB" altLang="en-US" sz="4800" b="1" smtClean="0"/>
              <a:t>Metamorphism Excludes:</a:t>
            </a:r>
          </a:p>
        </p:txBody>
      </p:sp>
      <p:sp>
        <p:nvSpPr>
          <p:cNvPr id="5123" name="Rectangle 3"/>
          <p:cNvSpPr>
            <a:spLocks noGrp="1" noChangeArrowheads="1"/>
          </p:cNvSpPr>
          <p:nvPr>
            <p:ph type="body" idx="1"/>
          </p:nvPr>
        </p:nvSpPr>
        <p:spPr/>
        <p:txBody>
          <a:bodyPr/>
          <a:lstStyle/>
          <a:p>
            <a:pPr eaLnBrk="1" hangingPunct="1">
              <a:lnSpc>
                <a:spcPct val="90000"/>
              </a:lnSpc>
            </a:pPr>
            <a:r>
              <a:rPr lang="en-GB" altLang="en-US" smtClean="0"/>
              <a:t>Weathering, diagenesis and lithification</a:t>
            </a:r>
          </a:p>
          <a:p>
            <a:pPr eaLnBrk="1" hangingPunct="1">
              <a:lnSpc>
                <a:spcPct val="90000"/>
              </a:lnSpc>
            </a:pPr>
            <a:r>
              <a:rPr lang="en-GB" altLang="en-US" smtClean="0"/>
              <a:t>Environments where temperatures are below 200 – 300 degrees centigrade</a:t>
            </a:r>
          </a:p>
          <a:p>
            <a:pPr eaLnBrk="1" hangingPunct="1">
              <a:lnSpc>
                <a:spcPct val="90000"/>
              </a:lnSpc>
            </a:pPr>
            <a:r>
              <a:rPr lang="en-GB" altLang="en-US" smtClean="0"/>
              <a:t>Melting Of Rocks - environments where temperatures are above 650 degrees centigrade</a:t>
            </a:r>
          </a:p>
          <a:p>
            <a:pPr eaLnBrk="1" hangingPunct="1">
              <a:lnSpc>
                <a:spcPct val="90000"/>
              </a:lnSpc>
            </a:pPr>
            <a:r>
              <a:rPr lang="en-GB" altLang="en-US" smtClean="0"/>
              <a:t>Environments less than 2km depth and at pressures below 1000 bars</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23">
                                            <p:txEl>
                                              <p:pRg st="0" end="0"/>
                                            </p:txEl>
                                          </p:spTgt>
                                        </p:tgtEl>
                                        <p:attrNameLst>
                                          <p:attrName>style.visibility</p:attrName>
                                        </p:attrNameLst>
                                      </p:cBhvr>
                                      <p:to>
                                        <p:strVal val="visible"/>
                                      </p:to>
                                    </p:set>
                                    <p:animEffect transition="in" filter="fade">
                                      <p:cBhvr>
                                        <p:cTn id="10" dur="2000"/>
                                        <p:tgtEl>
                                          <p:spTgt spid="512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123">
                                            <p:txEl>
                                              <p:pRg st="1" end="1"/>
                                            </p:txEl>
                                          </p:spTgt>
                                        </p:tgtEl>
                                        <p:attrNameLst>
                                          <p:attrName>style.visibility</p:attrName>
                                        </p:attrNameLst>
                                      </p:cBhvr>
                                      <p:to>
                                        <p:strVal val="visible"/>
                                      </p:to>
                                    </p:set>
                                    <p:animEffect transition="in" filter="fade">
                                      <p:cBhvr>
                                        <p:cTn id="13" dur="2000"/>
                                        <p:tgtEl>
                                          <p:spTgt spid="512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123">
                                            <p:txEl>
                                              <p:pRg st="2" end="2"/>
                                            </p:txEl>
                                          </p:spTgt>
                                        </p:tgtEl>
                                        <p:attrNameLst>
                                          <p:attrName>style.visibility</p:attrName>
                                        </p:attrNameLst>
                                      </p:cBhvr>
                                      <p:to>
                                        <p:strVal val="visible"/>
                                      </p:to>
                                    </p:set>
                                    <p:animEffect transition="in" filter="fade">
                                      <p:cBhvr>
                                        <p:cTn id="16" dur="2000"/>
                                        <p:tgtEl>
                                          <p:spTgt spid="512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123">
                                            <p:txEl>
                                              <p:pRg st="3" end="3"/>
                                            </p:txEl>
                                          </p:spTgt>
                                        </p:tgtEl>
                                        <p:attrNameLst>
                                          <p:attrName>style.visibility</p:attrName>
                                        </p:attrNameLst>
                                      </p:cBhvr>
                                      <p:to>
                                        <p:strVal val="visible"/>
                                      </p:to>
                                    </p:set>
                                    <p:animEffect transition="in" filter="fade">
                                      <p:cBhvr>
                                        <p:cTn id="19" dur="2000"/>
                                        <p:tgtEl>
                                          <p:spTgt spid="51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12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188640"/>
            <a:ext cx="8064896" cy="5909310"/>
          </a:xfrm>
          <a:prstGeom prst="rect">
            <a:avLst/>
          </a:prstGeom>
        </p:spPr>
        <p:txBody>
          <a:bodyPr wrap="square">
            <a:spAutoFit/>
          </a:bodyPr>
          <a:lstStyle/>
          <a:p>
            <a:pPr algn="ctr"/>
            <a:r>
              <a:rPr lang="en-US" sz="3600" b="1" dirty="0">
                <a:solidFill>
                  <a:schemeClr val="tx1">
                    <a:lumMod val="75000"/>
                  </a:schemeClr>
                </a:solidFill>
                <a:latin typeface="+mj-lt"/>
              </a:rPr>
              <a:t>Fault </a:t>
            </a:r>
            <a:r>
              <a:rPr lang="en-US" sz="3600" b="1" dirty="0" smtClean="0">
                <a:solidFill>
                  <a:schemeClr val="tx1">
                    <a:lumMod val="75000"/>
                  </a:schemeClr>
                </a:solidFill>
                <a:latin typeface="+mj-lt"/>
              </a:rPr>
              <a:t>gouge</a:t>
            </a:r>
          </a:p>
          <a:p>
            <a:pPr algn="just">
              <a:lnSpc>
                <a:spcPct val="150000"/>
              </a:lnSpc>
            </a:pPr>
            <a:r>
              <a:rPr lang="en-US" dirty="0">
                <a:solidFill>
                  <a:schemeClr val="tx1">
                    <a:lumMod val="75000"/>
                  </a:schemeClr>
                </a:solidFill>
                <a:latin typeface="+mj-lt"/>
              </a:rPr>
              <a:t> </a:t>
            </a:r>
            <a:r>
              <a:rPr lang="en-US" sz="2000" dirty="0">
                <a:solidFill>
                  <a:schemeClr val="tx1"/>
                </a:solidFill>
                <a:latin typeface="+mj-lt"/>
              </a:rPr>
              <a:t>is an </a:t>
            </a:r>
            <a:r>
              <a:rPr lang="en-US" sz="2000" dirty="0">
                <a:solidFill>
                  <a:schemeClr val="tx1"/>
                </a:solidFill>
                <a:latin typeface="+mj-lt"/>
                <a:hlinkClick r:id="rId2" tooltip="Consolidation (soil)"/>
              </a:rPr>
              <a:t>unconsolidated</a:t>
            </a:r>
            <a:r>
              <a:rPr lang="en-US" sz="2000" dirty="0">
                <a:solidFill>
                  <a:schemeClr val="tx1"/>
                </a:solidFill>
                <a:latin typeface="+mj-lt"/>
              </a:rPr>
              <a:t> </a:t>
            </a:r>
            <a:r>
              <a:rPr lang="en-US" sz="2000" dirty="0" err="1">
                <a:solidFill>
                  <a:schemeClr val="tx1"/>
                </a:solidFill>
                <a:latin typeface="+mj-lt"/>
                <a:hlinkClick r:id="rId3" tooltip="Tectonite"/>
              </a:rPr>
              <a:t>tectonite</a:t>
            </a:r>
            <a:r>
              <a:rPr lang="en-US" sz="2000" dirty="0">
                <a:solidFill>
                  <a:schemeClr val="tx1"/>
                </a:solidFill>
                <a:latin typeface="+mj-lt"/>
              </a:rPr>
              <a:t> (a </a:t>
            </a:r>
            <a:r>
              <a:rPr lang="en-US" sz="2000" dirty="0">
                <a:solidFill>
                  <a:schemeClr val="tx1"/>
                </a:solidFill>
                <a:latin typeface="+mj-lt"/>
                <a:hlinkClick r:id="rId4" tooltip="Rock (geology)"/>
              </a:rPr>
              <a:t>rock</a:t>
            </a:r>
            <a:r>
              <a:rPr lang="en-US" sz="2000" dirty="0">
                <a:solidFill>
                  <a:schemeClr val="tx1"/>
                </a:solidFill>
                <a:latin typeface="+mj-lt"/>
              </a:rPr>
              <a:t> formed by tectonic forces) with a very small grain size. Fault gouge has no </a:t>
            </a:r>
            <a:r>
              <a:rPr lang="en-US" sz="2000" dirty="0">
                <a:solidFill>
                  <a:schemeClr val="tx1"/>
                </a:solidFill>
                <a:latin typeface="+mj-lt"/>
                <a:hlinkClick r:id="rId5" tooltip="Cohesion (geology)"/>
              </a:rPr>
              <a:t>cohesion</a:t>
            </a:r>
            <a:r>
              <a:rPr lang="en-US" sz="2000" dirty="0">
                <a:solidFill>
                  <a:schemeClr val="tx1"/>
                </a:solidFill>
                <a:latin typeface="+mj-lt"/>
              </a:rPr>
              <a:t>, it is normally an </a:t>
            </a:r>
            <a:r>
              <a:rPr lang="en-US" sz="2000" dirty="0">
                <a:solidFill>
                  <a:schemeClr val="tx1"/>
                </a:solidFill>
                <a:latin typeface="+mj-lt"/>
                <a:hlinkClick r:id="rId2" tooltip="Consolidation (soil)"/>
              </a:rPr>
              <a:t>unconsolidated</a:t>
            </a:r>
            <a:r>
              <a:rPr lang="en-US" sz="2000" dirty="0">
                <a:solidFill>
                  <a:schemeClr val="tx1"/>
                </a:solidFill>
                <a:latin typeface="+mj-lt"/>
              </a:rPr>
              <a:t> rock type, unless </a:t>
            </a:r>
            <a:r>
              <a:rPr lang="en-US" sz="2000" dirty="0">
                <a:solidFill>
                  <a:schemeClr val="tx1"/>
                </a:solidFill>
                <a:latin typeface="+mj-lt"/>
                <a:hlinkClick r:id="rId6" tooltip="Cementation (geology)"/>
              </a:rPr>
              <a:t>cementation</a:t>
            </a:r>
            <a:r>
              <a:rPr lang="en-US" sz="2000" dirty="0">
                <a:solidFill>
                  <a:schemeClr val="tx1"/>
                </a:solidFill>
                <a:latin typeface="+mj-lt"/>
              </a:rPr>
              <a:t> took place at a later stage. A fault gouge forms in the same way as </a:t>
            </a:r>
            <a:r>
              <a:rPr lang="en-US" sz="2000" dirty="0">
                <a:solidFill>
                  <a:schemeClr val="tx1"/>
                </a:solidFill>
                <a:latin typeface="+mj-lt"/>
                <a:hlinkClick r:id="rId7" tooltip="Fault breccia"/>
              </a:rPr>
              <a:t>fault breccia</a:t>
            </a:r>
            <a:r>
              <a:rPr lang="en-US" sz="2000" dirty="0">
                <a:solidFill>
                  <a:schemeClr val="tx1"/>
                </a:solidFill>
                <a:latin typeface="+mj-lt"/>
              </a:rPr>
              <a:t>, the latter also having larger </a:t>
            </a:r>
            <a:r>
              <a:rPr lang="en-US" sz="2000" dirty="0" smtClean="0">
                <a:solidFill>
                  <a:schemeClr val="tx1"/>
                </a:solidFill>
                <a:latin typeface="+mj-lt"/>
                <a:hlinkClick r:id="rId8" tooltip="Clast"/>
              </a:rPr>
              <a:t>clasts</a:t>
            </a:r>
            <a:r>
              <a:rPr lang="en-US" sz="2000" dirty="0" smtClean="0">
                <a:solidFill>
                  <a:schemeClr val="tx1"/>
                </a:solidFill>
                <a:latin typeface="+mj-lt"/>
              </a:rPr>
              <a:t>.</a:t>
            </a:r>
          </a:p>
          <a:p>
            <a:pPr algn="ctr"/>
            <a:r>
              <a:rPr lang="en-US" sz="3600" b="1" dirty="0" smtClean="0">
                <a:solidFill>
                  <a:schemeClr val="tx1"/>
                </a:solidFill>
                <a:latin typeface="+mj-lt"/>
              </a:rPr>
              <a:t>Origin</a:t>
            </a:r>
          </a:p>
          <a:p>
            <a:pPr algn="just">
              <a:lnSpc>
                <a:spcPct val="150000"/>
              </a:lnSpc>
            </a:pPr>
            <a:r>
              <a:rPr lang="en-US" sz="2000" dirty="0">
                <a:solidFill>
                  <a:schemeClr val="tx1"/>
                </a:solidFill>
                <a:latin typeface="+mj-lt"/>
              </a:rPr>
              <a:t>Fault gouge forms by tectonic movement along </a:t>
            </a:r>
            <a:r>
              <a:rPr lang="en-US" sz="2000" dirty="0">
                <a:solidFill>
                  <a:schemeClr val="tx1"/>
                </a:solidFill>
              </a:rPr>
              <a:t>a localized zone of </a:t>
            </a:r>
            <a:r>
              <a:rPr lang="en-US" sz="2000" dirty="0">
                <a:solidFill>
                  <a:schemeClr val="tx1"/>
                </a:solidFill>
                <a:hlinkClick r:id="rId9" tooltip="Brittle deformation"/>
              </a:rPr>
              <a:t>brittle deformation</a:t>
            </a:r>
            <a:r>
              <a:rPr lang="en-US" sz="2000" dirty="0">
                <a:solidFill>
                  <a:schemeClr val="tx1"/>
                </a:solidFill>
              </a:rPr>
              <a:t> (a </a:t>
            </a:r>
            <a:r>
              <a:rPr lang="en-US" sz="2000" dirty="0">
                <a:solidFill>
                  <a:schemeClr val="tx1"/>
                </a:solidFill>
                <a:hlinkClick r:id="rId10" tooltip="Fault (geology)"/>
              </a:rPr>
              <a:t>fault zone</a:t>
            </a:r>
            <a:r>
              <a:rPr lang="en-US" sz="2000" dirty="0">
                <a:solidFill>
                  <a:schemeClr val="tx1"/>
                </a:solidFill>
              </a:rPr>
              <a:t>) in a rock. The grinding and </a:t>
            </a:r>
            <a:r>
              <a:rPr lang="en-US" sz="2000" dirty="0" smtClean="0">
                <a:solidFill>
                  <a:schemeClr val="tx1"/>
                </a:solidFill>
              </a:rPr>
              <a:t>milling that </a:t>
            </a:r>
            <a:r>
              <a:rPr lang="en-US" sz="2000" dirty="0">
                <a:solidFill>
                  <a:schemeClr val="tx1"/>
                </a:solidFill>
              </a:rPr>
              <a:t>results when the two sides of the fault zone move along each other results in a material that is made of loose fragments. First a fault breccia will form, but if the grinding continues the rock becomes fault gouge.</a:t>
            </a:r>
            <a:endParaRPr lang="en-US" sz="2000" b="1" dirty="0">
              <a:solidFill>
                <a:schemeClr val="tx1"/>
              </a:solidFill>
              <a:latin typeface="Arial" panose="020B0604020202020204" pitchFamily="34" charset="0"/>
            </a:endParaRPr>
          </a:p>
        </p:txBody>
      </p:sp>
    </p:spTree>
    <p:extLst>
      <p:ext uri="{BB962C8B-B14F-4D97-AF65-F5344CB8AC3E}">
        <p14:creationId xmlns:p14="http://schemas.microsoft.com/office/powerpoint/2010/main" val="1230780715"/>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lgn="ctr" eaLnBrk="1" hangingPunct="1"/>
            <a:r>
              <a:rPr lang="en-GB" altLang="en-US" b="1" smtClean="0"/>
              <a:t>Medium Grade - Mylonite</a:t>
            </a:r>
          </a:p>
        </p:txBody>
      </p:sp>
      <p:sp>
        <p:nvSpPr>
          <p:cNvPr id="34819" name="Rectangle 3"/>
          <p:cNvSpPr>
            <a:spLocks noGrp="1" noChangeArrowheads="1"/>
          </p:cNvSpPr>
          <p:nvPr>
            <p:ph type="body" idx="1"/>
          </p:nvPr>
        </p:nvSpPr>
        <p:spPr/>
        <p:txBody>
          <a:bodyPr/>
          <a:lstStyle/>
          <a:p>
            <a:pPr eaLnBrk="1" hangingPunct="1"/>
            <a:r>
              <a:rPr lang="en-GB" altLang="en-US" sz="2800" dirty="0" smtClean="0"/>
              <a:t>Moderate to high pressure 5 – 10km depth</a:t>
            </a:r>
          </a:p>
          <a:p>
            <a:pPr eaLnBrk="1" hangingPunct="1"/>
            <a:r>
              <a:rPr lang="en-GB" altLang="en-US" sz="2800" dirty="0" smtClean="0"/>
              <a:t>Intense crushing/grinding occurs to reduce rock particles to microscopic angular fragments. Often called Rock Flour – as in the white plain flour for baking.</a:t>
            </a:r>
          </a:p>
          <a:p>
            <a:pPr eaLnBrk="1" hangingPunct="1"/>
            <a:r>
              <a:rPr lang="en-GB" altLang="en-US" sz="2800" dirty="0" smtClean="0"/>
              <a:t>Texture is mylonitic. More competent components e.g. flint nodules in chalk are drawn out into lens shaped fragments on a microscopic scale</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algn="ctr" eaLnBrk="1" hangingPunct="1"/>
            <a:r>
              <a:rPr lang="en-GB" altLang="en-US" b="1" smtClean="0"/>
              <a:t>High Grade – Ultramylonite</a:t>
            </a:r>
          </a:p>
        </p:txBody>
      </p:sp>
      <p:sp>
        <p:nvSpPr>
          <p:cNvPr id="35843" name="Rectangle 3"/>
          <p:cNvSpPr>
            <a:spLocks noGrp="1" noChangeArrowheads="1"/>
          </p:cNvSpPr>
          <p:nvPr>
            <p:ph type="body" idx="1"/>
          </p:nvPr>
        </p:nvSpPr>
        <p:spPr/>
        <p:txBody>
          <a:bodyPr/>
          <a:lstStyle/>
          <a:p>
            <a:pPr eaLnBrk="1" hangingPunct="1"/>
            <a:r>
              <a:rPr lang="en-GB" altLang="en-US" dirty="0" smtClean="0"/>
              <a:t>Very high pressures, over 10km depth</a:t>
            </a:r>
          </a:p>
          <a:p>
            <a:pPr eaLnBrk="1" hangingPunct="1"/>
            <a:r>
              <a:rPr lang="en-GB" altLang="en-US" dirty="0" smtClean="0"/>
              <a:t>Intense crushing/grinding generates frictional heat to weld the microscopic angular particles together</a:t>
            </a:r>
          </a:p>
          <a:p>
            <a:pPr eaLnBrk="1" hangingPunct="1"/>
            <a:r>
              <a:rPr lang="en-GB" altLang="en-US" dirty="0" smtClean="0"/>
              <a:t>In extreme cases frictional heating can initiate localised melting and the formation of </a:t>
            </a:r>
            <a:r>
              <a:rPr lang="en-GB" altLang="en-US" dirty="0" err="1" smtClean="0"/>
              <a:t>pseudotachylite</a:t>
            </a:r>
            <a:r>
              <a:rPr lang="en-GB" altLang="en-US" dirty="0" smtClean="0"/>
              <a:t> glass</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390525" y="152400"/>
            <a:ext cx="841375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3600">
                <a:solidFill>
                  <a:srgbClr val="0070C0"/>
                </a:solidFill>
              </a:rPr>
              <a:t>Prograde Metamorphism</a:t>
            </a:r>
          </a:p>
        </p:txBody>
      </p:sp>
      <p:sp>
        <p:nvSpPr>
          <p:cNvPr id="68611" name="Rectangle 3"/>
          <p:cNvSpPr>
            <a:spLocks noChangeArrowheads="1"/>
          </p:cNvSpPr>
          <p:nvPr/>
        </p:nvSpPr>
        <p:spPr bwMode="auto">
          <a:xfrm>
            <a:off x="192088" y="1062038"/>
            <a:ext cx="8951912"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293688" indent="-29368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ts val="600"/>
              </a:spcBef>
              <a:buClr>
                <a:srgbClr val="FF0000"/>
              </a:buClr>
              <a:buFontTx/>
              <a:buChar char="•"/>
            </a:pPr>
            <a:r>
              <a:rPr lang="en-US" altLang="en-US" sz="3200" dirty="0">
                <a:solidFill>
                  <a:srgbClr val="FF3399"/>
                </a:solidFill>
              </a:rPr>
              <a:t>Prograde: </a:t>
            </a:r>
            <a:r>
              <a:rPr lang="en-US" altLang="en-US" sz="3200" dirty="0"/>
              <a:t>increase in metamorphic grade with time as a rock is subjected to gradually more severe conditions</a:t>
            </a:r>
          </a:p>
          <a:p>
            <a:pPr lvl="1">
              <a:spcBef>
                <a:spcPts val="600"/>
              </a:spcBef>
              <a:buClr>
                <a:srgbClr val="0099FF"/>
              </a:buClr>
              <a:buSzPct val="50000"/>
              <a:buFont typeface="Wingdings" panose="05000000000000000000" pitchFamily="2" charset="2"/>
              <a:buChar char="§"/>
            </a:pPr>
            <a:r>
              <a:rPr lang="en-US" altLang="en-US" sz="3200" dirty="0">
                <a:solidFill>
                  <a:srgbClr val="FF3399"/>
                </a:solidFill>
              </a:rPr>
              <a:t>Prograde metamorphism: </a:t>
            </a:r>
            <a:r>
              <a:rPr lang="en-US" altLang="en-US" sz="3200" dirty="0"/>
              <a:t>changes in a rock that accompany increasing metamorphic grade</a:t>
            </a:r>
          </a:p>
          <a:p>
            <a:pPr>
              <a:spcBef>
                <a:spcPts val="600"/>
              </a:spcBef>
              <a:buClr>
                <a:srgbClr val="FF0000"/>
              </a:buClr>
              <a:buFontTx/>
              <a:buChar char="•"/>
            </a:pPr>
            <a:r>
              <a:rPr lang="en-US" altLang="en-US" sz="3200" dirty="0">
                <a:solidFill>
                  <a:srgbClr val="FF3399"/>
                </a:solidFill>
              </a:rPr>
              <a:t>Retrograde:</a:t>
            </a:r>
            <a:r>
              <a:rPr lang="en-US" altLang="en-US" sz="3200" dirty="0">
                <a:solidFill>
                  <a:srgbClr val="00CC00"/>
                </a:solidFill>
              </a:rPr>
              <a:t> </a:t>
            </a:r>
            <a:r>
              <a:rPr lang="en-US" altLang="en-US" sz="3200" dirty="0"/>
              <a:t>decreasing grade as rock cools and recovers from a metamorphic or igneous </a:t>
            </a:r>
            <a:r>
              <a:rPr lang="en-US" altLang="en-US" sz="3200" dirty="0" smtClean="0"/>
              <a:t>event</a:t>
            </a:r>
            <a:endParaRPr lang="en-US" altLang="en-US" sz="3200" dirty="0"/>
          </a:p>
        </p:txBody>
      </p:sp>
    </p:spTree>
    <p:extLst>
      <p:ext uri="{BB962C8B-B14F-4D97-AF65-F5344CB8AC3E}">
        <p14:creationId xmlns:p14="http://schemas.microsoft.com/office/powerpoint/2010/main" val="2064531028"/>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withEffect">
                                  <p:stCondLst>
                                    <p:cond delay="0"/>
                                  </p:stCondLst>
                                  <p:childTnLst>
                                    <p:set>
                                      <p:cBhvr>
                                        <p:cTn id="6" dur="1" fill="hold">
                                          <p:stCondLst>
                                            <p:cond delay="0"/>
                                          </p:stCondLst>
                                        </p:cTn>
                                        <p:tgtEl>
                                          <p:spTgt spid="68611">
                                            <p:txEl>
                                              <p:pRg st="2" end="2"/>
                                            </p:txEl>
                                          </p:spTgt>
                                        </p:tgtEl>
                                        <p:attrNameLst>
                                          <p:attrName>style.visibility</p:attrName>
                                        </p:attrNameLst>
                                      </p:cBhvr>
                                      <p:to>
                                        <p:strVal val="visible"/>
                                      </p:to>
                                    </p:set>
                                    <p:anim calcmode="lin" valueType="num">
                                      <p:cBhvr additive="base">
                                        <p:cTn id="7" dur="500" fill="hold"/>
                                        <p:tgtEl>
                                          <p:spTgt spid="68611">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86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bldLvl="2"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390525" y="152400"/>
            <a:ext cx="841375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3600">
                <a:solidFill>
                  <a:srgbClr val="0070C0"/>
                </a:solidFill>
              </a:rPr>
              <a:t>The Progressive Nature of Metamorphism</a:t>
            </a:r>
          </a:p>
        </p:txBody>
      </p:sp>
      <p:sp>
        <p:nvSpPr>
          <p:cNvPr id="38915" name="Rectangle 4"/>
          <p:cNvSpPr>
            <a:spLocks noChangeArrowheads="1"/>
          </p:cNvSpPr>
          <p:nvPr/>
        </p:nvSpPr>
        <p:spPr bwMode="auto">
          <a:xfrm>
            <a:off x="192088" y="1325563"/>
            <a:ext cx="8951912"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293688" indent="-29368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ts val="600"/>
              </a:spcBef>
              <a:buClr>
                <a:srgbClr val="00CC00"/>
              </a:buClr>
            </a:pPr>
            <a:r>
              <a:rPr lang="en-US" altLang="en-US" sz="3200" dirty="0"/>
              <a:t>A rock at a high metamorphic grade probably </a:t>
            </a:r>
            <a:r>
              <a:rPr lang="en-US" altLang="en-US" sz="3200" dirty="0">
                <a:solidFill>
                  <a:srgbClr val="FF3399"/>
                </a:solidFill>
              </a:rPr>
              <a:t>progressed</a:t>
            </a:r>
            <a:r>
              <a:rPr lang="en-US" altLang="en-US" sz="3200" dirty="0"/>
              <a:t> through a sequence of mineral assemblages rather than hopping directly from an </a:t>
            </a:r>
            <a:r>
              <a:rPr lang="en-US" altLang="en-US" sz="3200" dirty="0" err="1"/>
              <a:t>unmetamorphosed</a:t>
            </a:r>
            <a:r>
              <a:rPr lang="en-US" altLang="en-US" sz="3200" dirty="0"/>
              <a:t> rock to the metamorphic rock that we find today</a:t>
            </a:r>
          </a:p>
        </p:txBody>
      </p:sp>
    </p:spTree>
    <p:extLst>
      <p:ext uri="{BB962C8B-B14F-4D97-AF65-F5344CB8AC3E}">
        <p14:creationId xmlns:p14="http://schemas.microsoft.com/office/powerpoint/2010/main" val="2373037789"/>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390525" y="152400"/>
            <a:ext cx="841375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3600">
                <a:solidFill>
                  <a:srgbClr val="0070C0"/>
                </a:solidFill>
              </a:rPr>
              <a:t>The Progressive Nature of Metamorphism</a:t>
            </a:r>
          </a:p>
        </p:txBody>
      </p:sp>
      <p:sp>
        <p:nvSpPr>
          <p:cNvPr id="39939" name="Rectangle 3"/>
          <p:cNvSpPr>
            <a:spLocks noChangeArrowheads="1"/>
          </p:cNvSpPr>
          <p:nvPr/>
        </p:nvSpPr>
        <p:spPr bwMode="auto">
          <a:xfrm>
            <a:off x="192088" y="1062038"/>
            <a:ext cx="8951912"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293688" indent="-29368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ts val="600"/>
              </a:spcBef>
              <a:buClr>
                <a:srgbClr val="00CC00"/>
              </a:buClr>
            </a:pPr>
            <a:r>
              <a:rPr lang="en-US" altLang="en-US" sz="3200">
                <a:solidFill>
                  <a:srgbClr val="FF3399"/>
                </a:solidFill>
              </a:rPr>
              <a:t>Retrograde</a:t>
            </a:r>
            <a:r>
              <a:rPr lang="en-US" altLang="en-US" sz="3200"/>
              <a:t> metamorphism typically of minor significance</a:t>
            </a:r>
          </a:p>
        </p:txBody>
      </p:sp>
      <p:sp>
        <p:nvSpPr>
          <p:cNvPr id="74756" name="Rectangle 4"/>
          <p:cNvSpPr>
            <a:spLocks noChangeArrowheads="1"/>
          </p:cNvSpPr>
          <p:nvPr/>
        </p:nvSpPr>
        <p:spPr bwMode="auto">
          <a:xfrm>
            <a:off x="192088" y="2200275"/>
            <a:ext cx="8951912" cy="441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293688" indent="-29368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ts val="600"/>
              </a:spcBef>
              <a:buClr>
                <a:srgbClr val="00CC00"/>
              </a:buClr>
              <a:buFontTx/>
              <a:buChar char="•"/>
            </a:pPr>
            <a:r>
              <a:rPr lang="en-US" altLang="en-US" sz="3200"/>
              <a:t>Prograde reactions are endothermic and easily driven by increasing T</a:t>
            </a:r>
          </a:p>
          <a:p>
            <a:pPr>
              <a:spcBef>
                <a:spcPts val="600"/>
              </a:spcBef>
              <a:buClr>
                <a:srgbClr val="00CC00"/>
              </a:buClr>
              <a:buFontTx/>
              <a:buChar char="•"/>
            </a:pPr>
            <a:r>
              <a:rPr lang="en-US" altLang="en-US" sz="3200"/>
              <a:t>Devolatilization reactions are easier than reintroducing the volatiles</a:t>
            </a:r>
          </a:p>
          <a:p>
            <a:pPr>
              <a:spcBef>
                <a:spcPts val="600"/>
              </a:spcBef>
              <a:buClr>
                <a:srgbClr val="00CC00"/>
              </a:buClr>
              <a:buFontTx/>
              <a:buChar char="•"/>
            </a:pPr>
            <a:r>
              <a:rPr lang="en-US" altLang="en-US" sz="3200"/>
              <a:t>Geothermometry indicates that the mineral compositions commonly preserve the maximum temperature </a:t>
            </a:r>
          </a:p>
        </p:txBody>
      </p:sp>
    </p:spTree>
    <p:extLst>
      <p:ext uri="{BB962C8B-B14F-4D97-AF65-F5344CB8AC3E}">
        <p14:creationId xmlns:p14="http://schemas.microsoft.com/office/powerpoint/2010/main" val="3385972139"/>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4756">
                                            <p:txEl>
                                              <p:pRg st="0" end="0"/>
                                            </p:txEl>
                                          </p:spTgt>
                                        </p:tgtEl>
                                        <p:attrNameLst>
                                          <p:attrName>style.visibility</p:attrName>
                                        </p:attrNameLst>
                                      </p:cBhvr>
                                      <p:to>
                                        <p:strVal val="visible"/>
                                      </p:to>
                                    </p:set>
                                    <p:anim calcmode="lin" valueType="num">
                                      <p:cBhvr additive="base">
                                        <p:cTn id="7" dur="500" fill="hold"/>
                                        <p:tgtEl>
                                          <p:spTgt spid="7475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47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4756">
                                            <p:txEl>
                                              <p:pRg st="1" end="1"/>
                                            </p:txEl>
                                          </p:spTgt>
                                        </p:tgtEl>
                                        <p:attrNameLst>
                                          <p:attrName>style.visibility</p:attrName>
                                        </p:attrNameLst>
                                      </p:cBhvr>
                                      <p:to>
                                        <p:strVal val="visible"/>
                                      </p:to>
                                    </p:set>
                                    <p:anim calcmode="lin" valueType="num">
                                      <p:cBhvr additive="base">
                                        <p:cTn id="13" dur="500" fill="hold"/>
                                        <p:tgtEl>
                                          <p:spTgt spid="7475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475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4756">
                                            <p:txEl>
                                              <p:pRg st="2" end="2"/>
                                            </p:txEl>
                                          </p:spTgt>
                                        </p:tgtEl>
                                        <p:attrNameLst>
                                          <p:attrName>style.visibility</p:attrName>
                                        </p:attrNameLst>
                                      </p:cBhvr>
                                      <p:to>
                                        <p:strVal val="visible"/>
                                      </p:to>
                                    </p:set>
                                    <p:anim calcmode="lin" valueType="num">
                                      <p:cBhvr additive="base">
                                        <p:cTn id="19" dur="500" fill="hold"/>
                                        <p:tgtEl>
                                          <p:spTgt spid="7475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475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2955925" y="153988"/>
            <a:ext cx="3502025" cy="519112"/>
          </a:xfrm>
          <a:prstGeom prst="rect">
            <a:avLst/>
          </a:prstGeom>
          <a:noFill/>
          <a:ln w="9525">
            <a:noFill/>
            <a:miter lim="800000"/>
            <a:headEnd/>
            <a:tailEnd/>
          </a:ln>
          <a:effectLst/>
        </p:spPr>
        <p:txBody>
          <a:bodyPr wrap="none">
            <a:spAutoFit/>
          </a:bodyPr>
          <a:lstStyle/>
          <a:p>
            <a:pPr>
              <a:defRPr/>
            </a:pPr>
            <a:r>
              <a:rPr lang="en-US" sz="2800">
                <a:solidFill>
                  <a:srgbClr val="FFFF00"/>
                </a:solidFill>
                <a:effectLst>
                  <a:outerShdw blurRad="38100" dist="38100" dir="2700000" algn="tl">
                    <a:srgbClr val="000000"/>
                  </a:outerShdw>
                </a:effectLst>
              </a:rPr>
              <a:t>METAMORPHISM</a:t>
            </a:r>
          </a:p>
        </p:txBody>
      </p:sp>
      <p:sp>
        <p:nvSpPr>
          <p:cNvPr id="108547" name="Text Box 3"/>
          <p:cNvSpPr txBox="1">
            <a:spLocks noChangeArrowheads="1"/>
          </p:cNvSpPr>
          <p:nvPr/>
        </p:nvSpPr>
        <p:spPr bwMode="auto">
          <a:xfrm>
            <a:off x="1143000" y="762000"/>
            <a:ext cx="184150" cy="579438"/>
          </a:xfrm>
          <a:prstGeom prst="rect">
            <a:avLst/>
          </a:prstGeom>
          <a:noFill/>
          <a:ln w="9525">
            <a:noFill/>
            <a:miter lim="800000"/>
            <a:headEnd/>
            <a:tailEnd/>
          </a:ln>
          <a:effectLst/>
        </p:spPr>
        <p:txBody>
          <a:bodyPr wrap="none">
            <a:spAutoFit/>
          </a:bodyPr>
          <a:lstStyle/>
          <a:p>
            <a:pPr>
              <a:defRPr/>
            </a:pPr>
            <a:endParaRPr lang="ru-RU" sz="3200">
              <a:solidFill>
                <a:srgbClr val="00FFFF"/>
              </a:solidFill>
              <a:effectLst>
                <a:outerShdw blurRad="38100" dist="38100" dir="2700000" algn="tl">
                  <a:srgbClr val="000000"/>
                </a:outerShdw>
              </a:effectLst>
            </a:endParaRPr>
          </a:p>
        </p:txBody>
      </p:sp>
      <p:sp>
        <p:nvSpPr>
          <p:cNvPr id="62468" name="Rectangle 4"/>
          <p:cNvSpPr>
            <a:spLocks noChangeArrowheads="1"/>
          </p:cNvSpPr>
          <p:nvPr/>
        </p:nvSpPr>
        <p:spPr bwMode="auto">
          <a:xfrm>
            <a:off x="703263" y="152400"/>
            <a:ext cx="77724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ru-RU" altLang="en-US" sz="4400" b="1">
              <a:latin typeface="Arial" panose="020B0604020202020204" pitchFamily="34" charset="0"/>
            </a:endParaRPr>
          </a:p>
        </p:txBody>
      </p:sp>
      <p:sp>
        <p:nvSpPr>
          <p:cNvPr id="3" name="Rectangle 2"/>
          <p:cNvSpPr/>
          <p:nvPr/>
        </p:nvSpPr>
        <p:spPr>
          <a:xfrm>
            <a:off x="347279" y="762000"/>
            <a:ext cx="8484368" cy="5509200"/>
          </a:xfrm>
          <a:prstGeom prst="rect">
            <a:avLst/>
          </a:prstGeom>
        </p:spPr>
        <p:txBody>
          <a:bodyPr wrap="square">
            <a:spAutoFit/>
          </a:bodyPr>
          <a:lstStyle/>
          <a:p>
            <a:pPr algn="just"/>
            <a:r>
              <a:rPr lang="en-US" sz="3200" dirty="0">
                <a:solidFill>
                  <a:schemeClr val="tx2">
                    <a:lumMod val="20000"/>
                    <a:lumOff val="80000"/>
                  </a:schemeClr>
                </a:solidFill>
              </a:rPr>
              <a:t>Metamorphic grade: </a:t>
            </a:r>
          </a:p>
          <a:p>
            <a:pPr algn="just"/>
            <a:endParaRPr lang="en-US" sz="3200" dirty="0">
              <a:solidFill>
                <a:schemeClr val="tx2">
                  <a:lumMod val="20000"/>
                  <a:lumOff val="80000"/>
                </a:schemeClr>
              </a:solidFill>
            </a:endParaRPr>
          </a:p>
          <a:p>
            <a:pPr algn="just"/>
            <a:r>
              <a:rPr lang="en-US" sz="3200" dirty="0">
                <a:solidFill>
                  <a:schemeClr val="tx2">
                    <a:lumMod val="20000"/>
                    <a:lumOff val="80000"/>
                  </a:schemeClr>
                </a:solidFill>
              </a:rPr>
              <a:t>	Q. if metamorphic grade is due to a progressive response by a rock to increasing temperature and pressure (prograde metamorphism), then why, when the rock is later exposed at the surface, doesn’t the rock return to its original </a:t>
            </a:r>
            <a:r>
              <a:rPr lang="en-US" sz="3200" dirty="0" smtClean="0">
                <a:solidFill>
                  <a:schemeClr val="tx2">
                    <a:lumMod val="20000"/>
                    <a:lumOff val="80000"/>
                  </a:schemeClr>
                </a:solidFill>
              </a:rPr>
              <a:t>form</a:t>
            </a:r>
          </a:p>
          <a:p>
            <a:pPr algn="just"/>
            <a:endParaRPr lang="en-US" sz="3200" dirty="0">
              <a:solidFill>
                <a:schemeClr val="tx2">
                  <a:lumMod val="20000"/>
                  <a:lumOff val="80000"/>
                </a:schemeClr>
              </a:solidFill>
            </a:endParaRPr>
          </a:p>
          <a:p>
            <a:pPr algn="just"/>
            <a:r>
              <a:rPr lang="en-US" sz="3200" dirty="0">
                <a:solidFill>
                  <a:schemeClr val="tx2">
                    <a:lumMod val="20000"/>
                    <a:lumOff val="80000"/>
                  </a:schemeClr>
                </a:solidFill>
              </a:rPr>
              <a:t>	A.  sometimes it does, but only to a limited extent (retrograde metamorphism)</a:t>
            </a:r>
          </a:p>
        </p:txBody>
      </p:sp>
    </p:spTree>
    <p:extLst>
      <p:ext uri="{BB962C8B-B14F-4D97-AF65-F5344CB8AC3E}">
        <p14:creationId xmlns:p14="http://schemas.microsoft.com/office/powerpoint/2010/main" val="1829963524"/>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347279" y="153988"/>
            <a:ext cx="8128384" cy="954107"/>
          </a:xfrm>
          <a:prstGeom prst="rect">
            <a:avLst/>
          </a:prstGeom>
          <a:noFill/>
          <a:ln w="9525">
            <a:noFill/>
            <a:miter lim="800000"/>
            <a:headEnd/>
            <a:tailEnd/>
          </a:ln>
          <a:effectLst/>
        </p:spPr>
        <p:txBody>
          <a:bodyPr wrap="square">
            <a:spAutoFit/>
          </a:bodyPr>
          <a:lstStyle/>
          <a:p>
            <a:pPr algn="ctr">
              <a:defRPr/>
            </a:pPr>
            <a:r>
              <a:rPr lang="en-US" sz="2800" dirty="0" smtClean="0">
                <a:solidFill>
                  <a:srgbClr val="FFFF00"/>
                </a:solidFill>
                <a:effectLst>
                  <a:outerShdw blurRad="38100" dist="38100" dir="2700000" algn="tl">
                    <a:srgbClr val="000000"/>
                  </a:outerShdw>
                </a:effectLst>
              </a:rPr>
              <a:t>METAMORPHISM</a:t>
            </a:r>
          </a:p>
          <a:p>
            <a:pPr algn="ctr">
              <a:defRPr/>
            </a:pPr>
            <a:endParaRPr lang="en-US" sz="2800" dirty="0" smtClean="0">
              <a:solidFill>
                <a:srgbClr val="FFFF00"/>
              </a:solidFill>
              <a:effectLst>
                <a:outerShdw blurRad="38100" dist="38100" dir="2700000" algn="tl">
                  <a:srgbClr val="000000"/>
                </a:outerShdw>
              </a:effectLst>
            </a:endParaRPr>
          </a:p>
        </p:txBody>
      </p:sp>
      <p:sp>
        <p:nvSpPr>
          <p:cNvPr id="108547" name="Text Box 3"/>
          <p:cNvSpPr txBox="1">
            <a:spLocks noChangeArrowheads="1"/>
          </p:cNvSpPr>
          <p:nvPr/>
        </p:nvSpPr>
        <p:spPr bwMode="auto">
          <a:xfrm>
            <a:off x="1143000" y="762000"/>
            <a:ext cx="184150" cy="579438"/>
          </a:xfrm>
          <a:prstGeom prst="rect">
            <a:avLst/>
          </a:prstGeom>
          <a:noFill/>
          <a:ln w="9525">
            <a:noFill/>
            <a:miter lim="800000"/>
            <a:headEnd/>
            <a:tailEnd/>
          </a:ln>
          <a:effectLst/>
        </p:spPr>
        <p:txBody>
          <a:bodyPr wrap="none">
            <a:spAutoFit/>
          </a:bodyPr>
          <a:lstStyle/>
          <a:p>
            <a:pPr>
              <a:defRPr/>
            </a:pPr>
            <a:endParaRPr lang="ru-RU" sz="3200">
              <a:solidFill>
                <a:srgbClr val="00FFFF"/>
              </a:solidFill>
              <a:effectLst>
                <a:outerShdw blurRad="38100" dist="38100" dir="2700000" algn="tl">
                  <a:srgbClr val="000000"/>
                </a:outerShdw>
              </a:effectLst>
            </a:endParaRPr>
          </a:p>
        </p:txBody>
      </p:sp>
      <p:sp>
        <p:nvSpPr>
          <p:cNvPr id="62468" name="Rectangle 4"/>
          <p:cNvSpPr>
            <a:spLocks noChangeArrowheads="1"/>
          </p:cNvSpPr>
          <p:nvPr/>
        </p:nvSpPr>
        <p:spPr bwMode="auto">
          <a:xfrm>
            <a:off x="703263" y="152400"/>
            <a:ext cx="77724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ru-RU" altLang="en-US" sz="4400" b="1">
              <a:latin typeface="Arial" panose="020B0604020202020204" pitchFamily="34" charset="0"/>
            </a:endParaRPr>
          </a:p>
        </p:txBody>
      </p:sp>
      <p:sp>
        <p:nvSpPr>
          <p:cNvPr id="3" name="Rectangle 2"/>
          <p:cNvSpPr/>
          <p:nvPr/>
        </p:nvSpPr>
        <p:spPr>
          <a:xfrm>
            <a:off x="251520" y="1741487"/>
            <a:ext cx="8484368" cy="4031873"/>
          </a:xfrm>
          <a:prstGeom prst="rect">
            <a:avLst/>
          </a:prstGeom>
        </p:spPr>
        <p:txBody>
          <a:bodyPr wrap="square">
            <a:spAutoFit/>
          </a:bodyPr>
          <a:lstStyle/>
          <a:p>
            <a:pPr algn="just"/>
            <a:r>
              <a:rPr lang="en-US" sz="3200" dirty="0">
                <a:solidFill>
                  <a:schemeClr val="tx2">
                    <a:lumMod val="20000"/>
                    <a:lumOff val="80000"/>
                  </a:schemeClr>
                </a:solidFill>
              </a:rPr>
              <a:t>Retrograde </a:t>
            </a:r>
            <a:r>
              <a:rPr lang="en-US" sz="3200" dirty="0" smtClean="0">
                <a:solidFill>
                  <a:schemeClr val="tx2">
                    <a:lumMod val="20000"/>
                    <a:lumOff val="80000"/>
                  </a:schemeClr>
                </a:solidFill>
              </a:rPr>
              <a:t>Metamorphism</a:t>
            </a:r>
          </a:p>
          <a:p>
            <a:pPr algn="just"/>
            <a:endParaRPr lang="en-US" sz="3200" dirty="0">
              <a:solidFill>
                <a:schemeClr val="tx2">
                  <a:lumMod val="20000"/>
                  <a:lumOff val="80000"/>
                </a:schemeClr>
              </a:solidFill>
            </a:endParaRPr>
          </a:p>
          <a:p>
            <a:pPr algn="just"/>
            <a:r>
              <a:rPr lang="en-US" sz="3200" dirty="0">
                <a:solidFill>
                  <a:schemeClr val="tx2">
                    <a:lumMod val="20000"/>
                    <a:lumOff val="80000"/>
                  </a:schemeClr>
                </a:solidFill>
              </a:rPr>
              <a:t>	As temperature and pressure fall due to erosion of overlying rock or due to tectonic uplift, one might expect metamorphism to a follow a reverse path and eventually return the rocks to their original </a:t>
            </a:r>
            <a:r>
              <a:rPr lang="en-US" sz="3200" dirty="0" err="1">
                <a:solidFill>
                  <a:schemeClr val="tx2">
                    <a:lumMod val="20000"/>
                    <a:lumOff val="80000"/>
                  </a:schemeClr>
                </a:solidFill>
              </a:rPr>
              <a:t>unmetamorphosed</a:t>
            </a:r>
            <a:r>
              <a:rPr lang="en-US" sz="3200" dirty="0">
                <a:solidFill>
                  <a:schemeClr val="tx2">
                    <a:lumMod val="20000"/>
                    <a:lumOff val="80000"/>
                  </a:schemeClr>
                </a:solidFill>
              </a:rPr>
              <a:t> state.  Such a process is referred to as retrograde metamorphism.</a:t>
            </a:r>
          </a:p>
        </p:txBody>
      </p:sp>
    </p:spTree>
    <p:extLst>
      <p:ext uri="{BB962C8B-B14F-4D97-AF65-F5344CB8AC3E}">
        <p14:creationId xmlns:p14="http://schemas.microsoft.com/office/powerpoint/2010/main" val="3128899742"/>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764704"/>
            <a:ext cx="7488832" cy="5078313"/>
          </a:xfrm>
          <a:prstGeom prst="rect">
            <a:avLst/>
          </a:prstGeom>
        </p:spPr>
        <p:txBody>
          <a:bodyPr wrap="square">
            <a:spAutoFit/>
          </a:bodyPr>
          <a:lstStyle/>
          <a:p>
            <a:pPr algn="ctr">
              <a:lnSpc>
                <a:spcPct val="150000"/>
              </a:lnSpc>
              <a:defRPr/>
            </a:pPr>
            <a:r>
              <a:rPr lang="en-US" dirty="0" smtClean="0">
                <a:solidFill>
                  <a:srgbClr val="FFFF00"/>
                </a:solidFill>
                <a:effectLst>
                  <a:outerShdw blurRad="38100" dist="38100" dir="2700000" algn="tl">
                    <a:srgbClr val="000000"/>
                  </a:outerShdw>
                </a:effectLst>
              </a:rPr>
              <a:t>Please answer the following question?</a:t>
            </a:r>
          </a:p>
          <a:p>
            <a:pPr marL="342900" indent="-342900" algn="ctr">
              <a:lnSpc>
                <a:spcPct val="150000"/>
              </a:lnSpc>
              <a:buFont typeface="Arial" panose="020B0604020202020204" pitchFamily="34" charset="0"/>
              <a:buChar char="•"/>
              <a:defRPr/>
            </a:pPr>
            <a:r>
              <a:rPr lang="en-US" dirty="0" smtClean="0">
                <a:solidFill>
                  <a:srgbClr val="FFFF00"/>
                </a:solidFill>
                <a:effectLst>
                  <a:outerShdw blurRad="38100" dist="38100" dir="2700000" algn="tl">
                    <a:srgbClr val="000000"/>
                  </a:outerShdw>
                </a:effectLst>
              </a:rPr>
              <a:t>Which type of metamorphism is less common</a:t>
            </a:r>
          </a:p>
          <a:p>
            <a:pPr marL="342900" indent="-342900" algn="ctr">
              <a:lnSpc>
                <a:spcPct val="150000"/>
              </a:lnSpc>
              <a:buFont typeface="Arial" panose="020B0604020202020204" pitchFamily="34" charset="0"/>
              <a:buChar char="•"/>
              <a:defRPr/>
            </a:pPr>
            <a:r>
              <a:rPr lang="en-US" dirty="0" smtClean="0">
                <a:solidFill>
                  <a:srgbClr val="FFFF00"/>
                </a:solidFill>
                <a:effectLst>
                  <a:outerShdw blurRad="38100" dist="38100" dir="2700000" algn="tl">
                    <a:srgbClr val="000000"/>
                  </a:outerShdw>
                </a:effectLst>
              </a:rPr>
              <a:t>Prograde or retrograde?</a:t>
            </a:r>
          </a:p>
          <a:p>
            <a:pPr marL="342900" indent="-342900" algn="ctr">
              <a:lnSpc>
                <a:spcPct val="150000"/>
              </a:lnSpc>
              <a:buFont typeface="Arial" panose="020B0604020202020204" pitchFamily="34" charset="0"/>
              <a:buChar char="•"/>
              <a:defRPr/>
            </a:pPr>
            <a:endParaRPr lang="en-US" dirty="0">
              <a:solidFill>
                <a:srgbClr val="FFFF00"/>
              </a:solidFill>
              <a:effectLst>
                <a:outerShdw blurRad="38100" dist="38100" dir="2700000" algn="tl">
                  <a:srgbClr val="000000"/>
                </a:outerShdw>
              </a:effectLst>
            </a:endParaRPr>
          </a:p>
          <a:p>
            <a:pPr marL="342900" indent="-342900" algn="ctr">
              <a:lnSpc>
                <a:spcPct val="150000"/>
              </a:lnSpc>
              <a:buFont typeface="Arial" panose="020B0604020202020204" pitchFamily="34" charset="0"/>
              <a:buChar char="•"/>
              <a:defRPr/>
            </a:pPr>
            <a:r>
              <a:rPr lang="en-US" dirty="0" smtClean="0">
                <a:solidFill>
                  <a:srgbClr val="FFFF00"/>
                </a:solidFill>
                <a:effectLst>
                  <a:outerShdw blurRad="38100" dist="38100" dir="2700000" algn="tl">
                    <a:srgbClr val="000000"/>
                  </a:outerShdw>
                </a:effectLst>
              </a:rPr>
              <a:t>If your answer is prograde say why?</a:t>
            </a:r>
          </a:p>
          <a:p>
            <a:pPr marL="342900" indent="-342900" algn="ctr">
              <a:lnSpc>
                <a:spcPct val="150000"/>
              </a:lnSpc>
              <a:buFont typeface="Arial" panose="020B0604020202020204" pitchFamily="34" charset="0"/>
              <a:buChar char="•"/>
              <a:defRPr/>
            </a:pPr>
            <a:endParaRPr lang="en-US" dirty="0">
              <a:solidFill>
                <a:srgbClr val="FFFF00"/>
              </a:solidFill>
              <a:effectLst>
                <a:outerShdw blurRad="38100" dist="38100" dir="2700000" algn="tl">
                  <a:srgbClr val="000000"/>
                </a:outerShdw>
              </a:effectLst>
            </a:endParaRPr>
          </a:p>
          <a:p>
            <a:pPr marL="342900" indent="-342900" algn="ctr">
              <a:lnSpc>
                <a:spcPct val="150000"/>
              </a:lnSpc>
              <a:buFont typeface="Arial" panose="020B0604020202020204" pitchFamily="34" charset="0"/>
              <a:buChar char="•"/>
              <a:defRPr/>
            </a:pPr>
            <a:r>
              <a:rPr lang="en-US" dirty="0" smtClean="0">
                <a:solidFill>
                  <a:srgbClr val="FFFF00"/>
                </a:solidFill>
                <a:effectLst>
                  <a:outerShdw blurRad="38100" dist="38100" dir="2700000" algn="tl">
                    <a:srgbClr val="000000"/>
                  </a:outerShdw>
                </a:effectLst>
              </a:rPr>
              <a:t>If your answer is retrograde thus,</a:t>
            </a:r>
          </a:p>
          <a:p>
            <a:pPr algn="ctr">
              <a:lnSpc>
                <a:spcPct val="150000"/>
              </a:lnSpc>
              <a:defRPr/>
            </a:pPr>
            <a:r>
              <a:rPr lang="en-US" dirty="0" smtClean="0">
                <a:solidFill>
                  <a:srgbClr val="FFFF00"/>
                </a:solidFill>
                <a:effectLst>
                  <a:outerShdw blurRad="38100" dist="38100" dir="2700000" algn="tl">
                    <a:srgbClr val="000000"/>
                  </a:outerShdw>
                </a:effectLst>
              </a:rPr>
              <a:t> </a:t>
            </a:r>
            <a:endParaRPr lang="en-US" dirty="0">
              <a:solidFill>
                <a:srgbClr val="FFFF00"/>
              </a:solidFill>
              <a:effectLst>
                <a:outerShdw blurRad="38100" dist="38100" dir="2700000" algn="tl">
                  <a:srgbClr val="000000"/>
                </a:outerShdw>
              </a:effectLst>
            </a:endParaRPr>
          </a:p>
          <a:p>
            <a:pPr marL="342900" indent="-342900" algn="ctr">
              <a:lnSpc>
                <a:spcPct val="150000"/>
              </a:lnSpc>
              <a:buFont typeface="Arial" panose="020B0604020202020204" pitchFamily="34" charset="0"/>
              <a:buChar char="•"/>
              <a:defRPr/>
            </a:pPr>
            <a:r>
              <a:rPr lang="en-US" dirty="0" smtClean="0">
                <a:solidFill>
                  <a:srgbClr val="FFFF00"/>
                </a:solidFill>
                <a:effectLst>
                  <a:outerShdw blurRad="38100" dist="38100" dir="2700000" algn="tl">
                    <a:srgbClr val="000000"/>
                  </a:outerShdw>
                </a:effectLst>
              </a:rPr>
              <a:t>Why </a:t>
            </a:r>
            <a:r>
              <a:rPr lang="en-US" dirty="0">
                <a:solidFill>
                  <a:srgbClr val="FFFF00"/>
                </a:solidFill>
                <a:effectLst>
                  <a:outerShdw blurRad="38100" dist="38100" dir="2700000" algn="tl">
                    <a:srgbClr val="000000"/>
                  </a:outerShdw>
                </a:effectLst>
              </a:rPr>
              <a:t>is retrograde metamorphism uncommon?</a:t>
            </a:r>
          </a:p>
        </p:txBody>
      </p:sp>
    </p:spTree>
    <p:extLst>
      <p:ext uri="{BB962C8B-B14F-4D97-AF65-F5344CB8AC3E}">
        <p14:creationId xmlns:p14="http://schemas.microsoft.com/office/powerpoint/2010/main" val="2368550691"/>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260648"/>
            <a:ext cx="8568952" cy="4435830"/>
          </a:xfrm>
          <a:prstGeom prst="rect">
            <a:avLst/>
          </a:prstGeom>
        </p:spPr>
        <p:txBody>
          <a:bodyPr wrap="square">
            <a:spAutoFit/>
          </a:bodyPr>
          <a:lstStyle/>
          <a:p>
            <a:pPr algn="just">
              <a:lnSpc>
                <a:spcPct val="150000"/>
              </a:lnSpc>
            </a:pPr>
            <a:r>
              <a:rPr lang="en-US" sz="3200" dirty="0">
                <a:solidFill>
                  <a:schemeClr val="tx2">
                    <a:lumMod val="20000"/>
                    <a:lumOff val="80000"/>
                  </a:schemeClr>
                </a:solidFill>
              </a:rPr>
              <a:t>If retrograde metamorphism were common, we would not commonly see metamorphic rocks at the surface of the Earth.  Since we do see metamorphic rocks exposed at the Earth's surface retrograde metamorphism does not appear to be common.  </a:t>
            </a:r>
            <a:r>
              <a:rPr lang="en-US" sz="3200" i="1" u="sng" dirty="0">
                <a:solidFill>
                  <a:schemeClr val="tx2">
                    <a:lumMod val="20000"/>
                    <a:lumOff val="80000"/>
                  </a:schemeClr>
                </a:solidFill>
              </a:rPr>
              <a:t>The reasons for this include:</a:t>
            </a:r>
          </a:p>
        </p:txBody>
      </p:sp>
    </p:spTree>
    <p:extLst>
      <p:ext uri="{BB962C8B-B14F-4D97-AF65-F5344CB8AC3E}">
        <p14:creationId xmlns:p14="http://schemas.microsoft.com/office/powerpoint/2010/main" val="3086056586"/>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428179"/>
            <a:ext cx="8640960" cy="5889113"/>
          </a:xfrm>
          <a:prstGeom prst="rect">
            <a:avLst/>
          </a:prstGeom>
        </p:spPr>
        <p:txBody>
          <a:bodyPr wrap="square">
            <a:spAutoFit/>
          </a:bodyPr>
          <a:lstStyle/>
          <a:p>
            <a:pPr algn="just">
              <a:lnSpc>
                <a:spcPct val="200000"/>
              </a:lnSpc>
            </a:pPr>
            <a:r>
              <a:rPr lang="en-US" b="1" dirty="0">
                <a:solidFill>
                  <a:schemeClr val="tx1"/>
                </a:solidFill>
                <a:latin typeface="+mn-lt"/>
              </a:rPr>
              <a:t>During metamorphism the mineral content and texture of the protolith are changed due to changes in the physical and chemical environment of the rock. Metamorphism can be caused by </a:t>
            </a:r>
            <a:r>
              <a:rPr lang="en-US" b="1" u="sng" dirty="0">
                <a:solidFill>
                  <a:schemeClr val="tx1"/>
                </a:solidFill>
                <a:latin typeface="+mn-lt"/>
              </a:rPr>
              <a:t>burial, tectonic stress, heating by magma, or alteration by fluids</a:t>
            </a:r>
            <a:r>
              <a:rPr lang="en-US" b="1" dirty="0">
                <a:solidFill>
                  <a:schemeClr val="tx1"/>
                </a:solidFill>
                <a:latin typeface="+mn-lt"/>
              </a:rPr>
              <a:t>. At advanced stages of metamorphism, it is common for a metamorphic rock to develop such a different set of minerals and such a thoroughly changed texture that it is difficult to recognize what the protolith was.</a:t>
            </a:r>
          </a:p>
        </p:txBody>
      </p:sp>
    </p:spTree>
    <p:extLst>
      <p:ext uri="{BB962C8B-B14F-4D97-AF65-F5344CB8AC3E}">
        <p14:creationId xmlns:p14="http://schemas.microsoft.com/office/powerpoint/2010/main" val="3027951577"/>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260648"/>
            <a:ext cx="8568952" cy="6186309"/>
          </a:xfrm>
          <a:prstGeom prst="rect">
            <a:avLst/>
          </a:prstGeom>
        </p:spPr>
        <p:txBody>
          <a:bodyPr wrap="square">
            <a:spAutoFit/>
          </a:bodyPr>
          <a:lstStyle/>
          <a:p>
            <a:pPr marL="342900" indent="-342900" algn="just">
              <a:lnSpc>
                <a:spcPct val="150000"/>
              </a:lnSpc>
              <a:buFont typeface="Wingdings" panose="05000000000000000000" pitchFamily="2" charset="2"/>
              <a:buChar char="q"/>
            </a:pPr>
            <a:r>
              <a:rPr lang="en-US" dirty="0">
                <a:solidFill>
                  <a:schemeClr val="tx2">
                    <a:lumMod val="20000"/>
                    <a:lumOff val="80000"/>
                  </a:schemeClr>
                </a:solidFill>
              </a:rPr>
              <a:t>chemical reactions take place more slowly as temperature is </a:t>
            </a:r>
            <a:r>
              <a:rPr lang="en-US" dirty="0" smtClean="0">
                <a:solidFill>
                  <a:schemeClr val="tx2">
                    <a:lumMod val="20000"/>
                    <a:lumOff val="80000"/>
                  </a:schemeClr>
                </a:solidFill>
              </a:rPr>
              <a:t>decreased.</a:t>
            </a:r>
            <a:endParaRPr lang="en-US" dirty="0">
              <a:solidFill>
                <a:schemeClr val="tx2">
                  <a:lumMod val="20000"/>
                  <a:lumOff val="80000"/>
                </a:schemeClr>
              </a:solidFill>
            </a:endParaRPr>
          </a:p>
          <a:p>
            <a:pPr marL="342900" indent="-342900" algn="just">
              <a:lnSpc>
                <a:spcPct val="150000"/>
              </a:lnSpc>
              <a:buFont typeface="Wingdings" panose="05000000000000000000" pitchFamily="2" charset="2"/>
              <a:buChar char="q"/>
            </a:pPr>
            <a:endParaRPr lang="en-US" dirty="0" smtClean="0">
              <a:solidFill>
                <a:schemeClr val="tx2">
                  <a:lumMod val="20000"/>
                  <a:lumOff val="80000"/>
                </a:schemeClr>
              </a:solidFill>
            </a:endParaRPr>
          </a:p>
          <a:p>
            <a:pPr marL="342900" indent="-342900" algn="just">
              <a:lnSpc>
                <a:spcPct val="150000"/>
              </a:lnSpc>
              <a:buFont typeface="Wingdings" panose="05000000000000000000" pitchFamily="2" charset="2"/>
              <a:buChar char="q"/>
            </a:pPr>
            <a:r>
              <a:rPr lang="en-US" dirty="0" smtClean="0">
                <a:solidFill>
                  <a:schemeClr val="tx2">
                    <a:lumMod val="20000"/>
                    <a:lumOff val="80000"/>
                  </a:schemeClr>
                </a:solidFill>
              </a:rPr>
              <a:t>during </a:t>
            </a:r>
            <a:r>
              <a:rPr lang="en-US" dirty="0">
                <a:solidFill>
                  <a:schemeClr val="tx2">
                    <a:lumMod val="20000"/>
                    <a:lumOff val="80000"/>
                  </a:schemeClr>
                </a:solidFill>
              </a:rPr>
              <a:t>prograde metamorphism, fluids such as H2O and CO2 are driven off, and these fluids are necessary to form the hydrous minerals that are stable at the Earth's surface.</a:t>
            </a:r>
          </a:p>
          <a:p>
            <a:pPr marL="342900" indent="-342900" algn="just">
              <a:lnSpc>
                <a:spcPct val="150000"/>
              </a:lnSpc>
              <a:buFont typeface="Wingdings" panose="05000000000000000000" pitchFamily="2" charset="2"/>
              <a:buChar char="q"/>
            </a:pPr>
            <a:endParaRPr lang="en-US" dirty="0">
              <a:solidFill>
                <a:schemeClr val="tx2">
                  <a:lumMod val="20000"/>
                  <a:lumOff val="80000"/>
                </a:schemeClr>
              </a:solidFill>
            </a:endParaRPr>
          </a:p>
          <a:p>
            <a:pPr marL="342900" indent="-342900" algn="just">
              <a:lnSpc>
                <a:spcPct val="150000"/>
              </a:lnSpc>
              <a:buFont typeface="Wingdings" panose="05000000000000000000" pitchFamily="2" charset="2"/>
              <a:buChar char="q"/>
            </a:pPr>
            <a:r>
              <a:rPr lang="en-US" dirty="0">
                <a:solidFill>
                  <a:schemeClr val="tx2">
                    <a:lumMod val="20000"/>
                    <a:lumOff val="80000"/>
                  </a:schemeClr>
                </a:solidFill>
              </a:rPr>
              <a:t>chemical reactions take place more rapidly in the presence of fluids, but if the fluids are driven off during prograde metamorphism, they will not be available to speed up reactions during retrograde metamorphism.</a:t>
            </a:r>
          </a:p>
        </p:txBody>
      </p:sp>
    </p:spTree>
    <p:extLst>
      <p:ext uri="{BB962C8B-B14F-4D97-AF65-F5344CB8AC3E}">
        <p14:creationId xmlns:p14="http://schemas.microsoft.com/office/powerpoint/2010/main" val="2103379479"/>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algn="ctr" eaLnBrk="1" hangingPunct="1"/>
            <a:r>
              <a:rPr lang="en-GB" altLang="en-US" b="1" smtClean="0"/>
              <a:t>Regional Metamorphism</a:t>
            </a:r>
          </a:p>
        </p:txBody>
      </p:sp>
      <p:sp>
        <p:nvSpPr>
          <p:cNvPr id="36867" name="Rectangle 3"/>
          <p:cNvSpPr>
            <a:spLocks noGrp="1" noChangeArrowheads="1"/>
          </p:cNvSpPr>
          <p:nvPr>
            <p:ph type="body" idx="1"/>
          </p:nvPr>
        </p:nvSpPr>
        <p:spPr/>
        <p:txBody>
          <a:bodyPr/>
          <a:lstStyle/>
          <a:p>
            <a:pPr eaLnBrk="1" hangingPunct="1">
              <a:lnSpc>
                <a:spcPct val="90000"/>
              </a:lnSpc>
            </a:pPr>
            <a:r>
              <a:rPr lang="en-GB" altLang="en-US" sz="2800" dirty="0" smtClean="0"/>
              <a:t>Occurs due to progressive increase in pressure and temperature conditions</a:t>
            </a:r>
          </a:p>
          <a:p>
            <a:pPr eaLnBrk="1" hangingPunct="1">
              <a:lnSpc>
                <a:spcPct val="90000"/>
              </a:lnSpc>
            </a:pPr>
            <a:r>
              <a:rPr lang="en-GB" altLang="en-US" sz="2800" dirty="0" smtClean="0"/>
              <a:t>Occurs on a regional scale and involves 000’s cubic kilometres of rock</a:t>
            </a:r>
          </a:p>
          <a:p>
            <a:pPr eaLnBrk="1" hangingPunct="1">
              <a:lnSpc>
                <a:spcPct val="90000"/>
              </a:lnSpc>
            </a:pPr>
            <a:r>
              <a:rPr lang="en-GB" altLang="en-US" sz="2800" dirty="0" smtClean="0"/>
              <a:t>Associated with </a:t>
            </a:r>
            <a:r>
              <a:rPr lang="en-GB" altLang="en-US" sz="2800" i="1" u="sng" dirty="0" smtClean="0"/>
              <a:t>destructive plate margins</a:t>
            </a:r>
            <a:r>
              <a:rPr lang="en-GB" altLang="en-US" sz="2800" dirty="0" smtClean="0"/>
              <a:t>, especially </a:t>
            </a:r>
            <a:r>
              <a:rPr lang="en-GB" altLang="en-US" sz="2800" b="1" i="1" u="sng" dirty="0" smtClean="0"/>
              <a:t>subduction zones </a:t>
            </a:r>
            <a:r>
              <a:rPr lang="en-GB" altLang="en-US" sz="2800" dirty="0" smtClean="0"/>
              <a:t>such as the Peru-Chile Trench</a:t>
            </a:r>
          </a:p>
          <a:p>
            <a:pPr eaLnBrk="1" hangingPunct="1">
              <a:lnSpc>
                <a:spcPct val="90000"/>
              </a:lnSpc>
            </a:pPr>
            <a:r>
              <a:rPr lang="en-GB" altLang="en-US" sz="2800" dirty="0" smtClean="0"/>
              <a:t>Regional metamorphic rocks show foliation, a banding/layering/alignment of crystal long axes as they crystallised under directed stress</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algn="ctr" eaLnBrk="1" hangingPunct="1"/>
            <a:r>
              <a:rPr lang="en-GB" altLang="en-US" sz="3600" b="1" smtClean="0"/>
              <a:t>Regional Metamorphism Of Argillaceous Sediments</a:t>
            </a:r>
          </a:p>
        </p:txBody>
      </p:sp>
      <p:sp>
        <p:nvSpPr>
          <p:cNvPr id="37891" name="Rectangle 3"/>
          <p:cNvSpPr>
            <a:spLocks noGrp="1" noChangeArrowheads="1"/>
          </p:cNvSpPr>
          <p:nvPr>
            <p:ph type="body" idx="1"/>
          </p:nvPr>
        </p:nvSpPr>
        <p:spPr/>
        <p:txBody>
          <a:bodyPr/>
          <a:lstStyle/>
          <a:p>
            <a:pPr eaLnBrk="1" hangingPunct="1"/>
            <a:r>
              <a:rPr lang="en-GB" altLang="en-US" sz="2800" smtClean="0"/>
              <a:t>Argillaceous rocks are referred to as pelites or pelitic following metamorphism</a:t>
            </a:r>
          </a:p>
          <a:p>
            <a:pPr eaLnBrk="1" hangingPunct="1"/>
            <a:r>
              <a:rPr lang="en-GB" altLang="en-US" sz="2800" smtClean="0"/>
              <a:t>Argillaceous rocks undergo most change as they are composed of  chemically complex clay minerals such as kaolinite, illite, smectite, bentonite and montmorillianite.</a:t>
            </a:r>
          </a:p>
          <a:p>
            <a:pPr eaLnBrk="1" hangingPunct="1"/>
            <a:r>
              <a:rPr lang="en-GB" altLang="en-US" sz="2800" smtClean="0"/>
              <a:t>Low Grade – Slate,  Medium Grade – Schist</a:t>
            </a:r>
          </a:p>
          <a:p>
            <a:pPr eaLnBrk="1" hangingPunct="1"/>
            <a:r>
              <a:rPr lang="en-GB" altLang="en-US" sz="2800" smtClean="0"/>
              <a:t>High Grade – Gneiss , V. High Grade - Migmatite</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algn="ctr" eaLnBrk="1" hangingPunct="1"/>
            <a:r>
              <a:rPr lang="en-GB" altLang="en-US" b="1" smtClean="0"/>
              <a:t>Low Grade – Slate 1</a:t>
            </a:r>
          </a:p>
        </p:txBody>
      </p:sp>
      <p:sp>
        <p:nvSpPr>
          <p:cNvPr id="38915" name="Rectangle 3"/>
          <p:cNvSpPr>
            <a:spLocks noGrp="1" noChangeArrowheads="1"/>
          </p:cNvSpPr>
          <p:nvPr>
            <p:ph type="body" idx="1"/>
          </p:nvPr>
        </p:nvSpPr>
        <p:spPr/>
        <p:txBody>
          <a:bodyPr/>
          <a:lstStyle/>
          <a:p>
            <a:pPr eaLnBrk="1" hangingPunct="1"/>
            <a:r>
              <a:rPr lang="en-GB" altLang="en-US" smtClean="0"/>
              <a:t>Occurs at 5 – 15 km depth, relatively high pressures but low temperatures &lt; 300 degrees centigrade. Upper part of the subduction zone</a:t>
            </a:r>
          </a:p>
          <a:p>
            <a:pPr eaLnBrk="1" hangingPunct="1"/>
            <a:r>
              <a:rPr lang="en-GB" altLang="en-US" smtClean="0"/>
              <a:t>New minerals mainly chlorite and biotite. These platy minerals have their long axes aligned and at right angles to the principal stress direction to form slaty cleavage</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algn="ctr" eaLnBrk="1" hangingPunct="1"/>
            <a:r>
              <a:rPr lang="en-GB" altLang="en-US" b="1" smtClean="0"/>
              <a:t>Low Grade – Slate 2</a:t>
            </a:r>
          </a:p>
        </p:txBody>
      </p:sp>
      <p:sp>
        <p:nvSpPr>
          <p:cNvPr id="39939" name="Rectangle 3"/>
          <p:cNvSpPr>
            <a:spLocks noGrp="1" noChangeArrowheads="1"/>
          </p:cNvSpPr>
          <p:nvPr>
            <p:ph type="body" idx="1"/>
          </p:nvPr>
        </p:nvSpPr>
        <p:spPr/>
        <p:txBody>
          <a:bodyPr/>
          <a:lstStyle/>
          <a:p>
            <a:pPr eaLnBrk="1" hangingPunct="1"/>
            <a:r>
              <a:rPr lang="en-GB" altLang="en-US" smtClean="0"/>
              <a:t>Grain size has increased but crystals too small to see with the naked eye</a:t>
            </a:r>
          </a:p>
          <a:p>
            <a:pPr eaLnBrk="1" hangingPunct="1"/>
            <a:r>
              <a:rPr lang="en-GB" altLang="en-US" smtClean="0"/>
              <a:t>At low grade, some relic sedimentary structures may be preserved such as bedding or lamination. </a:t>
            </a:r>
          </a:p>
          <a:p>
            <a:pPr eaLnBrk="1" hangingPunct="1"/>
            <a:r>
              <a:rPr lang="en-GB" altLang="en-US" smtClean="0"/>
              <a:t>Fossils may be present but will be deformed ie stretched, elongated or compressed</a:t>
            </a:r>
          </a:p>
          <a:p>
            <a:pPr eaLnBrk="1" hangingPunct="1"/>
            <a:endParaRPr lang="en-GB" altLang="en-US" smtClean="0"/>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npo00093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1987" name="Text Box 3"/>
          <p:cNvSpPr txBox="1">
            <a:spLocks noChangeArrowheads="1"/>
          </p:cNvSpPr>
          <p:nvPr/>
        </p:nvSpPr>
        <p:spPr bwMode="auto">
          <a:xfrm>
            <a:off x="-685800" y="0"/>
            <a:ext cx="10515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800" b="1" u="sng">
                <a:solidFill>
                  <a:schemeClr val="bg1"/>
                </a:solidFill>
              </a:rPr>
              <a:t>Slate – Low Grade Regional Metamorphism</a:t>
            </a:r>
          </a:p>
        </p:txBody>
      </p:sp>
      <p:sp>
        <p:nvSpPr>
          <p:cNvPr id="41988" name="Text Box 4"/>
          <p:cNvSpPr txBox="1">
            <a:spLocks noChangeArrowheads="1"/>
          </p:cNvSpPr>
          <p:nvPr/>
        </p:nvSpPr>
        <p:spPr bwMode="auto">
          <a:xfrm>
            <a:off x="0" y="1557338"/>
            <a:ext cx="3048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chemeClr val="bg1"/>
                </a:solidFill>
              </a:rPr>
              <a:t>Very fine grained - crystals much less than 1mm in diameter</a:t>
            </a:r>
          </a:p>
        </p:txBody>
      </p:sp>
      <p:sp>
        <p:nvSpPr>
          <p:cNvPr id="41989" name="Text Box 5"/>
          <p:cNvSpPr txBox="1">
            <a:spLocks noChangeArrowheads="1"/>
          </p:cNvSpPr>
          <p:nvPr/>
        </p:nvSpPr>
        <p:spPr bwMode="auto">
          <a:xfrm>
            <a:off x="228600" y="5867400"/>
            <a:ext cx="2743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chemeClr val="bg1"/>
                </a:solidFill>
              </a:rPr>
              <a:t>Mineralogy: Biotite Mica, Muscovite Mica and Chlorite</a:t>
            </a:r>
          </a:p>
        </p:txBody>
      </p:sp>
      <p:sp>
        <p:nvSpPr>
          <p:cNvPr id="41990" name="Line 6"/>
          <p:cNvSpPr>
            <a:spLocks noChangeShapeType="1"/>
          </p:cNvSpPr>
          <p:nvPr/>
        </p:nvSpPr>
        <p:spPr bwMode="auto">
          <a:xfrm flipH="1">
            <a:off x="3348038" y="3141663"/>
            <a:ext cx="2743200" cy="1676400"/>
          </a:xfrm>
          <a:prstGeom prst="line">
            <a:avLst/>
          </a:prstGeom>
          <a:noFill/>
          <a:ln w="25400">
            <a:solidFill>
              <a:srgbClr val="FF3300"/>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41991" name="Line 7"/>
          <p:cNvSpPr>
            <a:spLocks noChangeShapeType="1"/>
          </p:cNvSpPr>
          <p:nvPr/>
        </p:nvSpPr>
        <p:spPr bwMode="auto">
          <a:xfrm flipH="1">
            <a:off x="4284663" y="4292600"/>
            <a:ext cx="1143000" cy="685800"/>
          </a:xfrm>
          <a:prstGeom prst="line">
            <a:avLst/>
          </a:prstGeom>
          <a:noFill/>
          <a:ln w="25400">
            <a:solidFill>
              <a:srgbClr val="FF3300"/>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41992" name="Line 8"/>
          <p:cNvSpPr>
            <a:spLocks noChangeShapeType="1"/>
          </p:cNvSpPr>
          <p:nvPr/>
        </p:nvSpPr>
        <p:spPr bwMode="auto">
          <a:xfrm flipH="1">
            <a:off x="2843213" y="3716338"/>
            <a:ext cx="2895600" cy="1676400"/>
          </a:xfrm>
          <a:prstGeom prst="line">
            <a:avLst/>
          </a:prstGeom>
          <a:noFill/>
          <a:ln w="25400">
            <a:solidFill>
              <a:srgbClr val="FF3300"/>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41993" name="Text Box 9"/>
          <p:cNvSpPr txBox="1">
            <a:spLocks noChangeArrowheads="1"/>
          </p:cNvSpPr>
          <p:nvPr/>
        </p:nvSpPr>
        <p:spPr bwMode="auto">
          <a:xfrm>
            <a:off x="4140200" y="5589588"/>
            <a:ext cx="1219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chemeClr val="bg1"/>
                </a:solidFill>
              </a:rPr>
              <a:t>Foliation Direction</a:t>
            </a:r>
          </a:p>
        </p:txBody>
      </p:sp>
      <p:sp>
        <p:nvSpPr>
          <p:cNvPr id="41994" name="Line 10"/>
          <p:cNvSpPr>
            <a:spLocks noChangeShapeType="1"/>
          </p:cNvSpPr>
          <p:nvPr/>
        </p:nvSpPr>
        <p:spPr bwMode="auto">
          <a:xfrm flipH="1" flipV="1">
            <a:off x="1524000" y="4419600"/>
            <a:ext cx="152400" cy="1371600"/>
          </a:xfrm>
          <a:prstGeom prst="line">
            <a:avLst/>
          </a:prstGeom>
          <a:noFill/>
          <a:ln w="25400">
            <a:solidFill>
              <a:srgbClr val="FF3300"/>
            </a:solidFill>
            <a:round/>
            <a:headEnd/>
            <a:tailEnd type="arrow"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41995" name="Line 11"/>
          <p:cNvSpPr>
            <a:spLocks noChangeShapeType="1"/>
          </p:cNvSpPr>
          <p:nvPr/>
        </p:nvSpPr>
        <p:spPr bwMode="auto">
          <a:xfrm>
            <a:off x="1692275" y="2133600"/>
            <a:ext cx="1431925" cy="1295400"/>
          </a:xfrm>
          <a:prstGeom prst="line">
            <a:avLst/>
          </a:prstGeom>
          <a:noFill/>
          <a:ln w="25400">
            <a:solidFill>
              <a:srgbClr val="FF3300"/>
            </a:solidFill>
            <a:round/>
            <a:headEnd/>
            <a:tailEnd type="arrow"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41996" name="Line 12"/>
          <p:cNvSpPr>
            <a:spLocks noChangeShapeType="1"/>
          </p:cNvSpPr>
          <p:nvPr/>
        </p:nvSpPr>
        <p:spPr bwMode="auto">
          <a:xfrm flipH="1" flipV="1">
            <a:off x="4572000" y="4797425"/>
            <a:ext cx="152400" cy="762000"/>
          </a:xfrm>
          <a:prstGeom prst="line">
            <a:avLst/>
          </a:prstGeom>
          <a:noFill/>
          <a:ln w="25400">
            <a:solidFill>
              <a:srgbClr val="FF3300"/>
            </a:solidFill>
            <a:round/>
            <a:headEnd/>
            <a:tailEnd type="arrow"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41997" name="Text Box 13"/>
          <p:cNvSpPr txBox="1">
            <a:spLocks noChangeArrowheads="1"/>
          </p:cNvSpPr>
          <p:nvPr/>
        </p:nvSpPr>
        <p:spPr bwMode="auto">
          <a:xfrm>
            <a:off x="5580063" y="836613"/>
            <a:ext cx="31242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chemeClr val="bg1"/>
                </a:solidFill>
              </a:rPr>
              <a:t>Texture is Slaty Cleavage  microscopic alignment of long axes of mica and chlorite crystals</a:t>
            </a:r>
          </a:p>
        </p:txBody>
      </p:sp>
      <p:sp>
        <p:nvSpPr>
          <p:cNvPr id="41998" name="Line 14"/>
          <p:cNvSpPr>
            <a:spLocks noChangeShapeType="1"/>
          </p:cNvSpPr>
          <p:nvPr/>
        </p:nvSpPr>
        <p:spPr bwMode="auto">
          <a:xfrm flipH="1">
            <a:off x="6096000" y="1628775"/>
            <a:ext cx="708025" cy="733425"/>
          </a:xfrm>
          <a:prstGeom prst="line">
            <a:avLst/>
          </a:prstGeom>
          <a:noFill/>
          <a:ln w="25400">
            <a:solidFill>
              <a:srgbClr val="FF3300"/>
            </a:solidFill>
            <a:round/>
            <a:headEnd/>
            <a:tailEnd type="arrow"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41999" name="Text Box 15"/>
          <p:cNvSpPr txBox="1">
            <a:spLocks noChangeArrowheads="1"/>
          </p:cNvSpPr>
          <p:nvPr/>
        </p:nvSpPr>
        <p:spPr bwMode="auto">
          <a:xfrm>
            <a:off x="0" y="765175"/>
            <a:ext cx="30591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chemeClr val="bg1"/>
                </a:solidFill>
              </a:rPr>
              <a:t>Formed at depths of 5 – 15 km  and temperatures of 250 – 350 C</a:t>
            </a:r>
          </a:p>
        </p:txBody>
      </p:sp>
      <p:sp>
        <p:nvSpPr>
          <p:cNvPr id="42000" name="Text Box 17"/>
          <p:cNvSpPr txBox="1">
            <a:spLocks noChangeArrowheads="1"/>
          </p:cNvSpPr>
          <p:nvPr/>
        </p:nvSpPr>
        <p:spPr bwMode="auto">
          <a:xfrm>
            <a:off x="6948488" y="2492375"/>
            <a:ext cx="19812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chemeClr val="bg1"/>
                </a:solidFill>
              </a:rPr>
              <a:t>Formed from argillaceous parent mudstone/shale/clay</a:t>
            </a:r>
          </a:p>
        </p:txBody>
      </p:sp>
      <p:sp>
        <p:nvSpPr>
          <p:cNvPr id="42001" name="Line 18"/>
          <p:cNvSpPr>
            <a:spLocks noChangeShapeType="1"/>
          </p:cNvSpPr>
          <p:nvPr/>
        </p:nvSpPr>
        <p:spPr bwMode="auto">
          <a:xfrm>
            <a:off x="6629400" y="3429000"/>
            <a:ext cx="1676400" cy="1600200"/>
          </a:xfrm>
          <a:prstGeom prst="line">
            <a:avLst/>
          </a:prstGeom>
          <a:noFill/>
          <a:ln w="76200">
            <a:solidFill>
              <a:srgbClr val="66FF33"/>
            </a:solidFill>
            <a:round/>
            <a:headEnd type="arrow" w="med" len="med"/>
            <a:tailEn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42002" name="Line 19"/>
          <p:cNvSpPr>
            <a:spLocks noChangeShapeType="1"/>
          </p:cNvSpPr>
          <p:nvPr/>
        </p:nvSpPr>
        <p:spPr bwMode="auto">
          <a:xfrm>
            <a:off x="3657600" y="1143000"/>
            <a:ext cx="914400" cy="990600"/>
          </a:xfrm>
          <a:prstGeom prst="line">
            <a:avLst/>
          </a:prstGeom>
          <a:noFill/>
          <a:ln w="76200">
            <a:solidFill>
              <a:srgbClr val="66FF33"/>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42003" name="Text Box 21"/>
          <p:cNvSpPr txBox="1">
            <a:spLocks noChangeArrowheads="1"/>
          </p:cNvSpPr>
          <p:nvPr/>
        </p:nvSpPr>
        <p:spPr bwMode="auto">
          <a:xfrm>
            <a:off x="3048000" y="762000"/>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chemeClr val="bg1"/>
                </a:solidFill>
              </a:rPr>
              <a:t>P Max</a:t>
            </a:r>
          </a:p>
        </p:txBody>
      </p:sp>
      <p:sp>
        <p:nvSpPr>
          <p:cNvPr id="42004" name="Rectangle 22"/>
          <p:cNvSpPr>
            <a:spLocks noChangeArrowheads="1"/>
          </p:cNvSpPr>
          <p:nvPr/>
        </p:nvSpPr>
        <p:spPr bwMode="auto">
          <a:xfrm>
            <a:off x="8137525" y="5181600"/>
            <a:ext cx="7508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chemeClr val="bg1"/>
                </a:solidFill>
              </a:rPr>
              <a:t>P Max</a:t>
            </a:r>
          </a:p>
        </p:txBody>
      </p:sp>
      <p:sp>
        <p:nvSpPr>
          <p:cNvPr id="42005" name="Rectangle 23"/>
          <p:cNvSpPr>
            <a:spLocks noChangeArrowheads="1"/>
          </p:cNvSpPr>
          <p:nvPr/>
        </p:nvSpPr>
        <p:spPr bwMode="auto">
          <a:xfrm>
            <a:off x="5715000" y="5788025"/>
            <a:ext cx="28956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1600" b="1">
                <a:solidFill>
                  <a:schemeClr val="bg1"/>
                </a:solidFill>
              </a:rPr>
              <a:t>May show evidence of  former sedimentary structures such as bedding/laminations/fossils</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algn="ctr" eaLnBrk="1" hangingPunct="1"/>
            <a:r>
              <a:rPr lang="en-GB" altLang="en-US" b="1" smtClean="0"/>
              <a:t>Medium Grade – Schist 1</a:t>
            </a:r>
          </a:p>
        </p:txBody>
      </p:sp>
      <p:sp>
        <p:nvSpPr>
          <p:cNvPr id="43011" name="Rectangle 3"/>
          <p:cNvSpPr>
            <a:spLocks noGrp="1" noChangeArrowheads="1"/>
          </p:cNvSpPr>
          <p:nvPr>
            <p:ph type="body" idx="1"/>
          </p:nvPr>
        </p:nvSpPr>
        <p:spPr/>
        <p:txBody>
          <a:bodyPr/>
          <a:lstStyle/>
          <a:p>
            <a:pPr eaLnBrk="1" hangingPunct="1"/>
            <a:r>
              <a:rPr lang="en-GB" altLang="en-US" sz="2800" dirty="0" smtClean="0"/>
              <a:t>Formed under higher temperatures 400 to 500 degrees centigrade and at depths of 15 to 25 km</a:t>
            </a:r>
          </a:p>
          <a:p>
            <a:pPr eaLnBrk="1" hangingPunct="1"/>
            <a:r>
              <a:rPr lang="en-GB" altLang="en-US" sz="2800" dirty="0" smtClean="0"/>
              <a:t>Higher temperature results in coarser crystal size </a:t>
            </a:r>
          </a:p>
          <a:p>
            <a:pPr eaLnBrk="1" hangingPunct="1">
              <a:buFontTx/>
              <a:buNone/>
            </a:pPr>
            <a:r>
              <a:rPr lang="en-GB" altLang="en-US" sz="2800" dirty="0" smtClean="0"/>
              <a:t>    1 – 2mm and the growth of new minerals such as </a:t>
            </a:r>
            <a:r>
              <a:rPr lang="en-GB" altLang="en-US" sz="2800" dirty="0" err="1" smtClean="0"/>
              <a:t>staurolite</a:t>
            </a:r>
            <a:r>
              <a:rPr lang="en-GB" altLang="en-US" sz="2800" dirty="0" smtClean="0"/>
              <a:t> and garnet along with quartz and micas</a:t>
            </a:r>
          </a:p>
          <a:p>
            <a:pPr eaLnBrk="1" hangingPunct="1"/>
            <a:r>
              <a:rPr lang="en-GB" altLang="en-US" sz="2800" dirty="0" smtClean="0"/>
              <a:t>Garnet crystals occur as </a:t>
            </a:r>
            <a:r>
              <a:rPr lang="en-GB" altLang="en-US" sz="2800" dirty="0" err="1" smtClean="0"/>
              <a:t>porphyroblasts</a:t>
            </a:r>
            <a:r>
              <a:rPr lang="en-GB" altLang="en-US" sz="2800" dirty="0" smtClean="0"/>
              <a:t> up to 5mm in diameter and often distort the foliation</a:t>
            </a:r>
            <a:r>
              <a:rPr lang="en-GB" altLang="en-US" sz="2800" dirty="0"/>
              <a:t>.</a:t>
            </a:r>
            <a:endParaRPr lang="en-GB" altLang="en-US" sz="2800" dirty="0" smtClean="0"/>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algn="ctr" eaLnBrk="1" hangingPunct="1"/>
            <a:r>
              <a:rPr lang="en-GB" altLang="en-US" b="1" smtClean="0"/>
              <a:t>Medium Grade – Schist 2</a:t>
            </a:r>
          </a:p>
        </p:txBody>
      </p:sp>
      <p:sp>
        <p:nvSpPr>
          <p:cNvPr id="44035" name="Rectangle 3"/>
          <p:cNvSpPr>
            <a:spLocks noGrp="1" noChangeArrowheads="1"/>
          </p:cNvSpPr>
          <p:nvPr>
            <p:ph type="body" idx="1"/>
          </p:nvPr>
        </p:nvSpPr>
        <p:spPr/>
        <p:txBody>
          <a:bodyPr/>
          <a:lstStyle/>
          <a:p>
            <a:pPr eaLnBrk="1" hangingPunct="1"/>
            <a:r>
              <a:rPr lang="en-GB" altLang="en-US" smtClean="0"/>
              <a:t>Overall texture is schistose, produced by long axes of micas aligned parallel and at right angles to the direction of principal stress</a:t>
            </a:r>
          </a:p>
          <a:p>
            <a:pPr eaLnBrk="1" hangingPunct="1"/>
            <a:r>
              <a:rPr lang="en-GB" altLang="en-US" smtClean="0"/>
              <a:t>Older sedimentary structures such as bedding, laminations and fossils are completely destroyed</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descr="npo0009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381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5059" name="Line 6"/>
          <p:cNvSpPr>
            <a:spLocks noChangeShapeType="1"/>
          </p:cNvSpPr>
          <p:nvPr/>
        </p:nvSpPr>
        <p:spPr bwMode="auto">
          <a:xfrm flipV="1">
            <a:off x="2551113" y="2400300"/>
            <a:ext cx="1223962" cy="2592388"/>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45060" name="Line 7"/>
          <p:cNvSpPr>
            <a:spLocks noChangeShapeType="1"/>
          </p:cNvSpPr>
          <p:nvPr/>
        </p:nvSpPr>
        <p:spPr bwMode="auto">
          <a:xfrm flipH="1">
            <a:off x="5486400" y="1371600"/>
            <a:ext cx="1295400" cy="1219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type="triangle" w="med" len="med"/>
              </a14:hiddenLine>
            </a:ext>
          </a:extLst>
        </p:spPr>
        <p:txBody>
          <a:bodyPr lIns="90000" tIns="46800" rIns="90000" bIns="46800">
            <a:spAutoFit/>
          </a:bodyPr>
          <a:lstStyle/>
          <a:p>
            <a:endParaRPr lang="en-US"/>
          </a:p>
        </p:txBody>
      </p:sp>
      <p:sp>
        <p:nvSpPr>
          <p:cNvPr id="45061" name="Line 8"/>
          <p:cNvSpPr>
            <a:spLocks noChangeShapeType="1"/>
          </p:cNvSpPr>
          <p:nvPr/>
        </p:nvSpPr>
        <p:spPr bwMode="auto">
          <a:xfrm flipH="1">
            <a:off x="5638800" y="2133600"/>
            <a:ext cx="661988" cy="91440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45062" name="Text Box 9"/>
          <p:cNvSpPr txBox="1">
            <a:spLocks noChangeArrowheads="1"/>
          </p:cNvSpPr>
          <p:nvPr/>
        </p:nvSpPr>
        <p:spPr bwMode="auto">
          <a:xfrm>
            <a:off x="0" y="4868863"/>
            <a:ext cx="2895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000" b="1">
                <a:solidFill>
                  <a:srgbClr val="000000"/>
                </a:solidFill>
              </a:rPr>
              <a:t>Garnet porphyroblast 2mm in Diameter</a:t>
            </a:r>
          </a:p>
        </p:txBody>
      </p:sp>
      <p:sp>
        <p:nvSpPr>
          <p:cNvPr id="45063" name="Text Box 10"/>
          <p:cNvSpPr txBox="1">
            <a:spLocks noChangeArrowheads="1"/>
          </p:cNvSpPr>
          <p:nvPr/>
        </p:nvSpPr>
        <p:spPr bwMode="auto">
          <a:xfrm>
            <a:off x="5364163" y="1052513"/>
            <a:ext cx="331311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000" b="1">
                <a:solidFill>
                  <a:srgbClr val="000000"/>
                </a:solidFill>
              </a:rPr>
              <a:t>Foliation – Schistose Texture. Long axes of crystals aligned parallel</a:t>
            </a:r>
          </a:p>
        </p:txBody>
      </p:sp>
      <p:sp>
        <p:nvSpPr>
          <p:cNvPr id="45064" name="Line 11"/>
          <p:cNvSpPr>
            <a:spLocks noChangeShapeType="1"/>
          </p:cNvSpPr>
          <p:nvPr/>
        </p:nvSpPr>
        <p:spPr bwMode="auto">
          <a:xfrm flipV="1">
            <a:off x="2771775" y="4941888"/>
            <a:ext cx="1008063" cy="935037"/>
          </a:xfrm>
          <a:prstGeom prst="line">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45065" name="Text Box 12"/>
          <p:cNvSpPr txBox="1">
            <a:spLocks noChangeArrowheads="1"/>
          </p:cNvSpPr>
          <p:nvPr/>
        </p:nvSpPr>
        <p:spPr bwMode="auto">
          <a:xfrm>
            <a:off x="0" y="5876925"/>
            <a:ext cx="4140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000" b="1">
                <a:solidFill>
                  <a:srgbClr val="000000"/>
                </a:solidFill>
              </a:rPr>
              <a:t>Mineralogy: Quartz, Biotite Mica, Muscovite Mica and Garnet</a:t>
            </a:r>
          </a:p>
        </p:txBody>
      </p:sp>
      <p:sp>
        <p:nvSpPr>
          <p:cNvPr id="45066" name="Text Box 13"/>
          <p:cNvSpPr txBox="1">
            <a:spLocks noChangeArrowheads="1"/>
          </p:cNvSpPr>
          <p:nvPr/>
        </p:nvSpPr>
        <p:spPr bwMode="auto">
          <a:xfrm>
            <a:off x="-1404938" y="0"/>
            <a:ext cx="123444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400" b="1" u="sng">
                <a:solidFill>
                  <a:srgbClr val="000000"/>
                </a:solidFill>
              </a:rPr>
              <a:t>Garnet-Mica Schist – Medium Grade Regional Metamorphism</a:t>
            </a:r>
          </a:p>
        </p:txBody>
      </p:sp>
      <p:sp>
        <p:nvSpPr>
          <p:cNvPr id="45067" name="Line 14"/>
          <p:cNvSpPr>
            <a:spLocks noChangeShapeType="1"/>
          </p:cNvSpPr>
          <p:nvPr/>
        </p:nvSpPr>
        <p:spPr bwMode="auto">
          <a:xfrm flipH="1">
            <a:off x="4284663" y="1052513"/>
            <a:ext cx="936625" cy="576262"/>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45068" name="Line 15"/>
          <p:cNvSpPr>
            <a:spLocks noChangeShapeType="1"/>
          </p:cNvSpPr>
          <p:nvPr/>
        </p:nvSpPr>
        <p:spPr bwMode="auto">
          <a:xfrm flipV="1">
            <a:off x="1763713" y="2636838"/>
            <a:ext cx="1023937" cy="649287"/>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45069" name="Text Box 16"/>
          <p:cNvSpPr txBox="1">
            <a:spLocks noChangeArrowheads="1"/>
          </p:cNvSpPr>
          <p:nvPr/>
        </p:nvSpPr>
        <p:spPr bwMode="auto">
          <a:xfrm>
            <a:off x="4211638" y="549275"/>
            <a:ext cx="2324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400" b="1">
                <a:solidFill>
                  <a:srgbClr val="000000"/>
                </a:solidFill>
              </a:rPr>
              <a:t>P Max</a:t>
            </a:r>
          </a:p>
        </p:txBody>
      </p:sp>
      <p:sp>
        <p:nvSpPr>
          <p:cNvPr id="45070" name="Text Box 17"/>
          <p:cNvSpPr txBox="1">
            <a:spLocks noChangeArrowheads="1"/>
          </p:cNvSpPr>
          <p:nvPr/>
        </p:nvSpPr>
        <p:spPr bwMode="auto">
          <a:xfrm>
            <a:off x="395288" y="32131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400" b="1">
                <a:solidFill>
                  <a:srgbClr val="000000"/>
                </a:solidFill>
              </a:rPr>
              <a:t>P Max</a:t>
            </a:r>
          </a:p>
        </p:txBody>
      </p:sp>
      <p:sp>
        <p:nvSpPr>
          <p:cNvPr id="45071" name="Line 18"/>
          <p:cNvSpPr>
            <a:spLocks noChangeShapeType="1"/>
          </p:cNvSpPr>
          <p:nvPr/>
        </p:nvSpPr>
        <p:spPr bwMode="auto">
          <a:xfrm>
            <a:off x="7019925" y="6524625"/>
            <a:ext cx="1395413" cy="0"/>
          </a:xfrm>
          <a:prstGeom prst="line">
            <a:avLst/>
          </a:prstGeom>
          <a:noFill/>
          <a:ln w="3810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45072" name="Rectangle 19"/>
          <p:cNvSpPr>
            <a:spLocks noChangeArrowheads="1"/>
          </p:cNvSpPr>
          <p:nvPr/>
        </p:nvSpPr>
        <p:spPr bwMode="auto">
          <a:xfrm>
            <a:off x="8229600" y="7696200"/>
            <a:ext cx="1295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000" tIns="46800" rIns="90000" bIns="46800" anchor="ct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endParaRPr lang="ru-RU" altLang="en-US" sz="2400">
              <a:solidFill>
                <a:schemeClr val="bg1"/>
              </a:solidFill>
            </a:endParaRPr>
          </a:p>
        </p:txBody>
      </p:sp>
      <p:sp>
        <p:nvSpPr>
          <p:cNvPr id="45073" name="Text Box 20"/>
          <p:cNvSpPr txBox="1">
            <a:spLocks noChangeArrowheads="1"/>
          </p:cNvSpPr>
          <p:nvPr/>
        </p:nvSpPr>
        <p:spPr bwMode="auto">
          <a:xfrm>
            <a:off x="6804025" y="6021388"/>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000" b="1">
                <a:solidFill>
                  <a:srgbClr val="000000"/>
                </a:solidFill>
              </a:rPr>
              <a:t>2cm</a:t>
            </a:r>
          </a:p>
        </p:txBody>
      </p:sp>
      <p:sp>
        <p:nvSpPr>
          <p:cNvPr id="45074" name="Line 21"/>
          <p:cNvSpPr>
            <a:spLocks noChangeShapeType="1"/>
          </p:cNvSpPr>
          <p:nvPr/>
        </p:nvSpPr>
        <p:spPr bwMode="auto">
          <a:xfrm>
            <a:off x="4427538" y="3573463"/>
            <a:ext cx="1752600" cy="2286000"/>
          </a:xfrm>
          <a:prstGeom prst="line">
            <a:avLst/>
          </a:prstGeom>
          <a:noFill/>
          <a:ln w="25400">
            <a:solidFill>
              <a:srgbClr val="66FF33"/>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45075" name="Line 22"/>
          <p:cNvSpPr>
            <a:spLocks noChangeShapeType="1"/>
          </p:cNvSpPr>
          <p:nvPr/>
        </p:nvSpPr>
        <p:spPr bwMode="auto">
          <a:xfrm>
            <a:off x="4572000" y="2852738"/>
            <a:ext cx="1828800" cy="2438400"/>
          </a:xfrm>
          <a:prstGeom prst="line">
            <a:avLst/>
          </a:prstGeom>
          <a:noFill/>
          <a:ln w="25400">
            <a:solidFill>
              <a:srgbClr val="66FF33"/>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45076" name="Line 23"/>
          <p:cNvSpPr>
            <a:spLocks noChangeShapeType="1"/>
          </p:cNvSpPr>
          <p:nvPr/>
        </p:nvSpPr>
        <p:spPr bwMode="auto">
          <a:xfrm>
            <a:off x="4643438" y="3429000"/>
            <a:ext cx="1676400" cy="2133600"/>
          </a:xfrm>
          <a:prstGeom prst="line">
            <a:avLst/>
          </a:prstGeom>
          <a:noFill/>
          <a:ln w="25400">
            <a:solidFill>
              <a:srgbClr val="66FF33"/>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45077" name="Line 25"/>
          <p:cNvSpPr>
            <a:spLocks noChangeShapeType="1"/>
          </p:cNvSpPr>
          <p:nvPr/>
        </p:nvSpPr>
        <p:spPr bwMode="auto">
          <a:xfrm>
            <a:off x="6300788" y="5516563"/>
            <a:ext cx="758825" cy="90487"/>
          </a:xfrm>
          <a:prstGeom prst="line">
            <a:avLst/>
          </a:prstGeom>
          <a:noFill/>
          <a:ln w="25400">
            <a:solidFill>
              <a:schemeClr val="tx1"/>
            </a:solidFill>
            <a:round/>
            <a:headEnd type="arrow" w="med" len="med"/>
            <a:tailEn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45078" name="Text Box 26"/>
          <p:cNvSpPr txBox="1">
            <a:spLocks noChangeArrowheads="1"/>
          </p:cNvSpPr>
          <p:nvPr/>
        </p:nvSpPr>
        <p:spPr bwMode="auto">
          <a:xfrm>
            <a:off x="6804025" y="5229225"/>
            <a:ext cx="167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000" b="1">
                <a:solidFill>
                  <a:srgbClr val="000000"/>
                </a:solidFill>
              </a:rPr>
              <a:t>Foliation Direction</a:t>
            </a:r>
          </a:p>
        </p:txBody>
      </p:sp>
      <p:sp>
        <p:nvSpPr>
          <p:cNvPr id="45079" name="Line 27"/>
          <p:cNvSpPr>
            <a:spLocks noChangeShapeType="1"/>
          </p:cNvSpPr>
          <p:nvPr/>
        </p:nvSpPr>
        <p:spPr bwMode="auto">
          <a:xfrm>
            <a:off x="1763713" y="1557338"/>
            <a:ext cx="1143000" cy="485775"/>
          </a:xfrm>
          <a:prstGeom prst="line">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45080" name="Text Box 28"/>
          <p:cNvSpPr txBox="1">
            <a:spLocks noChangeArrowheads="1"/>
          </p:cNvSpPr>
          <p:nvPr/>
        </p:nvSpPr>
        <p:spPr bwMode="auto">
          <a:xfrm>
            <a:off x="0" y="620713"/>
            <a:ext cx="26654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000" b="1">
                <a:solidFill>
                  <a:srgbClr val="000000"/>
                </a:solidFill>
              </a:rPr>
              <a:t>Formed from argillaceous parent clay/ mudstone/shale</a:t>
            </a:r>
          </a:p>
        </p:txBody>
      </p:sp>
      <p:sp>
        <p:nvSpPr>
          <p:cNvPr id="45081" name="Text Box 29"/>
          <p:cNvSpPr txBox="1">
            <a:spLocks noChangeArrowheads="1"/>
          </p:cNvSpPr>
          <p:nvPr/>
        </p:nvSpPr>
        <p:spPr bwMode="auto">
          <a:xfrm>
            <a:off x="6443663" y="2636838"/>
            <a:ext cx="2700337"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000" b="1">
                <a:solidFill>
                  <a:srgbClr val="000000"/>
                </a:solidFill>
              </a:rPr>
              <a:t>Forms at 10 – 25km Depth and Temperatures of 400 - 500 C</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algn="ctr" eaLnBrk="1" hangingPunct="1"/>
            <a:r>
              <a:rPr lang="en-GB" altLang="en-US" b="1" smtClean="0"/>
              <a:t>High Grade – Gneiss 1</a:t>
            </a:r>
          </a:p>
        </p:txBody>
      </p:sp>
      <p:sp>
        <p:nvSpPr>
          <p:cNvPr id="46083" name="Rectangle 3"/>
          <p:cNvSpPr>
            <a:spLocks noGrp="1" noChangeArrowheads="1"/>
          </p:cNvSpPr>
          <p:nvPr>
            <p:ph type="body" idx="1"/>
          </p:nvPr>
        </p:nvSpPr>
        <p:spPr/>
        <p:txBody>
          <a:bodyPr/>
          <a:lstStyle/>
          <a:p>
            <a:pPr eaLnBrk="1" hangingPunct="1">
              <a:lnSpc>
                <a:spcPct val="90000"/>
              </a:lnSpc>
            </a:pPr>
            <a:r>
              <a:rPr lang="en-GB" altLang="en-US" smtClean="0"/>
              <a:t>Formed under still higher temperatures and pressures, typically 450 to 650 degrees centigrade and at depths of 25 to 40 km</a:t>
            </a:r>
          </a:p>
          <a:p>
            <a:pPr eaLnBrk="1" hangingPunct="1">
              <a:lnSpc>
                <a:spcPct val="90000"/>
              </a:lnSpc>
            </a:pPr>
            <a:r>
              <a:rPr lang="en-GB" altLang="en-US" smtClean="0"/>
              <a:t>Higher temperatures result in a coarser crystal size, typically &gt;2 mm</a:t>
            </a:r>
          </a:p>
          <a:p>
            <a:pPr eaLnBrk="1" hangingPunct="1">
              <a:lnSpc>
                <a:spcPct val="90000"/>
              </a:lnSpc>
            </a:pPr>
            <a:r>
              <a:rPr lang="en-GB" altLang="en-US" smtClean="0"/>
              <a:t>New minerals include kyanite and sillimanite along with quartz, feldspar and micas</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332656"/>
            <a:ext cx="8640960" cy="4411785"/>
          </a:xfrm>
          <a:prstGeom prst="rect">
            <a:avLst/>
          </a:prstGeom>
        </p:spPr>
        <p:txBody>
          <a:bodyPr wrap="square">
            <a:spAutoFit/>
          </a:bodyPr>
          <a:lstStyle/>
          <a:p>
            <a:pPr algn="just">
              <a:lnSpc>
                <a:spcPct val="200000"/>
              </a:lnSpc>
            </a:pPr>
            <a:r>
              <a:rPr lang="en-US" b="1" dirty="0">
                <a:solidFill>
                  <a:schemeClr val="tx1"/>
                </a:solidFill>
                <a:latin typeface="+mn-lt"/>
              </a:rPr>
              <a:t>A rock undergoing metamorphism remains a solid rock during the process. Rocks do not melt during most conditions of metamorphism. At the highest grade of metamorphism, rocks begin to partially melt, at which point the boundary of metamorphic conditions is surpassed and the igneous part of the rock cycle is entered.</a:t>
            </a:r>
          </a:p>
        </p:txBody>
      </p:sp>
    </p:spTree>
    <p:extLst>
      <p:ext uri="{BB962C8B-B14F-4D97-AF65-F5344CB8AC3E}">
        <p14:creationId xmlns:p14="http://schemas.microsoft.com/office/powerpoint/2010/main" val="4018589259"/>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algn="ctr" eaLnBrk="1" hangingPunct="1"/>
            <a:r>
              <a:rPr lang="en-GB" altLang="en-US" b="1" smtClean="0"/>
              <a:t>High Grade – Gneiss 2</a:t>
            </a:r>
          </a:p>
        </p:txBody>
      </p:sp>
      <p:sp>
        <p:nvSpPr>
          <p:cNvPr id="47107" name="Rectangle 3"/>
          <p:cNvSpPr>
            <a:spLocks noGrp="1" noChangeArrowheads="1"/>
          </p:cNvSpPr>
          <p:nvPr>
            <p:ph type="body" idx="1"/>
          </p:nvPr>
        </p:nvSpPr>
        <p:spPr/>
        <p:txBody>
          <a:bodyPr/>
          <a:lstStyle/>
          <a:p>
            <a:pPr eaLnBrk="1" hangingPunct="1">
              <a:lnSpc>
                <a:spcPct val="90000"/>
              </a:lnSpc>
            </a:pPr>
            <a:r>
              <a:rPr lang="en-GB" altLang="en-US" smtClean="0"/>
              <a:t>Minerals have segregated into mineral-rich layers or bands and  the texture is referred to as gneissose banding</a:t>
            </a:r>
          </a:p>
          <a:p>
            <a:pPr eaLnBrk="1" hangingPunct="1">
              <a:lnSpc>
                <a:spcPct val="90000"/>
              </a:lnSpc>
            </a:pPr>
            <a:r>
              <a:rPr lang="en-GB" altLang="en-US" smtClean="0"/>
              <a:t>Mineral rich layers are parallel and aligned at right angles to the principal stress direction</a:t>
            </a:r>
          </a:p>
          <a:p>
            <a:pPr eaLnBrk="1" hangingPunct="1">
              <a:lnSpc>
                <a:spcPct val="90000"/>
              </a:lnSpc>
            </a:pPr>
            <a:r>
              <a:rPr lang="en-GB" altLang="en-US" smtClean="0"/>
              <a:t>Overall mineral composition is now very similar to granite</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npo00093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lgn="ctr">
            <a:solidFill>
              <a:srgbClr val="66FF33"/>
            </a:solidFill>
            <a:miter lim="800000"/>
            <a:headEnd/>
            <a:tailEnd/>
          </a:ln>
          <a:extLst>
            <a:ext uri="{909E8E84-426E-40DD-AFC4-6F175D3DCCD1}">
              <a14:hiddenFill xmlns:a14="http://schemas.microsoft.com/office/drawing/2010/main">
                <a:solidFill>
                  <a:srgbClr val="FFFFFF"/>
                </a:solidFill>
              </a14:hiddenFill>
            </a:ext>
          </a:extLst>
        </p:spPr>
      </p:pic>
      <p:sp>
        <p:nvSpPr>
          <p:cNvPr id="48131" name="Text Box 3"/>
          <p:cNvSpPr txBox="1">
            <a:spLocks noChangeArrowheads="1"/>
          </p:cNvSpPr>
          <p:nvPr/>
        </p:nvSpPr>
        <p:spPr bwMode="auto">
          <a:xfrm>
            <a:off x="-612775" y="0"/>
            <a:ext cx="1043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400" b="1" u="sng">
                <a:solidFill>
                  <a:srgbClr val="000000"/>
                </a:solidFill>
              </a:rPr>
              <a:t>Gneiss – High Grade Regional Metamorphism</a:t>
            </a:r>
          </a:p>
        </p:txBody>
      </p:sp>
      <p:sp>
        <p:nvSpPr>
          <p:cNvPr id="48132" name="Line 4"/>
          <p:cNvSpPr>
            <a:spLocks noChangeShapeType="1"/>
          </p:cNvSpPr>
          <p:nvPr/>
        </p:nvSpPr>
        <p:spPr bwMode="auto">
          <a:xfrm>
            <a:off x="4000500" y="817563"/>
            <a:ext cx="2514600" cy="0"/>
          </a:xfrm>
          <a:prstGeom prst="line">
            <a:avLst/>
          </a:prstGeom>
          <a:noFill/>
          <a:ln w="2857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48133" name="Rectangle 5"/>
          <p:cNvSpPr>
            <a:spLocks noChangeArrowheads="1"/>
          </p:cNvSpPr>
          <p:nvPr/>
        </p:nvSpPr>
        <p:spPr bwMode="auto">
          <a:xfrm>
            <a:off x="4906963" y="1046163"/>
            <a:ext cx="781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000" tIns="46800" rIns="90000" bIns="46800" anchor="ct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400">
                <a:solidFill>
                  <a:schemeClr val="bg1"/>
                </a:solidFill>
              </a:rPr>
              <a:t>3 cm</a:t>
            </a:r>
          </a:p>
        </p:txBody>
      </p:sp>
      <p:sp>
        <p:nvSpPr>
          <p:cNvPr id="48134" name="Line 6"/>
          <p:cNvSpPr>
            <a:spLocks noChangeShapeType="1"/>
          </p:cNvSpPr>
          <p:nvPr/>
        </p:nvSpPr>
        <p:spPr bwMode="auto">
          <a:xfrm>
            <a:off x="1908175" y="3284538"/>
            <a:ext cx="2209800" cy="2057400"/>
          </a:xfrm>
          <a:prstGeom prst="line">
            <a:avLst/>
          </a:prstGeom>
          <a:noFill/>
          <a:ln w="25400">
            <a:solidFill>
              <a:srgbClr val="66FF33"/>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48135" name="Line 7"/>
          <p:cNvSpPr>
            <a:spLocks noChangeShapeType="1"/>
          </p:cNvSpPr>
          <p:nvPr/>
        </p:nvSpPr>
        <p:spPr bwMode="auto">
          <a:xfrm>
            <a:off x="2771775" y="3213100"/>
            <a:ext cx="1600200" cy="1600200"/>
          </a:xfrm>
          <a:prstGeom prst="line">
            <a:avLst/>
          </a:prstGeom>
          <a:noFill/>
          <a:ln w="25400">
            <a:solidFill>
              <a:srgbClr val="66FF33"/>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48136" name="Line 8"/>
          <p:cNvSpPr>
            <a:spLocks noChangeShapeType="1"/>
          </p:cNvSpPr>
          <p:nvPr/>
        </p:nvSpPr>
        <p:spPr bwMode="auto">
          <a:xfrm>
            <a:off x="3059113" y="3141663"/>
            <a:ext cx="2133600" cy="1905000"/>
          </a:xfrm>
          <a:prstGeom prst="line">
            <a:avLst/>
          </a:prstGeom>
          <a:noFill/>
          <a:ln w="25400">
            <a:solidFill>
              <a:srgbClr val="66FF33"/>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48137" name="Text Box 9"/>
          <p:cNvSpPr txBox="1">
            <a:spLocks noChangeArrowheads="1"/>
          </p:cNvSpPr>
          <p:nvPr/>
        </p:nvSpPr>
        <p:spPr bwMode="auto">
          <a:xfrm>
            <a:off x="0" y="981075"/>
            <a:ext cx="4800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000" b="1">
                <a:solidFill>
                  <a:schemeClr val="bg1"/>
                </a:solidFill>
              </a:rPr>
              <a:t>Texture Gneissose Banding Minerals segregated into mineral rich layers</a:t>
            </a:r>
          </a:p>
        </p:txBody>
      </p:sp>
      <p:sp>
        <p:nvSpPr>
          <p:cNvPr id="48138" name="Text Box 10"/>
          <p:cNvSpPr txBox="1">
            <a:spLocks noChangeArrowheads="1"/>
          </p:cNvSpPr>
          <p:nvPr/>
        </p:nvSpPr>
        <p:spPr bwMode="auto">
          <a:xfrm>
            <a:off x="5580063" y="1341438"/>
            <a:ext cx="31781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000" b="1">
                <a:solidFill>
                  <a:schemeClr val="bg1"/>
                </a:solidFill>
              </a:rPr>
              <a:t>Coarse grained – crystals over 2mm in diameter</a:t>
            </a:r>
          </a:p>
        </p:txBody>
      </p:sp>
      <p:sp>
        <p:nvSpPr>
          <p:cNvPr id="48139" name="Line 11"/>
          <p:cNvSpPr>
            <a:spLocks noChangeShapeType="1"/>
          </p:cNvSpPr>
          <p:nvPr/>
        </p:nvSpPr>
        <p:spPr bwMode="auto">
          <a:xfrm flipV="1">
            <a:off x="1042988" y="4221163"/>
            <a:ext cx="838200" cy="609600"/>
          </a:xfrm>
          <a:prstGeom prst="line">
            <a:avLst/>
          </a:prstGeom>
          <a:noFill/>
          <a:ln w="76200">
            <a:solidFill>
              <a:srgbClr val="66FF33"/>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48140" name="Line 12"/>
          <p:cNvSpPr>
            <a:spLocks noChangeShapeType="1"/>
          </p:cNvSpPr>
          <p:nvPr/>
        </p:nvSpPr>
        <p:spPr bwMode="auto">
          <a:xfrm flipH="1">
            <a:off x="6443663" y="2492375"/>
            <a:ext cx="1143000" cy="838200"/>
          </a:xfrm>
          <a:prstGeom prst="line">
            <a:avLst/>
          </a:prstGeom>
          <a:noFill/>
          <a:ln w="76200">
            <a:solidFill>
              <a:srgbClr val="66FF33"/>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48141" name="Text Box 13"/>
          <p:cNvSpPr txBox="1">
            <a:spLocks noChangeArrowheads="1"/>
          </p:cNvSpPr>
          <p:nvPr/>
        </p:nvSpPr>
        <p:spPr bwMode="auto">
          <a:xfrm>
            <a:off x="468313" y="4797425"/>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400" b="1">
                <a:solidFill>
                  <a:schemeClr val="bg1"/>
                </a:solidFill>
              </a:rPr>
              <a:t>P Max</a:t>
            </a:r>
          </a:p>
        </p:txBody>
      </p:sp>
      <p:sp>
        <p:nvSpPr>
          <p:cNvPr id="48142" name="Text Box 14"/>
          <p:cNvSpPr txBox="1">
            <a:spLocks noChangeArrowheads="1"/>
          </p:cNvSpPr>
          <p:nvPr/>
        </p:nvSpPr>
        <p:spPr bwMode="auto">
          <a:xfrm>
            <a:off x="7451725" y="2133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400" b="1">
                <a:solidFill>
                  <a:schemeClr val="bg1"/>
                </a:solidFill>
              </a:rPr>
              <a:t>P Max</a:t>
            </a:r>
          </a:p>
        </p:txBody>
      </p:sp>
      <p:sp>
        <p:nvSpPr>
          <p:cNvPr id="48143" name="Text Box 15"/>
          <p:cNvSpPr txBox="1">
            <a:spLocks noChangeArrowheads="1"/>
          </p:cNvSpPr>
          <p:nvPr/>
        </p:nvSpPr>
        <p:spPr bwMode="auto">
          <a:xfrm>
            <a:off x="323850" y="5445125"/>
            <a:ext cx="3048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000" b="1">
                <a:solidFill>
                  <a:schemeClr val="bg1"/>
                </a:solidFill>
              </a:rPr>
              <a:t>Foliation Direction</a:t>
            </a:r>
          </a:p>
        </p:txBody>
      </p:sp>
      <p:sp>
        <p:nvSpPr>
          <p:cNvPr id="48144" name="Line 16"/>
          <p:cNvSpPr>
            <a:spLocks noChangeShapeType="1"/>
          </p:cNvSpPr>
          <p:nvPr/>
        </p:nvSpPr>
        <p:spPr bwMode="auto">
          <a:xfrm flipV="1">
            <a:off x="1979613" y="4508500"/>
            <a:ext cx="1295400" cy="990600"/>
          </a:xfrm>
          <a:prstGeom prst="line">
            <a:avLst/>
          </a:prstGeom>
          <a:noFill/>
          <a:ln w="25400">
            <a:solidFill>
              <a:srgbClr val="66FF33"/>
            </a:solidFill>
            <a:round/>
            <a:headEnd/>
            <a:tailEnd type="arrow"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48145" name="Text Box 17"/>
          <p:cNvSpPr txBox="1">
            <a:spLocks noChangeArrowheads="1"/>
          </p:cNvSpPr>
          <p:nvPr/>
        </p:nvSpPr>
        <p:spPr bwMode="auto">
          <a:xfrm>
            <a:off x="5364163" y="5851525"/>
            <a:ext cx="3505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000" b="1">
                <a:solidFill>
                  <a:schemeClr val="bg1"/>
                </a:solidFill>
              </a:rPr>
              <a:t>Mineralogy: Quartz, Feldspar, Biotite Mica, Kyanite and Sillimanite</a:t>
            </a:r>
          </a:p>
        </p:txBody>
      </p:sp>
      <p:sp>
        <p:nvSpPr>
          <p:cNvPr id="48146" name="Line 18"/>
          <p:cNvSpPr>
            <a:spLocks noChangeShapeType="1"/>
          </p:cNvSpPr>
          <p:nvPr/>
        </p:nvSpPr>
        <p:spPr bwMode="auto">
          <a:xfrm flipH="1" flipV="1">
            <a:off x="5795963" y="3860800"/>
            <a:ext cx="1143000" cy="1828800"/>
          </a:xfrm>
          <a:prstGeom prst="line">
            <a:avLst/>
          </a:prstGeom>
          <a:noFill/>
          <a:ln w="25400">
            <a:solidFill>
              <a:srgbClr val="66FF33"/>
            </a:solidFill>
            <a:round/>
            <a:headEnd/>
            <a:tailEnd type="arrow"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48147" name="Line 19"/>
          <p:cNvSpPr>
            <a:spLocks noChangeShapeType="1"/>
          </p:cNvSpPr>
          <p:nvPr/>
        </p:nvSpPr>
        <p:spPr bwMode="auto">
          <a:xfrm>
            <a:off x="3779838" y="1700213"/>
            <a:ext cx="263525" cy="906462"/>
          </a:xfrm>
          <a:prstGeom prst="line">
            <a:avLst/>
          </a:prstGeom>
          <a:noFill/>
          <a:ln w="25400">
            <a:solidFill>
              <a:srgbClr val="66FF33"/>
            </a:solidFill>
            <a:round/>
            <a:headEnd/>
            <a:tailEnd type="arrow"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48148" name="Text Box 20"/>
          <p:cNvSpPr txBox="1">
            <a:spLocks noChangeArrowheads="1"/>
          </p:cNvSpPr>
          <p:nvPr/>
        </p:nvSpPr>
        <p:spPr bwMode="auto">
          <a:xfrm>
            <a:off x="0" y="5949950"/>
            <a:ext cx="4953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000" b="1">
                <a:solidFill>
                  <a:schemeClr val="bg1"/>
                </a:solidFill>
              </a:rPr>
              <a:t>Formed at depths of 20 to 35 km and temperatures between 550 and 650 C</a:t>
            </a:r>
          </a:p>
        </p:txBody>
      </p:sp>
      <p:sp>
        <p:nvSpPr>
          <p:cNvPr id="48149" name="Text Box 21"/>
          <p:cNvSpPr txBox="1">
            <a:spLocks noChangeArrowheads="1"/>
          </p:cNvSpPr>
          <p:nvPr/>
        </p:nvSpPr>
        <p:spPr bwMode="auto">
          <a:xfrm>
            <a:off x="0" y="1916113"/>
            <a:ext cx="365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000" tIns="46800" rIns="90000" bIns="46800">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GB" altLang="en-US" sz="2000" b="1">
                <a:solidFill>
                  <a:schemeClr val="bg1"/>
                </a:solidFill>
              </a:rPr>
              <a:t>Formed from argillaceous parent mudstone/shale/clay-</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algn="ctr" eaLnBrk="1" hangingPunct="1"/>
            <a:r>
              <a:rPr lang="en-GB" altLang="en-US" b="1" smtClean="0"/>
              <a:t>Very High Grade – Migmatite 1</a:t>
            </a:r>
          </a:p>
        </p:txBody>
      </p:sp>
      <p:sp>
        <p:nvSpPr>
          <p:cNvPr id="49155" name="Rectangle 3"/>
          <p:cNvSpPr>
            <a:spLocks noGrp="1" noChangeArrowheads="1"/>
          </p:cNvSpPr>
          <p:nvPr>
            <p:ph type="body" idx="1"/>
          </p:nvPr>
        </p:nvSpPr>
        <p:spPr/>
        <p:txBody>
          <a:bodyPr/>
          <a:lstStyle/>
          <a:p>
            <a:pPr eaLnBrk="1" hangingPunct="1">
              <a:lnSpc>
                <a:spcPct val="90000"/>
              </a:lnSpc>
            </a:pPr>
            <a:r>
              <a:rPr lang="en-GB" altLang="en-US" dirty="0" err="1" smtClean="0"/>
              <a:t>Migmatite</a:t>
            </a:r>
            <a:r>
              <a:rPr lang="en-GB" altLang="en-US" dirty="0" smtClean="0"/>
              <a:t> means literally ‘mixed rock’ and comprises two distinct components. The rock is half metamorphic and half igneous</a:t>
            </a:r>
          </a:p>
          <a:p>
            <a:pPr eaLnBrk="1" hangingPunct="1">
              <a:lnSpc>
                <a:spcPct val="90000"/>
              </a:lnSpc>
            </a:pPr>
            <a:r>
              <a:rPr lang="en-GB" altLang="en-US" dirty="0" smtClean="0"/>
              <a:t>A foliated gneissose or schistose component and a non-foliated crystalline granitic component. </a:t>
            </a:r>
          </a:p>
          <a:p>
            <a:pPr eaLnBrk="1" hangingPunct="1">
              <a:lnSpc>
                <a:spcPct val="90000"/>
              </a:lnSpc>
            </a:pPr>
            <a:r>
              <a:rPr lang="en-GB" altLang="en-US" dirty="0" smtClean="0"/>
              <a:t>The junction between the two components is indistinct or gradational. </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algn="ctr" eaLnBrk="1" hangingPunct="1"/>
            <a:r>
              <a:rPr lang="en-GB" altLang="en-US" b="1" smtClean="0"/>
              <a:t>Very High Grade – Migmatite 2</a:t>
            </a:r>
          </a:p>
        </p:txBody>
      </p:sp>
      <p:sp>
        <p:nvSpPr>
          <p:cNvPr id="50179" name="Rectangle 3"/>
          <p:cNvSpPr>
            <a:spLocks noGrp="1" noChangeArrowheads="1"/>
          </p:cNvSpPr>
          <p:nvPr>
            <p:ph type="body" idx="1"/>
          </p:nvPr>
        </p:nvSpPr>
        <p:spPr/>
        <p:txBody>
          <a:bodyPr/>
          <a:lstStyle/>
          <a:p>
            <a:pPr eaLnBrk="1" hangingPunct="1"/>
            <a:r>
              <a:rPr lang="en-GB" altLang="en-US" smtClean="0"/>
              <a:t>Field evidence suggests that the granitic component has been derived by the melting of the gneissose/schistose component</a:t>
            </a:r>
          </a:p>
          <a:p>
            <a:pPr eaLnBrk="1" hangingPunct="1"/>
            <a:r>
              <a:rPr lang="en-GB" altLang="en-US" smtClean="0"/>
              <a:t>Further melting would yield a granitic or acid magma and would then constitute the igneous phase of the rock cycle</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
          <p:cNvSpPr>
            <a:spLocks noChangeArrowheads="1"/>
          </p:cNvSpPr>
          <p:nvPr/>
        </p:nvSpPr>
        <p:spPr bwMode="auto">
          <a:xfrm>
            <a:off x="468313" y="333375"/>
            <a:ext cx="820737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just">
              <a:spcBef>
                <a:spcPct val="0"/>
              </a:spcBef>
              <a:buClrTx/>
              <a:buFontTx/>
              <a:buNone/>
            </a:pPr>
            <a:r>
              <a:rPr lang="en-US" altLang="en-US" sz="2400" b="1">
                <a:solidFill>
                  <a:srgbClr val="FFFF00"/>
                </a:solidFill>
              </a:rPr>
              <a:t>Regional metamorphism </a:t>
            </a:r>
          </a:p>
          <a:p>
            <a:pPr algn="just">
              <a:spcBef>
                <a:spcPct val="0"/>
              </a:spcBef>
              <a:buClrTx/>
              <a:buFontTx/>
              <a:buNone/>
            </a:pPr>
            <a:endParaRPr lang="en-US" altLang="en-US" sz="2400" b="1">
              <a:solidFill>
                <a:srgbClr val="FFFF00"/>
              </a:solidFill>
              <a:latin typeface="TimesNewRomanPSMT"/>
            </a:endParaRPr>
          </a:p>
          <a:p>
            <a:pPr algn="just">
              <a:spcBef>
                <a:spcPct val="0"/>
              </a:spcBef>
              <a:buClrTx/>
              <a:buFontTx/>
              <a:buNone/>
            </a:pPr>
            <a:r>
              <a:rPr lang="en-US" altLang="en-US" sz="2400">
                <a:solidFill>
                  <a:srgbClr val="FFFF00"/>
                </a:solidFill>
                <a:latin typeface="TimesNewRomanPSMT"/>
              </a:rPr>
              <a:t>is </a:t>
            </a:r>
            <a:r>
              <a:rPr lang="en-US" altLang="en-US" sz="2400" i="1">
                <a:solidFill>
                  <a:srgbClr val="FFFF00"/>
                </a:solidFill>
              </a:rPr>
              <a:t>a type of metamorphism which occurs over an area of wide extent, that is, affecting a large rock volume, and is associated with large-scale tectonic processes, such as ocean-floor spreading, crustal thickening related to plate collision, deep basin subsidence, etc.</a:t>
            </a:r>
            <a:endParaRPr lang="en-US" altLang="en-US" sz="2400">
              <a:solidFill>
                <a:srgbClr val="FFFF00"/>
              </a:solidFill>
            </a:endParaRPr>
          </a:p>
        </p:txBody>
      </p:sp>
      <p:sp>
        <p:nvSpPr>
          <p:cNvPr id="51203" name="Rectangle 3"/>
          <p:cNvSpPr>
            <a:spLocks noChangeArrowheads="1"/>
          </p:cNvSpPr>
          <p:nvPr/>
        </p:nvSpPr>
        <p:spPr bwMode="auto">
          <a:xfrm>
            <a:off x="444500" y="3573463"/>
            <a:ext cx="80645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just">
              <a:spcBef>
                <a:spcPct val="0"/>
              </a:spcBef>
              <a:buClrTx/>
              <a:buFontTx/>
              <a:buNone/>
            </a:pPr>
            <a:r>
              <a:rPr lang="en-US" altLang="en-US" sz="2400" b="1">
                <a:solidFill>
                  <a:srgbClr val="FFFF00"/>
                </a:solidFill>
              </a:rPr>
              <a:t>Local metamorphism</a:t>
            </a:r>
          </a:p>
          <a:p>
            <a:pPr algn="just">
              <a:spcBef>
                <a:spcPct val="0"/>
              </a:spcBef>
              <a:buClrTx/>
              <a:buFontTx/>
              <a:buNone/>
            </a:pPr>
            <a:r>
              <a:rPr lang="en-US" altLang="en-US" sz="2400" b="1">
                <a:solidFill>
                  <a:srgbClr val="FFFF00"/>
                </a:solidFill>
              </a:rPr>
              <a:t> </a:t>
            </a:r>
            <a:r>
              <a:rPr lang="en-US" altLang="en-US" sz="2400" i="1">
                <a:solidFill>
                  <a:srgbClr val="FFFF00"/>
                </a:solidFill>
              </a:rPr>
              <a:t>is a type of metamorphism of limited areal (volume) extent in which the metamorphism may be directly attributed to a localised cause, such as a magmatic intrusion, faulting or meteorite impact.</a:t>
            </a: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91500">
              <a:srgbClr val="807061"/>
            </a:gs>
            <a:gs pos="83000">
              <a:srgbClr val="000000"/>
            </a:gs>
            <a:gs pos="88000">
              <a:schemeClr val="tx1"/>
            </a:gs>
          </a:gsLst>
          <a:lin ang="4800000" scaled="0"/>
        </a:gradFill>
        <a:effectLst/>
      </p:bgPr>
    </p:bg>
    <p:spTree>
      <p:nvGrpSpPr>
        <p:cNvPr id="1" name=""/>
        <p:cNvGrpSpPr/>
        <p:nvPr/>
      </p:nvGrpSpPr>
      <p:grpSpPr>
        <a:xfrm>
          <a:off x="0" y="0"/>
          <a:ext cx="0" cy="0"/>
          <a:chOff x="0" y="0"/>
          <a:chExt cx="0" cy="0"/>
        </a:xfrm>
      </p:grpSpPr>
      <p:sp>
        <p:nvSpPr>
          <p:cNvPr id="52226" name="Rectangle 1"/>
          <p:cNvSpPr>
            <a:spLocks noChangeArrowheads="1"/>
          </p:cNvSpPr>
          <p:nvPr/>
        </p:nvSpPr>
        <p:spPr bwMode="auto">
          <a:xfrm>
            <a:off x="323850" y="428625"/>
            <a:ext cx="842486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just">
              <a:spcBef>
                <a:spcPct val="0"/>
              </a:spcBef>
              <a:buClrTx/>
              <a:buFontTx/>
              <a:buNone/>
            </a:pPr>
            <a:r>
              <a:rPr lang="en-US" altLang="en-US" sz="2200" b="1" dirty="0">
                <a:solidFill>
                  <a:srgbClr val="FFFF00"/>
                </a:solidFill>
              </a:rPr>
              <a:t>Orogenic metamorphism </a:t>
            </a:r>
          </a:p>
          <a:p>
            <a:pPr algn="just">
              <a:spcBef>
                <a:spcPct val="0"/>
              </a:spcBef>
              <a:buClrTx/>
              <a:buFontTx/>
              <a:buNone/>
            </a:pPr>
            <a:r>
              <a:rPr lang="en-US" altLang="en-US" sz="2200" dirty="0">
                <a:solidFill>
                  <a:srgbClr val="FFFF00"/>
                </a:solidFill>
                <a:latin typeface="TimesNewRomanPSMT"/>
              </a:rPr>
              <a:t>is </a:t>
            </a:r>
            <a:r>
              <a:rPr lang="en-US" altLang="en-US" sz="2200" i="1" dirty="0">
                <a:solidFill>
                  <a:srgbClr val="FFFF00"/>
                </a:solidFill>
              </a:rPr>
              <a:t>a type of metamorphism of regional extent related to </a:t>
            </a:r>
            <a:r>
              <a:rPr lang="en-US" altLang="en-US" sz="2200" i="1" dirty="0" smtClean="0">
                <a:solidFill>
                  <a:srgbClr val="FFFF00"/>
                </a:solidFill>
              </a:rPr>
              <a:t>the development </a:t>
            </a:r>
            <a:r>
              <a:rPr lang="en-US" altLang="en-US" sz="2200" i="1" dirty="0">
                <a:solidFill>
                  <a:srgbClr val="FFFF00"/>
                </a:solidFill>
              </a:rPr>
              <a:t>of orogenic belts. </a:t>
            </a:r>
            <a:r>
              <a:rPr lang="en-US" altLang="en-US" sz="2200" dirty="0">
                <a:solidFill>
                  <a:srgbClr val="FFFF00"/>
                </a:solidFill>
                <a:latin typeface="TimesNewRomanPSMT"/>
              </a:rPr>
              <a:t>The metamorphism may be associated with various phases of orogenic development and involve both compressional and extensional regimes. Dynamic and thermal effects are combined in varying proportions and timescales and a wide range of P-T conditions may occur.</a:t>
            </a:r>
            <a:endParaRPr lang="en-US" altLang="en-US" sz="2200" dirty="0">
              <a:solidFill>
                <a:srgbClr val="FFFF00"/>
              </a:solidFill>
            </a:endParaRPr>
          </a:p>
        </p:txBody>
      </p:sp>
      <p:sp>
        <p:nvSpPr>
          <p:cNvPr id="52227" name="Rectangle 4"/>
          <p:cNvSpPr>
            <a:spLocks noChangeArrowheads="1"/>
          </p:cNvSpPr>
          <p:nvPr/>
        </p:nvSpPr>
        <p:spPr bwMode="auto">
          <a:xfrm>
            <a:off x="323850" y="3414713"/>
            <a:ext cx="842486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just">
              <a:spcBef>
                <a:spcPct val="0"/>
              </a:spcBef>
              <a:buClrTx/>
              <a:buFontTx/>
              <a:buNone/>
            </a:pPr>
            <a:r>
              <a:rPr lang="en-US" altLang="en-US" sz="2200" b="1" dirty="0">
                <a:solidFill>
                  <a:srgbClr val="FFFF00"/>
                </a:solidFill>
              </a:rPr>
              <a:t>Burial metamorphism </a:t>
            </a:r>
            <a:r>
              <a:rPr lang="en-US" altLang="en-US" sz="2200" dirty="0">
                <a:solidFill>
                  <a:srgbClr val="FFFF00"/>
                </a:solidFill>
                <a:latin typeface="TimesNewRomanPSMT"/>
              </a:rPr>
              <a:t>is </a:t>
            </a:r>
            <a:r>
              <a:rPr lang="en-US" altLang="en-US" sz="2200" i="1" dirty="0">
                <a:solidFill>
                  <a:srgbClr val="FFFF00"/>
                </a:solidFill>
              </a:rPr>
              <a:t>a type of metamorphism, mostly of regional extent, which affects rocks deeply buried under a sedimentary-volcanic pile and is typically not associated with deformation or magmatism. </a:t>
            </a:r>
            <a:r>
              <a:rPr lang="en-US" altLang="en-US" sz="2200" dirty="0">
                <a:solidFill>
                  <a:srgbClr val="FFFF00"/>
                </a:solidFill>
                <a:latin typeface="TimesNewRomanPSMT"/>
              </a:rPr>
              <a:t>The resultant rocks are partially or completely recrystallized and generally lack </a:t>
            </a:r>
            <a:r>
              <a:rPr lang="en-US" altLang="en-US" sz="2200" dirty="0" err="1">
                <a:solidFill>
                  <a:srgbClr val="FFFF00"/>
                </a:solidFill>
                <a:latin typeface="TimesNewRomanPSMT"/>
              </a:rPr>
              <a:t>schistosity</a:t>
            </a:r>
            <a:r>
              <a:rPr lang="en-US" altLang="en-US" sz="2200" dirty="0">
                <a:solidFill>
                  <a:srgbClr val="FFFF00"/>
                </a:solidFill>
                <a:latin typeface="TimesNewRomanPSMT"/>
              </a:rPr>
              <a:t>. It commonly involves from very low to medium metamorphic temperatures and low to medium P/T ratios.</a:t>
            </a:r>
            <a:endParaRPr lang="en-US" altLang="en-US" sz="22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107950" y="404813"/>
            <a:ext cx="8785225"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just">
              <a:spcBef>
                <a:spcPct val="0"/>
              </a:spcBef>
              <a:buClrTx/>
              <a:buFontTx/>
              <a:buNone/>
            </a:pPr>
            <a:r>
              <a:rPr lang="en-US" altLang="en-US" sz="2400" b="1" dirty="0">
                <a:solidFill>
                  <a:srgbClr val="FFFF00"/>
                </a:solidFill>
              </a:rPr>
              <a:t>Ocean-floor metamorphism </a:t>
            </a:r>
            <a:r>
              <a:rPr lang="en-US" altLang="en-US" sz="2400" dirty="0">
                <a:solidFill>
                  <a:srgbClr val="FFFF00"/>
                </a:solidFill>
                <a:latin typeface="TimesNewRomanPSMT"/>
              </a:rPr>
              <a:t>is </a:t>
            </a:r>
            <a:r>
              <a:rPr lang="en-US" altLang="en-US" sz="2400" i="1" dirty="0">
                <a:solidFill>
                  <a:srgbClr val="FFFF00"/>
                </a:solidFill>
              </a:rPr>
              <a:t>a type of metamorphism of </a:t>
            </a:r>
            <a:r>
              <a:rPr lang="en-US" altLang="en-US" sz="2400" i="1" u="sng" dirty="0">
                <a:solidFill>
                  <a:srgbClr val="FFFF00"/>
                </a:solidFill>
              </a:rPr>
              <a:t>regional</a:t>
            </a:r>
            <a:r>
              <a:rPr lang="en-US" altLang="en-US" sz="2400" i="1" dirty="0">
                <a:solidFill>
                  <a:srgbClr val="FFFF00"/>
                </a:solidFill>
              </a:rPr>
              <a:t> or local extent related to the steep geothermal gradient occurring </a:t>
            </a:r>
            <a:r>
              <a:rPr lang="en-US" altLang="en-US" sz="2400" i="1" u="sng" dirty="0">
                <a:solidFill>
                  <a:srgbClr val="FFFF00"/>
                </a:solidFill>
              </a:rPr>
              <a:t>near spreading </a:t>
            </a:r>
            <a:r>
              <a:rPr lang="en-US" altLang="en-US" sz="2400" i="1" u="sng" dirty="0" smtClean="0">
                <a:solidFill>
                  <a:srgbClr val="FFFF00"/>
                </a:solidFill>
              </a:rPr>
              <a:t>centers </a:t>
            </a:r>
            <a:r>
              <a:rPr lang="en-US" altLang="en-US" sz="2400" i="1" u="sng" dirty="0">
                <a:solidFill>
                  <a:srgbClr val="FFFF00"/>
                </a:solidFill>
              </a:rPr>
              <a:t>in oceanic environments</a:t>
            </a:r>
            <a:r>
              <a:rPr lang="en-US" altLang="en-US" sz="2400" i="1" dirty="0">
                <a:solidFill>
                  <a:srgbClr val="FFFF00"/>
                </a:solidFill>
              </a:rPr>
              <a:t>. </a:t>
            </a:r>
            <a:r>
              <a:rPr lang="en-US" altLang="en-US" sz="2400" dirty="0">
                <a:solidFill>
                  <a:srgbClr val="FFFF00"/>
                </a:solidFill>
                <a:latin typeface="TimesNewRomanPSMT"/>
              </a:rPr>
              <a:t>The </a:t>
            </a:r>
            <a:r>
              <a:rPr lang="en-US" altLang="en-US" sz="2400" dirty="0" err="1">
                <a:solidFill>
                  <a:srgbClr val="FFFF00"/>
                </a:solidFill>
                <a:latin typeface="TimesNewRomanPSMT"/>
              </a:rPr>
              <a:t>recrystallisation</a:t>
            </a:r>
            <a:r>
              <a:rPr lang="en-US" altLang="en-US" sz="2400" dirty="0">
                <a:solidFill>
                  <a:srgbClr val="FFFF00"/>
                </a:solidFill>
                <a:latin typeface="TimesNewRomanPSMT"/>
              </a:rPr>
              <a:t>, which is mostly incomplete, encompasses a wide range of temperatures. The metamorphism is associated with circulating hot aqueous fluids (with related </a:t>
            </a:r>
            <a:r>
              <a:rPr lang="en-US" altLang="en-US" sz="2400" dirty="0" err="1">
                <a:solidFill>
                  <a:srgbClr val="FFFF00"/>
                </a:solidFill>
                <a:latin typeface="TimesNewRomanPSMT"/>
              </a:rPr>
              <a:t>metasomatism</a:t>
            </a:r>
            <a:r>
              <a:rPr lang="en-US" altLang="en-US" sz="2400" dirty="0">
                <a:solidFill>
                  <a:srgbClr val="FFFF00"/>
                </a:solidFill>
                <a:latin typeface="TimesNewRomanPSMT"/>
              </a:rPr>
              <a:t>) and typically shows an increasing temperature of metamorphism with depth.</a:t>
            </a:r>
          </a:p>
          <a:p>
            <a:pPr algn="just">
              <a:spcBef>
                <a:spcPct val="0"/>
              </a:spcBef>
              <a:buClrTx/>
              <a:buFontTx/>
              <a:buNone/>
            </a:pPr>
            <a:endParaRPr lang="en-US" altLang="en-US" sz="2400" b="1" dirty="0">
              <a:solidFill>
                <a:srgbClr val="FFFF00"/>
              </a:solidFill>
            </a:endParaRPr>
          </a:p>
          <a:p>
            <a:pPr algn="just">
              <a:spcBef>
                <a:spcPct val="0"/>
              </a:spcBef>
              <a:buClrTx/>
              <a:buFontTx/>
              <a:buNone/>
            </a:pPr>
            <a:r>
              <a:rPr lang="en-US" altLang="en-US" sz="2400" b="1" dirty="0">
                <a:solidFill>
                  <a:srgbClr val="FFFF00"/>
                </a:solidFill>
              </a:rPr>
              <a:t>Dislocation metamorphism </a:t>
            </a:r>
            <a:r>
              <a:rPr lang="en-US" altLang="en-US" sz="2400" dirty="0">
                <a:solidFill>
                  <a:srgbClr val="FFFF00"/>
                </a:solidFill>
                <a:latin typeface="TimesNewRomanPSMT"/>
              </a:rPr>
              <a:t>is </a:t>
            </a:r>
            <a:r>
              <a:rPr lang="en-US" altLang="en-US" sz="2400" i="1" dirty="0">
                <a:solidFill>
                  <a:srgbClr val="FFFF00"/>
                </a:solidFill>
              </a:rPr>
              <a:t>a type of metamorphism of </a:t>
            </a:r>
            <a:r>
              <a:rPr lang="en-US" altLang="en-US" sz="2400" i="1" u="sng" dirty="0">
                <a:solidFill>
                  <a:srgbClr val="FFFF00"/>
                </a:solidFill>
              </a:rPr>
              <a:t>loca</a:t>
            </a:r>
            <a:r>
              <a:rPr lang="en-US" altLang="en-US" sz="2400" i="1" dirty="0">
                <a:solidFill>
                  <a:srgbClr val="FFFF00"/>
                </a:solidFill>
              </a:rPr>
              <a:t>l extent, associated with fault zones or shear zones. </a:t>
            </a:r>
            <a:r>
              <a:rPr lang="en-US" altLang="en-US" sz="2400" dirty="0">
                <a:solidFill>
                  <a:srgbClr val="FFFF00"/>
                </a:solidFill>
                <a:latin typeface="TimesNewRomanPSMT"/>
              </a:rPr>
              <a:t>Grain size reduction typically occurs in the rocks, and a range of rocks</a:t>
            </a:r>
          </a:p>
          <a:p>
            <a:pPr algn="just">
              <a:spcBef>
                <a:spcPct val="0"/>
              </a:spcBef>
              <a:buClrTx/>
              <a:buFontTx/>
              <a:buNone/>
            </a:pPr>
            <a:r>
              <a:rPr lang="en-US" altLang="en-US" sz="2400" dirty="0">
                <a:solidFill>
                  <a:srgbClr val="FFFF00"/>
                </a:solidFill>
                <a:latin typeface="TimesNewRomanPSMT"/>
              </a:rPr>
              <a:t>commonly referred to as </a:t>
            </a:r>
            <a:r>
              <a:rPr lang="en-US" altLang="en-US" sz="2400" dirty="0" err="1">
                <a:solidFill>
                  <a:srgbClr val="FFFF00"/>
                </a:solidFill>
                <a:latin typeface="TimesNewRomanPSMT"/>
              </a:rPr>
              <a:t>mylonites</a:t>
            </a:r>
            <a:r>
              <a:rPr lang="en-US" altLang="en-US" sz="2400" dirty="0">
                <a:solidFill>
                  <a:srgbClr val="FFFF00"/>
                </a:solidFill>
                <a:latin typeface="TimesNewRomanPSMT"/>
              </a:rPr>
              <a:t> and </a:t>
            </a:r>
            <a:r>
              <a:rPr lang="en-US" altLang="en-US" sz="2400" dirty="0" err="1">
                <a:solidFill>
                  <a:srgbClr val="FFFF00"/>
                </a:solidFill>
                <a:latin typeface="TimesNewRomanPSMT"/>
              </a:rPr>
              <a:t>cataclasites</a:t>
            </a:r>
            <a:r>
              <a:rPr lang="en-US" altLang="en-US" sz="2400" dirty="0">
                <a:solidFill>
                  <a:srgbClr val="FFFF00"/>
                </a:solidFill>
                <a:latin typeface="TimesNewRomanPSMT"/>
              </a:rPr>
              <a:t> is formed.</a:t>
            </a:r>
            <a:endParaRPr lang="en-US" altLang="en-US" sz="24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p:cNvSpPr>
            <a:spLocks noChangeArrowheads="1"/>
          </p:cNvSpPr>
          <p:nvPr/>
        </p:nvSpPr>
        <p:spPr bwMode="auto">
          <a:xfrm>
            <a:off x="107950" y="188913"/>
            <a:ext cx="878522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2400" b="1">
                <a:solidFill>
                  <a:srgbClr val="FFFF00"/>
                </a:solidFill>
              </a:rPr>
              <a:t>Impact metamorphism </a:t>
            </a:r>
          </a:p>
          <a:p>
            <a:pPr>
              <a:spcBef>
                <a:spcPct val="0"/>
              </a:spcBef>
              <a:buClrTx/>
              <a:buFontTx/>
              <a:buNone/>
            </a:pPr>
            <a:r>
              <a:rPr lang="en-US" altLang="en-US" sz="2400">
                <a:solidFill>
                  <a:srgbClr val="FFFF00"/>
                </a:solidFill>
                <a:latin typeface="TimesNewRomanPSMT"/>
              </a:rPr>
              <a:t>is </a:t>
            </a:r>
            <a:r>
              <a:rPr lang="en-US" altLang="en-US" sz="2400" i="1">
                <a:solidFill>
                  <a:srgbClr val="FFFF00"/>
                </a:solidFill>
              </a:rPr>
              <a:t>a type of metamorphism of local extent caused by the passage of a</a:t>
            </a:r>
          </a:p>
          <a:p>
            <a:pPr>
              <a:spcBef>
                <a:spcPct val="0"/>
              </a:spcBef>
              <a:buClrTx/>
              <a:buFontTx/>
              <a:buNone/>
            </a:pPr>
            <a:r>
              <a:rPr lang="en-US" altLang="en-US" sz="2400" i="1">
                <a:solidFill>
                  <a:srgbClr val="FFFF00"/>
                </a:solidFill>
              </a:rPr>
              <a:t>shock wave due to the impact of a planetary body (projectile or impactor) on a planetary surface (target). </a:t>
            </a:r>
            <a:r>
              <a:rPr lang="en-US" altLang="en-US" sz="2400">
                <a:solidFill>
                  <a:srgbClr val="FFFF00"/>
                </a:solidFill>
                <a:latin typeface="TimesNewRomanPSMT"/>
              </a:rPr>
              <a:t>It includes melting and vaporisation of the target rock(s).</a:t>
            </a:r>
            <a:endParaRPr lang="en-US" altLang="en-US" sz="240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p:cNvSpPr>
            <a:spLocks noChangeArrowheads="1"/>
          </p:cNvSpPr>
          <p:nvPr/>
        </p:nvSpPr>
        <p:spPr bwMode="auto">
          <a:xfrm>
            <a:off x="107950" y="117475"/>
            <a:ext cx="878522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just">
              <a:spcBef>
                <a:spcPct val="0"/>
              </a:spcBef>
              <a:buClrTx/>
              <a:buFontTx/>
              <a:buNone/>
            </a:pPr>
            <a:r>
              <a:rPr lang="en-US" altLang="en-US" sz="2400" b="1">
                <a:solidFill>
                  <a:srgbClr val="FFFF00"/>
                </a:solidFill>
              </a:rPr>
              <a:t>Contact metamorphism </a:t>
            </a:r>
            <a:r>
              <a:rPr lang="en-US" altLang="en-US" sz="2400">
                <a:solidFill>
                  <a:srgbClr val="FFFF00"/>
                </a:solidFill>
                <a:latin typeface="TimesNewRomanPSMT"/>
              </a:rPr>
              <a:t>is </a:t>
            </a:r>
            <a:r>
              <a:rPr lang="en-US" altLang="en-US" sz="2400" i="1">
                <a:solidFill>
                  <a:srgbClr val="FFFF00"/>
                </a:solidFill>
              </a:rPr>
              <a:t>a type of metamorphism of local extent that affects the country rocks around magma bodies emplaced in a variety of environments from volcanic to upper mantle depths, in both continental and oceanic settings. </a:t>
            </a:r>
            <a:r>
              <a:rPr lang="en-US" altLang="en-US" sz="2400">
                <a:solidFill>
                  <a:srgbClr val="FFFF00"/>
                </a:solidFill>
                <a:latin typeface="TimesNewRomanPSMT"/>
              </a:rPr>
              <a:t>It is essentially caused by the heat transfer from the intruded magma body into the country rocks. The range of metamorphic temperatures may be very wide. It may or may not be accompanied by significant deformation depending upon the dynamics of the intrusion.</a:t>
            </a:r>
          </a:p>
          <a:p>
            <a:pPr algn="just">
              <a:spcBef>
                <a:spcPct val="0"/>
              </a:spcBef>
              <a:buClrTx/>
              <a:buFontTx/>
              <a:buNone/>
            </a:pPr>
            <a:endParaRPr lang="en-US" altLang="en-US" sz="2400" b="1">
              <a:solidFill>
                <a:srgbClr val="FFFF00"/>
              </a:solidFill>
            </a:endParaRPr>
          </a:p>
          <a:p>
            <a:pPr algn="just">
              <a:spcBef>
                <a:spcPct val="0"/>
              </a:spcBef>
              <a:buClrTx/>
              <a:buFontTx/>
              <a:buNone/>
            </a:pPr>
            <a:r>
              <a:rPr lang="en-US" altLang="en-US" sz="2400" b="1">
                <a:solidFill>
                  <a:srgbClr val="FFFF00"/>
                </a:solidFill>
              </a:rPr>
              <a:t>Pyrometamorphism </a:t>
            </a:r>
            <a:r>
              <a:rPr lang="en-US" altLang="en-US" sz="2400" b="1">
                <a:solidFill>
                  <a:srgbClr val="FFFF00"/>
                </a:solidFill>
                <a:latin typeface="TimesNewRomanPSMT"/>
              </a:rPr>
              <a:t>is </a:t>
            </a:r>
            <a:r>
              <a:rPr lang="en-US" altLang="en-US" sz="2400" i="1">
                <a:solidFill>
                  <a:srgbClr val="FFFF00"/>
                </a:solidFill>
              </a:rPr>
              <a:t>a type of contact metamorphism characterised by very high temperatures, at very low pressures, generated by a volcanic or subvolcanic body. </a:t>
            </a:r>
            <a:r>
              <a:rPr lang="en-US" altLang="en-US" sz="2400">
                <a:solidFill>
                  <a:srgbClr val="FFFF00"/>
                </a:solidFill>
                <a:latin typeface="TimesNewRomanPSMT"/>
              </a:rPr>
              <a:t>It is most typically developed in xenoliths enclosed in such bodies. Pyrometamorphism may be accompanied by various degrees of partial melting (to form, for example, fritted rocks, buchites).</a:t>
            </a:r>
            <a:endParaRPr lang="en-US" altLang="en-US" sz="240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ChangeArrowheads="1"/>
          </p:cNvSpPr>
          <p:nvPr/>
        </p:nvSpPr>
        <p:spPr bwMode="auto">
          <a:xfrm>
            <a:off x="179388" y="260350"/>
            <a:ext cx="8785225"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just">
              <a:spcBef>
                <a:spcPct val="0"/>
              </a:spcBef>
              <a:buClrTx/>
              <a:buFontTx/>
              <a:buNone/>
            </a:pPr>
            <a:r>
              <a:rPr lang="en-US" altLang="en-US" sz="2400" b="1" dirty="0">
                <a:solidFill>
                  <a:srgbClr val="FFFF00"/>
                </a:solidFill>
              </a:rPr>
              <a:t>Hydrothermal metamorphism </a:t>
            </a:r>
            <a:r>
              <a:rPr lang="en-US" altLang="en-US" sz="2400" dirty="0">
                <a:solidFill>
                  <a:srgbClr val="FFFF00"/>
                </a:solidFill>
                <a:latin typeface="TimesNewRomanPSMT"/>
              </a:rPr>
              <a:t>is </a:t>
            </a:r>
            <a:r>
              <a:rPr lang="en-US" altLang="en-US" sz="2400" i="1" dirty="0">
                <a:solidFill>
                  <a:srgbClr val="FFFF00"/>
                </a:solidFill>
              </a:rPr>
              <a:t>a type of metamorphism of </a:t>
            </a:r>
            <a:r>
              <a:rPr lang="en-US" altLang="en-US" sz="2400" i="1" u="sng" dirty="0">
                <a:solidFill>
                  <a:srgbClr val="FFFF00"/>
                </a:solidFill>
              </a:rPr>
              <a:t>local</a:t>
            </a:r>
            <a:r>
              <a:rPr lang="en-US" altLang="en-US" sz="2400" i="1" dirty="0">
                <a:solidFill>
                  <a:srgbClr val="FFFF00"/>
                </a:solidFill>
              </a:rPr>
              <a:t> extent caused by hot </a:t>
            </a:r>
            <a:r>
              <a:rPr lang="en-US" altLang="en-US" sz="2400" i="1" u="sng" dirty="0" smtClean="0">
                <a:solidFill>
                  <a:srgbClr val="FFFF00"/>
                </a:solidFill>
              </a:rPr>
              <a:t>H</a:t>
            </a:r>
            <a:r>
              <a:rPr lang="en-US" altLang="en-US" sz="1200" i="1" u="sng" dirty="0" smtClean="0">
                <a:solidFill>
                  <a:srgbClr val="FFFF00"/>
                </a:solidFill>
              </a:rPr>
              <a:t>2</a:t>
            </a:r>
            <a:r>
              <a:rPr lang="en-US" altLang="en-US" sz="2400" i="1" u="sng" dirty="0" smtClean="0">
                <a:solidFill>
                  <a:srgbClr val="FFFF00"/>
                </a:solidFill>
              </a:rPr>
              <a:t>O  </a:t>
            </a:r>
            <a:r>
              <a:rPr lang="en-US" altLang="en-US" sz="2400" i="1" dirty="0" smtClean="0">
                <a:solidFill>
                  <a:srgbClr val="FFFF00"/>
                </a:solidFill>
              </a:rPr>
              <a:t>rich </a:t>
            </a:r>
            <a:r>
              <a:rPr lang="en-US" altLang="en-US" sz="2400" i="1" dirty="0">
                <a:solidFill>
                  <a:srgbClr val="FFFF00"/>
                </a:solidFill>
              </a:rPr>
              <a:t>fluids. </a:t>
            </a:r>
            <a:r>
              <a:rPr lang="en-US" altLang="en-US" sz="2400" dirty="0">
                <a:solidFill>
                  <a:srgbClr val="FFFF00"/>
                </a:solidFill>
                <a:latin typeface="TimesNewRomanPSMT"/>
              </a:rPr>
              <a:t>It is typically of local extent in that it may be related to a specific setting or cause (e.g. where an igneous intrusion </a:t>
            </a:r>
            <a:r>
              <a:rPr lang="en-US" altLang="en-US" sz="2400" dirty="0" err="1">
                <a:solidFill>
                  <a:srgbClr val="FFFF00"/>
                </a:solidFill>
                <a:latin typeface="TimesNewRomanPSMT"/>
              </a:rPr>
              <a:t>mobilises</a:t>
            </a:r>
            <a:r>
              <a:rPr lang="en-US" altLang="en-US" sz="2400" dirty="0">
                <a:solidFill>
                  <a:srgbClr val="FFFF00"/>
                </a:solidFill>
                <a:latin typeface="TimesNewRomanPSMT"/>
              </a:rPr>
              <a:t> H</a:t>
            </a:r>
            <a:r>
              <a:rPr lang="en-US" altLang="en-US" sz="1200" dirty="0">
                <a:solidFill>
                  <a:srgbClr val="FFFF00"/>
                </a:solidFill>
                <a:latin typeface="TimesNewRomanPSMT"/>
              </a:rPr>
              <a:t>2</a:t>
            </a:r>
            <a:r>
              <a:rPr lang="en-US" altLang="en-US" sz="2400" dirty="0">
                <a:solidFill>
                  <a:srgbClr val="FFFF00"/>
                </a:solidFill>
                <a:latin typeface="TimesNewRomanPSMT"/>
              </a:rPr>
              <a:t>O in the surrounding rocks). However, in a setting where igneous intrusion is repetitive (e.g. in ocean-floor spreading </a:t>
            </a:r>
            <a:r>
              <a:rPr lang="en-US" altLang="en-US" sz="2400" dirty="0" err="1">
                <a:solidFill>
                  <a:srgbClr val="FFFF00"/>
                </a:solidFill>
                <a:latin typeface="TimesNewRomanPSMT"/>
              </a:rPr>
              <a:t>centres</a:t>
            </a:r>
            <a:r>
              <a:rPr lang="en-US" altLang="en-US" sz="2400" dirty="0">
                <a:solidFill>
                  <a:srgbClr val="FFFF00"/>
                </a:solidFill>
                <a:latin typeface="TimesNewRomanPSMT"/>
              </a:rPr>
              <a:t>) the repetitive operation of circulating hot H</a:t>
            </a:r>
            <a:r>
              <a:rPr lang="en-US" altLang="en-US" sz="1200" dirty="0">
                <a:solidFill>
                  <a:srgbClr val="FFFF00"/>
                </a:solidFill>
                <a:latin typeface="TimesNewRomanPSMT"/>
              </a:rPr>
              <a:t>2</a:t>
            </a:r>
            <a:r>
              <a:rPr lang="en-US" altLang="en-US" sz="2400" dirty="0">
                <a:solidFill>
                  <a:srgbClr val="FFFF00"/>
                </a:solidFill>
                <a:latin typeface="TimesNewRomanPSMT"/>
              </a:rPr>
              <a:t>O fluids may give rise to regional effects as in some cases of ocean-floor metamorphism. </a:t>
            </a:r>
          </a:p>
          <a:p>
            <a:pPr algn="just">
              <a:spcBef>
                <a:spcPct val="0"/>
              </a:spcBef>
              <a:buClrTx/>
              <a:buFontTx/>
              <a:buNone/>
            </a:pPr>
            <a:r>
              <a:rPr lang="en-US" altLang="en-US" sz="2400" b="1" i="1" u="sng" dirty="0" err="1">
                <a:solidFill>
                  <a:srgbClr val="FFFF00"/>
                </a:solidFill>
                <a:latin typeface="TimesNewRomanPSMT"/>
              </a:rPr>
              <a:t>Metasomatism</a:t>
            </a:r>
            <a:r>
              <a:rPr lang="en-US" altLang="en-US" sz="2400" dirty="0">
                <a:solidFill>
                  <a:srgbClr val="FFFF00"/>
                </a:solidFill>
                <a:latin typeface="TimesNewRomanPSMT"/>
              </a:rPr>
              <a:t> is commonly associated with this type of metamorphism.</a:t>
            </a:r>
          </a:p>
          <a:p>
            <a:pPr algn="just">
              <a:spcBef>
                <a:spcPct val="0"/>
              </a:spcBef>
              <a:buClrTx/>
              <a:buFontTx/>
              <a:buNone/>
            </a:pPr>
            <a:endParaRPr lang="en-US" altLang="en-US" sz="2400" b="1" dirty="0">
              <a:solidFill>
                <a:srgbClr val="FFFF00"/>
              </a:solidFill>
            </a:endParaRPr>
          </a:p>
          <a:p>
            <a:pPr algn="just">
              <a:spcBef>
                <a:spcPct val="0"/>
              </a:spcBef>
              <a:buClrTx/>
              <a:buFontTx/>
              <a:buNone/>
            </a:pPr>
            <a:r>
              <a:rPr lang="en-US" altLang="en-US" sz="2400" b="1" dirty="0">
                <a:solidFill>
                  <a:srgbClr val="FFFF00"/>
                </a:solidFill>
              </a:rPr>
              <a:t>Hot-slab metamorphism </a:t>
            </a:r>
            <a:r>
              <a:rPr lang="en-US" altLang="en-US" sz="2400" dirty="0">
                <a:solidFill>
                  <a:srgbClr val="FFFF00"/>
                </a:solidFill>
                <a:latin typeface="TimesNewRomanPSMT"/>
              </a:rPr>
              <a:t>is </a:t>
            </a:r>
            <a:r>
              <a:rPr lang="en-US" altLang="en-US" sz="2400" i="1" dirty="0">
                <a:solidFill>
                  <a:srgbClr val="FFFF00"/>
                </a:solidFill>
              </a:rPr>
              <a:t>a type of metamorphism of </a:t>
            </a:r>
            <a:r>
              <a:rPr lang="en-US" altLang="en-US" sz="2400" i="1" u="sng" dirty="0">
                <a:solidFill>
                  <a:srgbClr val="FFFF00"/>
                </a:solidFill>
              </a:rPr>
              <a:t>local</a:t>
            </a:r>
            <a:r>
              <a:rPr lang="en-US" altLang="en-US" sz="2400" i="1" dirty="0">
                <a:solidFill>
                  <a:srgbClr val="FFFF00"/>
                </a:solidFill>
              </a:rPr>
              <a:t> extent occurring beneath an emplaced hot tectonic body. </a:t>
            </a:r>
            <a:r>
              <a:rPr lang="en-US" altLang="en-US" sz="2400" dirty="0">
                <a:solidFill>
                  <a:srgbClr val="FFFF00"/>
                </a:solidFill>
                <a:latin typeface="TimesNewRomanPSMT"/>
              </a:rPr>
              <a:t>The thermal gradient is inverted and usually steep.</a:t>
            </a:r>
            <a:endParaRPr lang="en-US" altLang="en-US" sz="24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332656"/>
            <a:ext cx="8424936" cy="3349956"/>
          </a:xfrm>
          <a:prstGeom prst="rect">
            <a:avLst/>
          </a:prstGeom>
        </p:spPr>
        <p:txBody>
          <a:bodyPr wrap="square">
            <a:spAutoFit/>
          </a:bodyPr>
          <a:lstStyle/>
          <a:p>
            <a:pPr algn="just">
              <a:lnSpc>
                <a:spcPct val="150000"/>
              </a:lnSpc>
            </a:pPr>
            <a:r>
              <a:rPr lang="en-US" b="1" dirty="0">
                <a:solidFill>
                  <a:schemeClr val="tx1"/>
                </a:solidFill>
                <a:latin typeface="+mn-lt"/>
              </a:rPr>
              <a:t>Even though rocks remain solid during metamorphism, fluid is generally present in the microscopic spaces between the minerals. This fluid phase may play a major role in the chemical reactions that are an important part of how metamorphism occurs. The fluid usually consists largely of water.</a:t>
            </a:r>
          </a:p>
        </p:txBody>
      </p:sp>
    </p:spTree>
    <p:extLst>
      <p:ext uri="{BB962C8B-B14F-4D97-AF65-F5344CB8AC3E}">
        <p14:creationId xmlns:p14="http://schemas.microsoft.com/office/powerpoint/2010/main" val="185465389"/>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
          <p:cNvSpPr>
            <a:spLocks noChangeArrowheads="1"/>
          </p:cNvSpPr>
          <p:nvPr/>
        </p:nvSpPr>
        <p:spPr bwMode="auto">
          <a:xfrm>
            <a:off x="395288" y="1196975"/>
            <a:ext cx="84074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just">
              <a:spcBef>
                <a:spcPct val="0"/>
              </a:spcBef>
              <a:buClrTx/>
              <a:buFontTx/>
              <a:buNone/>
            </a:pPr>
            <a:r>
              <a:rPr lang="en-US" altLang="en-US" sz="2400" b="1" dirty="0">
                <a:solidFill>
                  <a:srgbClr val="FFFF00"/>
                </a:solidFill>
              </a:rPr>
              <a:t>Combustion metamorphism </a:t>
            </a:r>
            <a:r>
              <a:rPr lang="en-US" altLang="en-US" sz="2400" dirty="0">
                <a:solidFill>
                  <a:srgbClr val="FFFF00"/>
                </a:solidFill>
                <a:latin typeface="TimesNewRomanPSMT"/>
              </a:rPr>
              <a:t>is </a:t>
            </a:r>
            <a:r>
              <a:rPr lang="en-US" altLang="en-US" sz="2400" i="1" dirty="0">
                <a:solidFill>
                  <a:srgbClr val="FFFF00"/>
                </a:solidFill>
              </a:rPr>
              <a:t>a type of metamorphism of local extent produced by the spontaneous </a:t>
            </a:r>
            <a:r>
              <a:rPr lang="en-US" altLang="en-US" sz="2400" i="1" dirty="0" smtClean="0">
                <a:solidFill>
                  <a:srgbClr val="FFFF00"/>
                </a:solidFill>
              </a:rPr>
              <a:t>combustion of </a:t>
            </a:r>
            <a:r>
              <a:rPr lang="en-US" altLang="en-US" sz="2400" i="1" dirty="0">
                <a:solidFill>
                  <a:srgbClr val="FFFF00"/>
                </a:solidFill>
              </a:rPr>
              <a:t>naturally occurring substances such as bituminous rocks, coal or oil.</a:t>
            </a:r>
          </a:p>
          <a:p>
            <a:pPr algn="just">
              <a:spcBef>
                <a:spcPct val="0"/>
              </a:spcBef>
              <a:buClrTx/>
              <a:buFontTx/>
              <a:buNone/>
            </a:pPr>
            <a:endParaRPr lang="en-US" altLang="en-US" sz="2400" i="1" dirty="0">
              <a:solidFill>
                <a:srgbClr val="FFFF00"/>
              </a:solidFill>
            </a:endParaRPr>
          </a:p>
          <a:p>
            <a:pPr algn="just">
              <a:spcBef>
                <a:spcPct val="0"/>
              </a:spcBef>
              <a:buClrTx/>
              <a:buFontTx/>
              <a:buNone/>
            </a:pPr>
            <a:r>
              <a:rPr lang="en-US" altLang="en-US" sz="2400" b="1" dirty="0">
                <a:solidFill>
                  <a:srgbClr val="FFFF00"/>
                </a:solidFill>
              </a:rPr>
              <a:t>Lightning metamorphism </a:t>
            </a:r>
            <a:r>
              <a:rPr lang="en-US" altLang="en-US" sz="2400" dirty="0">
                <a:solidFill>
                  <a:srgbClr val="FFFF00"/>
                </a:solidFill>
                <a:latin typeface="TimesNewRomanPSMT"/>
              </a:rPr>
              <a:t>is </a:t>
            </a:r>
            <a:r>
              <a:rPr lang="en-US" altLang="en-US" sz="2400" i="1" dirty="0">
                <a:solidFill>
                  <a:srgbClr val="FFFF00"/>
                </a:solidFill>
              </a:rPr>
              <a:t>a type of metamorphism of local extent that is due to a strike of lightning. </a:t>
            </a:r>
            <a:r>
              <a:rPr lang="en-US" altLang="en-US" sz="2400" dirty="0">
                <a:solidFill>
                  <a:srgbClr val="FFFF00"/>
                </a:solidFill>
                <a:latin typeface="TimesNewRomanPSMT"/>
              </a:rPr>
              <a:t>The resulting rock is commonly a fulgurite, an almost entirely glassy rock.</a:t>
            </a:r>
            <a:endParaRPr lang="en-US" altLang="en-US" sz="24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
          <p:cNvSpPr>
            <a:spLocks noChangeArrowheads="1"/>
          </p:cNvSpPr>
          <p:nvPr/>
        </p:nvSpPr>
        <p:spPr bwMode="auto">
          <a:xfrm>
            <a:off x="71438" y="549275"/>
            <a:ext cx="889317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just">
              <a:spcBef>
                <a:spcPct val="0"/>
              </a:spcBef>
              <a:buClrTx/>
              <a:buFontTx/>
              <a:buNone/>
            </a:pPr>
            <a:r>
              <a:rPr lang="en-US" altLang="en-US" sz="2400" b="1" dirty="0" err="1">
                <a:solidFill>
                  <a:srgbClr val="FFFF00"/>
                </a:solidFill>
              </a:rPr>
              <a:t>Polymetamorphism</a:t>
            </a:r>
            <a:r>
              <a:rPr lang="en-US" altLang="en-US" sz="2400" b="1" dirty="0">
                <a:solidFill>
                  <a:srgbClr val="FFFF00"/>
                </a:solidFill>
              </a:rPr>
              <a:t> </a:t>
            </a:r>
            <a:r>
              <a:rPr lang="en-US" altLang="en-US" sz="2400" dirty="0">
                <a:solidFill>
                  <a:srgbClr val="FFFF00"/>
                </a:solidFill>
                <a:latin typeface="TimesNewRomanPSMT"/>
              </a:rPr>
              <a:t>is </a:t>
            </a:r>
            <a:r>
              <a:rPr lang="en-US" altLang="en-US" sz="2400" i="1" dirty="0">
                <a:solidFill>
                  <a:srgbClr val="FFFF00"/>
                </a:solidFill>
              </a:rPr>
              <a:t>a metamorphism resulting from more than one metamorphic event . </a:t>
            </a:r>
            <a:r>
              <a:rPr lang="en-US" altLang="en-US" sz="2400" dirty="0">
                <a:solidFill>
                  <a:srgbClr val="FFFF00"/>
                </a:solidFill>
                <a:latin typeface="TimesNewRomanPSMT"/>
              </a:rPr>
              <a:t>In these definitions a </a:t>
            </a:r>
            <a:r>
              <a:rPr lang="en-US" altLang="en-US" sz="2400" b="1" dirty="0">
                <a:solidFill>
                  <a:srgbClr val="FFFF00"/>
                </a:solidFill>
              </a:rPr>
              <a:t>metamorphic event </a:t>
            </a:r>
            <a:r>
              <a:rPr lang="en-US" altLang="en-US" sz="2400" dirty="0">
                <a:solidFill>
                  <a:srgbClr val="FFFF00"/>
                </a:solidFill>
                <a:latin typeface="TimesNewRomanPSMT"/>
              </a:rPr>
              <a:t>refers to a coherent sequence of metamorphic conditions (temperature, pressure, deformation) under which metamorphic reconstitution commences and continues until it eventually ceases. Typically a metamorphic event will involve a cycle of heating and cooling, which in orogenic metamorphism will be accompanied by pressure and deformation variations</a:t>
            </a:r>
            <a:endParaRPr lang="en-US" altLang="en-US" sz="24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476250"/>
            <a:ext cx="9145588" cy="5324535"/>
          </a:xfrm>
          <a:prstGeom prst="rect">
            <a:avLst/>
          </a:prstGeom>
        </p:spPr>
        <p:txBody>
          <a:bodyPr>
            <a:spAutoFit/>
          </a:bodyPr>
          <a:lstStyle/>
          <a:p>
            <a:pPr algn="just">
              <a:defRPr/>
            </a:pPr>
            <a:r>
              <a:rPr lang="en-US" sz="2000" dirty="0">
                <a:solidFill>
                  <a:srgbClr val="FFFF00"/>
                </a:solidFill>
                <a:latin typeface="TimesNewRomanPSMT"/>
              </a:rPr>
              <a:t>The term </a:t>
            </a:r>
            <a:r>
              <a:rPr lang="en-US" sz="2000" b="1" dirty="0">
                <a:solidFill>
                  <a:schemeClr val="accent2">
                    <a:lumMod val="60000"/>
                    <a:lumOff val="40000"/>
                  </a:schemeClr>
                </a:solidFill>
              </a:rPr>
              <a:t>metamorphic grade </a:t>
            </a:r>
            <a:r>
              <a:rPr lang="en-US" sz="2000" dirty="0">
                <a:solidFill>
                  <a:srgbClr val="FFFF00"/>
                </a:solidFill>
                <a:latin typeface="TimesNewRomanPSMT"/>
              </a:rPr>
              <a:t>is widely used to indicate relative conditions of metamorphism, but it is used variably. Within a given metamorphic area, the terms lower and higher grade have been used to indicate the relative intensity of metamorphism, as related to either increasing temperature or increasing pressure conditions of metamorphism or often both. </a:t>
            </a:r>
            <a:r>
              <a:rPr lang="en-US" sz="2000" dirty="0">
                <a:solidFill>
                  <a:schemeClr val="accent2">
                    <a:lumMod val="60000"/>
                    <a:lumOff val="40000"/>
                  </a:schemeClr>
                </a:solidFill>
                <a:latin typeface="TimesNewRomanPSMT"/>
              </a:rPr>
              <a:t>Unfortunately this </a:t>
            </a:r>
            <a:r>
              <a:rPr lang="en-US" sz="2000" dirty="0">
                <a:solidFill>
                  <a:srgbClr val="FFFF00"/>
                </a:solidFill>
                <a:latin typeface="TimesNewRomanPSMT"/>
              </a:rPr>
              <a:t>may give rise to ambiguity, about whether grade refers to relative temperature or pressure, or some combination of temperature and pressure. To avoid this it is recommended that </a:t>
            </a:r>
            <a:r>
              <a:rPr lang="en-US" sz="2000" b="1" dirty="0">
                <a:solidFill>
                  <a:srgbClr val="FFFF00"/>
                </a:solidFill>
              </a:rPr>
              <a:t>metamorphic grade should refer only to temperature of metamorphism</a:t>
            </a:r>
            <a:r>
              <a:rPr lang="en-US" sz="2000" dirty="0">
                <a:solidFill>
                  <a:srgbClr val="FFFF00"/>
                </a:solidFill>
                <a:latin typeface="TimesNewRomanPSMT"/>
              </a:rPr>
              <a:t>.</a:t>
            </a:r>
          </a:p>
          <a:p>
            <a:pPr algn="just">
              <a:defRPr/>
            </a:pPr>
            <a:r>
              <a:rPr lang="en-US" sz="2000" dirty="0">
                <a:solidFill>
                  <a:srgbClr val="FFFF00"/>
                </a:solidFill>
                <a:latin typeface="TimesNewRomanPSMT"/>
              </a:rPr>
              <a:t>Depending on whether metamorphism is accompanied by increasing or decreasing temperature two types can be distinguished.</a:t>
            </a:r>
          </a:p>
          <a:p>
            <a:pPr algn="just">
              <a:defRPr/>
            </a:pPr>
            <a:r>
              <a:rPr lang="en-US" sz="2000" b="1" dirty="0">
                <a:solidFill>
                  <a:schemeClr val="accent2">
                    <a:lumMod val="60000"/>
                    <a:lumOff val="40000"/>
                  </a:schemeClr>
                </a:solidFill>
              </a:rPr>
              <a:t>Prograde (= progressive</a:t>
            </a:r>
            <a:r>
              <a:rPr lang="en-US" sz="2000" b="1" dirty="0">
                <a:solidFill>
                  <a:srgbClr val="FFFF00"/>
                </a:solidFill>
              </a:rPr>
              <a:t>) metamorphism </a:t>
            </a:r>
            <a:r>
              <a:rPr lang="en-US" sz="2000" dirty="0">
                <a:solidFill>
                  <a:srgbClr val="FFFF00"/>
                </a:solidFill>
                <a:latin typeface="TimesNewRomanPSMT"/>
              </a:rPr>
              <a:t>is </a:t>
            </a:r>
            <a:r>
              <a:rPr lang="en-US" sz="2000" i="1" dirty="0">
                <a:solidFill>
                  <a:srgbClr val="FFFF00"/>
                </a:solidFill>
              </a:rPr>
              <a:t>a metamorphism giving rise to the formation of minerals which are typical of a higher grade (i.e. higher temperature) than the former phase assemblage.</a:t>
            </a:r>
          </a:p>
          <a:p>
            <a:pPr algn="just">
              <a:defRPr/>
            </a:pPr>
            <a:r>
              <a:rPr lang="en-US" sz="2000" b="1" dirty="0">
                <a:solidFill>
                  <a:schemeClr val="accent2">
                    <a:lumMod val="60000"/>
                    <a:lumOff val="40000"/>
                  </a:schemeClr>
                </a:solidFill>
              </a:rPr>
              <a:t>Retrograde (= retrogressive) </a:t>
            </a:r>
            <a:r>
              <a:rPr lang="en-US" sz="2000" b="1" dirty="0">
                <a:solidFill>
                  <a:srgbClr val="FFFF00"/>
                </a:solidFill>
              </a:rPr>
              <a:t>metamorphism </a:t>
            </a:r>
            <a:r>
              <a:rPr lang="en-US" sz="2000" dirty="0">
                <a:solidFill>
                  <a:srgbClr val="FFFF00"/>
                </a:solidFill>
                <a:latin typeface="TimesNewRomanPSMT"/>
              </a:rPr>
              <a:t>is </a:t>
            </a:r>
            <a:r>
              <a:rPr lang="en-US" sz="2000" i="1" dirty="0">
                <a:solidFill>
                  <a:srgbClr val="FFFF00"/>
                </a:solidFill>
              </a:rPr>
              <a:t>a metamorphism giving rise to the formation of minerals which are typical of a lower grade (i.e. lower temperature) than the former </a:t>
            </a:r>
            <a:r>
              <a:rPr lang="en-US" sz="2000" i="1" dirty="0" smtClean="0">
                <a:solidFill>
                  <a:srgbClr val="FFFF00"/>
                </a:solidFill>
              </a:rPr>
              <a:t>phase assemblage</a:t>
            </a:r>
            <a:r>
              <a:rPr lang="en-US" sz="2000" i="1" dirty="0">
                <a:solidFill>
                  <a:srgbClr val="FFFF00"/>
                </a:solidFill>
              </a:rPr>
              <a:t>.</a:t>
            </a:r>
            <a:endParaRPr lang="en-US" sz="20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476672"/>
            <a:ext cx="7632848" cy="6001643"/>
          </a:xfrm>
          <a:prstGeom prst="rect">
            <a:avLst/>
          </a:prstGeom>
        </p:spPr>
        <p:txBody>
          <a:bodyPr wrap="square">
            <a:spAutoFit/>
          </a:bodyPr>
          <a:lstStyle/>
          <a:p>
            <a:pPr algn="ctr"/>
            <a:r>
              <a:rPr lang="en-US" dirty="0">
                <a:solidFill>
                  <a:schemeClr val="tx1"/>
                </a:solidFill>
              </a:rPr>
              <a:t>DETERMINATION OF </a:t>
            </a:r>
            <a:r>
              <a:rPr lang="en-US" b="1" dirty="0" smtClean="0">
                <a:solidFill>
                  <a:schemeClr val="tx1"/>
                </a:solidFill>
              </a:rPr>
              <a:t>PROTOLITH</a:t>
            </a:r>
          </a:p>
          <a:p>
            <a:pPr algn="ctr"/>
            <a:endParaRPr lang="en-US" b="1" dirty="0">
              <a:solidFill>
                <a:schemeClr val="tx1"/>
              </a:solidFill>
            </a:endParaRPr>
          </a:p>
          <a:p>
            <a:pPr>
              <a:lnSpc>
                <a:spcPct val="200000"/>
              </a:lnSpc>
            </a:pPr>
            <a:r>
              <a:rPr lang="en-US" dirty="0">
                <a:solidFill>
                  <a:schemeClr val="tx1"/>
                </a:solidFill>
              </a:rPr>
              <a:t>Six Common Types:</a:t>
            </a:r>
          </a:p>
          <a:p>
            <a:pPr>
              <a:lnSpc>
                <a:spcPct val="200000"/>
              </a:lnSpc>
            </a:pPr>
            <a:r>
              <a:rPr lang="en-US" dirty="0">
                <a:solidFill>
                  <a:schemeClr val="tx1"/>
                </a:solidFill>
              </a:rPr>
              <a:t>1. </a:t>
            </a:r>
            <a:r>
              <a:rPr lang="en-US" dirty="0" err="1">
                <a:solidFill>
                  <a:schemeClr val="tx1"/>
                </a:solidFill>
              </a:rPr>
              <a:t>Pelitic</a:t>
            </a:r>
            <a:r>
              <a:rPr lang="en-US" dirty="0">
                <a:solidFill>
                  <a:schemeClr val="tx1"/>
                </a:solidFill>
              </a:rPr>
              <a:t> (shale, mudstone)</a:t>
            </a:r>
          </a:p>
          <a:p>
            <a:pPr>
              <a:lnSpc>
                <a:spcPct val="200000"/>
              </a:lnSpc>
            </a:pPr>
            <a:r>
              <a:rPr lang="en-US" dirty="0">
                <a:solidFill>
                  <a:schemeClr val="tx1"/>
                </a:solidFill>
              </a:rPr>
              <a:t>2. </a:t>
            </a:r>
            <a:r>
              <a:rPr lang="en-US" dirty="0" err="1">
                <a:solidFill>
                  <a:schemeClr val="tx1"/>
                </a:solidFill>
              </a:rPr>
              <a:t>Quartzo</a:t>
            </a:r>
            <a:r>
              <a:rPr lang="en-US" dirty="0">
                <a:solidFill>
                  <a:schemeClr val="tx1"/>
                </a:solidFill>
              </a:rPr>
              <a:t>-feldspathic (sandstone, rhyolite, granite, </a:t>
            </a:r>
            <a:r>
              <a:rPr lang="en-US" dirty="0" err="1">
                <a:solidFill>
                  <a:schemeClr val="tx1"/>
                </a:solidFill>
              </a:rPr>
              <a:t>chert</a:t>
            </a:r>
            <a:r>
              <a:rPr lang="en-US" dirty="0">
                <a:solidFill>
                  <a:schemeClr val="tx1"/>
                </a:solidFill>
              </a:rPr>
              <a:t>)</a:t>
            </a:r>
          </a:p>
          <a:p>
            <a:pPr>
              <a:lnSpc>
                <a:spcPct val="200000"/>
              </a:lnSpc>
            </a:pPr>
            <a:r>
              <a:rPr lang="it-IT" dirty="0">
                <a:solidFill>
                  <a:schemeClr val="tx1"/>
                </a:solidFill>
              </a:rPr>
              <a:t>3. Calcareous (limestone, dolomite, marls)</a:t>
            </a:r>
          </a:p>
          <a:p>
            <a:pPr>
              <a:lnSpc>
                <a:spcPct val="200000"/>
              </a:lnSpc>
            </a:pPr>
            <a:r>
              <a:rPr lang="it-IT" dirty="0">
                <a:solidFill>
                  <a:schemeClr val="tx1"/>
                </a:solidFill>
              </a:rPr>
              <a:t>4. Basic (basalt, andesite, gabbro, diorite)</a:t>
            </a:r>
          </a:p>
          <a:p>
            <a:pPr>
              <a:lnSpc>
                <a:spcPct val="200000"/>
              </a:lnSpc>
            </a:pPr>
            <a:r>
              <a:rPr lang="en-US" dirty="0">
                <a:solidFill>
                  <a:schemeClr val="tx1"/>
                </a:solidFill>
              </a:rPr>
              <a:t>5. Magnesian (peridotite, serpentine)</a:t>
            </a:r>
          </a:p>
          <a:p>
            <a:pPr>
              <a:lnSpc>
                <a:spcPct val="200000"/>
              </a:lnSpc>
            </a:pPr>
            <a:r>
              <a:rPr lang="en-US" dirty="0">
                <a:solidFill>
                  <a:schemeClr val="tx1"/>
                </a:solidFill>
              </a:rPr>
              <a:t>6. Ferruginous (</a:t>
            </a:r>
            <a:r>
              <a:rPr lang="en-US" dirty="0" smtClean="0">
                <a:solidFill>
                  <a:schemeClr val="tx1"/>
                </a:solidFill>
              </a:rPr>
              <a:t>ironstone)</a:t>
            </a:r>
            <a:endParaRPr lang="en-US" dirty="0">
              <a:solidFill>
                <a:schemeClr val="tx1"/>
              </a:solidFill>
            </a:endParaRPr>
          </a:p>
        </p:txBody>
      </p:sp>
    </p:spTree>
    <p:extLst>
      <p:ext uri="{BB962C8B-B14F-4D97-AF65-F5344CB8AC3E}">
        <p14:creationId xmlns:p14="http://schemas.microsoft.com/office/powerpoint/2010/main" val="371805828"/>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47664" y="411007"/>
            <a:ext cx="5472125" cy="5460650"/>
          </a:xfrm>
          <a:prstGeom prst="rect">
            <a:avLst/>
          </a:prstGeom>
        </p:spPr>
      </p:pic>
    </p:spTree>
    <p:extLst>
      <p:ext uri="{BB962C8B-B14F-4D97-AF65-F5344CB8AC3E}">
        <p14:creationId xmlns:p14="http://schemas.microsoft.com/office/powerpoint/2010/main" val="2660735197"/>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404664"/>
            <a:ext cx="8640960" cy="5355312"/>
          </a:xfrm>
          <a:prstGeom prst="rect">
            <a:avLst/>
          </a:prstGeom>
        </p:spPr>
        <p:txBody>
          <a:bodyPr wrap="square">
            <a:spAutoFit/>
          </a:bodyPr>
          <a:lstStyle/>
          <a:p>
            <a:pPr>
              <a:lnSpc>
                <a:spcPct val="150000"/>
              </a:lnSpc>
            </a:pPr>
            <a:r>
              <a:rPr lang="en-US" sz="2000" dirty="0">
                <a:solidFill>
                  <a:schemeClr val="tx1"/>
                </a:solidFill>
              </a:rPr>
              <a:t>1. </a:t>
            </a:r>
            <a:r>
              <a:rPr lang="en-US" sz="2000" b="1" dirty="0" err="1">
                <a:solidFill>
                  <a:schemeClr val="tx1"/>
                </a:solidFill>
              </a:rPr>
              <a:t>Pelitic</a:t>
            </a:r>
            <a:r>
              <a:rPr lang="en-US" sz="2000" b="1" dirty="0">
                <a:solidFill>
                  <a:schemeClr val="tx1"/>
                </a:solidFill>
              </a:rPr>
              <a:t> </a:t>
            </a:r>
            <a:r>
              <a:rPr lang="en-US" sz="2000" b="1" dirty="0" err="1">
                <a:solidFill>
                  <a:schemeClr val="tx1"/>
                </a:solidFill>
              </a:rPr>
              <a:t>Protoliths</a:t>
            </a:r>
            <a:r>
              <a:rPr lang="en-US" sz="2000" b="1" dirty="0">
                <a:solidFill>
                  <a:schemeClr val="tx1"/>
                </a:solidFill>
              </a:rPr>
              <a:t> </a:t>
            </a:r>
            <a:r>
              <a:rPr lang="en-US" sz="2000" dirty="0">
                <a:solidFill>
                  <a:schemeClr val="tx1"/>
                </a:solidFill>
              </a:rPr>
              <a:t>= Rocks enriched in </a:t>
            </a:r>
            <a:r>
              <a:rPr lang="en-US" sz="2000" b="1" dirty="0">
                <a:solidFill>
                  <a:schemeClr val="tx1"/>
                </a:solidFill>
              </a:rPr>
              <a:t>clay minerals</a:t>
            </a:r>
          </a:p>
          <a:p>
            <a:pPr>
              <a:lnSpc>
                <a:spcPct val="150000"/>
              </a:lnSpc>
            </a:pPr>
            <a:r>
              <a:rPr lang="en-US" sz="2000" dirty="0">
                <a:solidFill>
                  <a:schemeClr val="tx1"/>
                </a:solidFill>
              </a:rPr>
              <a:t>• High Al</a:t>
            </a:r>
            <a:r>
              <a:rPr lang="en-US" sz="700" dirty="0">
                <a:solidFill>
                  <a:schemeClr val="tx1"/>
                </a:solidFill>
              </a:rPr>
              <a:t>2</a:t>
            </a:r>
            <a:r>
              <a:rPr lang="en-US" sz="2000" dirty="0">
                <a:solidFill>
                  <a:schemeClr val="tx1"/>
                </a:solidFill>
              </a:rPr>
              <a:t>O</a:t>
            </a:r>
            <a:r>
              <a:rPr lang="en-US" sz="700" dirty="0">
                <a:solidFill>
                  <a:schemeClr val="tx1"/>
                </a:solidFill>
              </a:rPr>
              <a:t>3</a:t>
            </a:r>
            <a:r>
              <a:rPr lang="en-US" sz="2000" dirty="0">
                <a:solidFill>
                  <a:schemeClr val="tx1"/>
                </a:solidFill>
              </a:rPr>
              <a:t>, K</a:t>
            </a:r>
            <a:r>
              <a:rPr lang="en-US" sz="700" dirty="0">
                <a:solidFill>
                  <a:schemeClr val="tx1"/>
                </a:solidFill>
              </a:rPr>
              <a:t>2</a:t>
            </a:r>
            <a:r>
              <a:rPr lang="en-US" sz="2000" dirty="0">
                <a:solidFill>
                  <a:schemeClr val="tx1"/>
                </a:solidFill>
              </a:rPr>
              <a:t>O, lesser amounts Ca</a:t>
            </a:r>
          </a:p>
          <a:p>
            <a:pPr>
              <a:lnSpc>
                <a:spcPct val="150000"/>
              </a:lnSpc>
            </a:pPr>
            <a:r>
              <a:rPr lang="en-US" sz="2000" dirty="0">
                <a:solidFill>
                  <a:schemeClr val="tx1"/>
                </a:solidFill>
              </a:rPr>
              <a:t>• Micas favored because of Al content</a:t>
            </a:r>
          </a:p>
          <a:p>
            <a:pPr>
              <a:lnSpc>
                <a:spcPct val="150000"/>
              </a:lnSpc>
            </a:pPr>
            <a:r>
              <a:rPr lang="en-US" sz="2000" dirty="0">
                <a:solidFill>
                  <a:schemeClr val="tx1"/>
                </a:solidFill>
              </a:rPr>
              <a:t>• Also </a:t>
            </a:r>
            <a:r>
              <a:rPr lang="en-US" sz="2000" dirty="0" err="1">
                <a:solidFill>
                  <a:schemeClr val="tx1"/>
                </a:solidFill>
              </a:rPr>
              <a:t>aluminosilicates</a:t>
            </a:r>
            <a:r>
              <a:rPr lang="en-US" sz="2000" dirty="0">
                <a:solidFill>
                  <a:schemeClr val="tx1"/>
                </a:solidFill>
              </a:rPr>
              <a:t>: Al</a:t>
            </a:r>
            <a:r>
              <a:rPr lang="en-US" sz="2000" baseline="-25000" dirty="0">
                <a:solidFill>
                  <a:schemeClr val="tx1"/>
                </a:solidFill>
              </a:rPr>
              <a:t>2</a:t>
            </a:r>
            <a:r>
              <a:rPr lang="en-US" sz="2000" dirty="0">
                <a:solidFill>
                  <a:schemeClr val="tx1"/>
                </a:solidFill>
              </a:rPr>
              <a:t>SiO</a:t>
            </a:r>
            <a:r>
              <a:rPr lang="en-US" sz="2000" baseline="-25000" dirty="0">
                <a:solidFill>
                  <a:schemeClr val="tx1"/>
                </a:solidFill>
              </a:rPr>
              <a:t>5</a:t>
            </a:r>
            <a:r>
              <a:rPr lang="en-US" sz="2000" dirty="0">
                <a:solidFill>
                  <a:schemeClr val="tx1"/>
                </a:solidFill>
              </a:rPr>
              <a:t> - </a:t>
            </a:r>
            <a:r>
              <a:rPr lang="en-US" sz="2000" dirty="0" err="1">
                <a:solidFill>
                  <a:schemeClr val="tx1"/>
                </a:solidFill>
              </a:rPr>
              <a:t>sillimanite</a:t>
            </a:r>
            <a:r>
              <a:rPr lang="en-US" sz="2000" dirty="0">
                <a:solidFill>
                  <a:schemeClr val="tx1"/>
                </a:solidFill>
              </a:rPr>
              <a:t>, </a:t>
            </a:r>
            <a:r>
              <a:rPr lang="en-US" sz="2000" dirty="0" err="1">
                <a:solidFill>
                  <a:schemeClr val="tx1"/>
                </a:solidFill>
              </a:rPr>
              <a:t>andalusite</a:t>
            </a:r>
            <a:r>
              <a:rPr lang="en-US" sz="2000" dirty="0">
                <a:solidFill>
                  <a:schemeClr val="tx1"/>
                </a:solidFill>
              </a:rPr>
              <a:t>, </a:t>
            </a:r>
            <a:r>
              <a:rPr lang="en-US" sz="2000" dirty="0" err="1">
                <a:solidFill>
                  <a:schemeClr val="tx1"/>
                </a:solidFill>
              </a:rPr>
              <a:t>kyanite</a:t>
            </a:r>
            <a:r>
              <a:rPr lang="en-US" sz="2000" dirty="0">
                <a:solidFill>
                  <a:schemeClr val="tx1"/>
                </a:solidFill>
              </a:rPr>
              <a:t>.</a:t>
            </a:r>
          </a:p>
          <a:p>
            <a:pPr>
              <a:lnSpc>
                <a:spcPct val="150000"/>
              </a:lnSpc>
            </a:pPr>
            <a:r>
              <a:rPr lang="en-US" sz="2000" dirty="0" err="1">
                <a:solidFill>
                  <a:schemeClr val="tx1"/>
                </a:solidFill>
              </a:rPr>
              <a:t>Kyanite</a:t>
            </a:r>
            <a:r>
              <a:rPr lang="en-US" sz="2000" dirty="0">
                <a:solidFill>
                  <a:schemeClr val="tx1"/>
                </a:solidFill>
              </a:rPr>
              <a:t>: Highest density (smallest volume) forms at higher pressures.</a:t>
            </a:r>
          </a:p>
          <a:p>
            <a:pPr>
              <a:lnSpc>
                <a:spcPct val="150000"/>
              </a:lnSpc>
            </a:pPr>
            <a:r>
              <a:rPr lang="en-US" sz="2000" dirty="0" err="1">
                <a:solidFill>
                  <a:schemeClr val="tx1"/>
                </a:solidFill>
              </a:rPr>
              <a:t>Andalusite</a:t>
            </a:r>
            <a:r>
              <a:rPr lang="en-US" sz="2000" dirty="0">
                <a:solidFill>
                  <a:schemeClr val="tx1"/>
                </a:solidFill>
              </a:rPr>
              <a:t>: Lowest density, largest volume, forms at low pressures.</a:t>
            </a:r>
          </a:p>
          <a:p>
            <a:pPr>
              <a:lnSpc>
                <a:spcPct val="150000"/>
              </a:lnSpc>
            </a:pPr>
            <a:r>
              <a:rPr lang="en-US" sz="2000" dirty="0" err="1">
                <a:solidFill>
                  <a:schemeClr val="tx1"/>
                </a:solidFill>
              </a:rPr>
              <a:t>Sillimanite</a:t>
            </a:r>
            <a:r>
              <a:rPr lang="en-US" sz="2000" dirty="0">
                <a:solidFill>
                  <a:schemeClr val="tx1"/>
                </a:solidFill>
              </a:rPr>
              <a:t>: Intermediate density, volume; forms at moderate T, P.</a:t>
            </a:r>
          </a:p>
          <a:p>
            <a:pPr>
              <a:lnSpc>
                <a:spcPct val="150000"/>
              </a:lnSpc>
            </a:pPr>
            <a:r>
              <a:rPr lang="en-US" sz="2000" dirty="0" err="1">
                <a:solidFill>
                  <a:schemeClr val="tx1"/>
                </a:solidFill>
              </a:rPr>
              <a:t>Alumino</a:t>
            </a:r>
            <a:r>
              <a:rPr lang="en-US" sz="2000" dirty="0">
                <a:solidFill>
                  <a:schemeClr val="tx1"/>
                </a:solidFill>
              </a:rPr>
              <a:t>-silicate triple point = 5.5 kb at 600oC</a:t>
            </a:r>
          </a:p>
          <a:p>
            <a:pPr>
              <a:lnSpc>
                <a:spcPct val="150000"/>
              </a:lnSpc>
            </a:pPr>
            <a:r>
              <a:rPr lang="en-US" sz="2000" dirty="0">
                <a:solidFill>
                  <a:schemeClr val="tx1"/>
                </a:solidFill>
              </a:rPr>
              <a:t>Wet granite solidus: Shows where </a:t>
            </a:r>
            <a:r>
              <a:rPr lang="en-US" sz="2000" dirty="0" err="1">
                <a:solidFill>
                  <a:schemeClr val="tx1"/>
                </a:solidFill>
              </a:rPr>
              <a:t>anatexis</a:t>
            </a:r>
            <a:r>
              <a:rPr lang="en-US" sz="2000" dirty="0">
                <a:solidFill>
                  <a:schemeClr val="tx1"/>
                </a:solidFill>
              </a:rPr>
              <a:t> occurs in </a:t>
            </a:r>
            <a:r>
              <a:rPr lang="en-US" sz="2000" dirty="0" err="1">
                <a:solidFill>
                  <a:schemeClr val="tx1"/>
                </a:solidFill>
              </a:rPr>
              <a:t>sillimanite</a:t>
            </a:r>
            <a:r>
              <a:rPr lang="en-US" sz="2000" dirty="0">
                <a:solidFill>
                  <a:schemeClr val="tx1"/>
                </a:solidFill>
              </a:rPr>
              <a:t> zone.</a:t>
            </a:r>
          </a:p>
          <a:p>
            <a:pPr>
              <a:lnSpc>
                <a:spcPct val="150000"/>
              </a:lnSpc>
            </a:pPr>
            <a:r>
              <a:rPr lang="it-IT" sz="2000" dirty="0">
                <a:solidFill>
                  <a:schemeClr val="tx1"/>
                </a:solidFill>
              </a:rPr>
              <a:t>Staurolite (2*Al2O5*Fe(OH)2) = Common metamorphic mineral</a:t>
            </a:r>
          </a:p>
          <a:p>
            <a:pPr>
              <a:lnSpc>
                <a:spcPct val="150000"/>
              </a:lnSpc>
            </a:pPr>
            <a:r>
              <a:rPr lang="en-US" sz="2000" dirty="0">
                <a:solidFill>
                  <a:schemeClr val="tx1"/>
                </a:solidFill>
              </a:rPr>
              <a:t>Need an Al and Fe-rich </a:t>
            </a:r>
            <a:r>
              <a:rPr lang="en-US" sz="2000" dirty="0" err="1">
                <a:solidFill>
                  <a:schemeClr val="tx1"/>
                </a:solidFill>
              </a:rPr>
              <a:t>protolith</a:t>
            </a:r>
            <a:r>
              <a:rPr lang="en-US" sz="2000" dirty="0">
                <a:solidFill>
                  <a:schemeClr val="tx1"/>
                </a:solidFill>
              </a:rPr>
              <a:t> </a:t>
            </a:r>
          </a:p>
        </p:txBody>
      </p:sp>
    </p:spTree>
    <p:extLst>
      <p:ext uri="{BB962C8B-B14F-4D97-AF65-F5344CB8AC3E}">
        <p14:creationId xmlns:p14="http://schemas.microsoft.com/office/powerpoint/2010/main" val="3390081740"/>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548680"/>
            <a:ext cx="8424936" cy="4524315"/>
          </a:xfrm>
          <a:prstGeom prst="rect">
            <a:avLst/>
          </a:prstGeom>
        </p:spPr>
        <p:txBody>
          <a:bodyPr wrap="square">
            <a:spAutoFit/>
          </a:bodyPr>
          <a:lstStyle/>
          <a:p>
            <a:pPr>
              <a:lnSpc>
                <a:spcPct val="200000"/>
              </a:lnSpc>
            </a:pPr>
            <a:r>
              <a:rPr lang="en-US" dirty="0">
                <a:solidFill>
                  <a:schemeClr val="tx1"/>
                </a:solidFill>
              </a:rPr>
              <a:t>2. </a:t>
            </a:r>
            <a:r>
              <a:rPr lang="en-US" dirty="0" err="1">
                <a:solidFill>
                  <a:schemeClr val="tx1"/>
                </a:solidFill>
              </a:rPr>
              <a:t>Quartzo</a:t>
            </a:r>
            <a:r>
              <a:rPr lang="en-US" dirty="0">
                <a:solidFill>
                  <a:schemeClr val="tx1"/>
                </a:solidFill>
              </a:rPr>
              <a:t>-feldspathic </a:t>
            </a:r>
            <a:r>
              <a:rPr lang="en-US" dirty="0" err="1">
                <a:solidFill>
                  <a:schemeClr val="tx1"/>
                </a:solidFill>
              </a:rPr>
              <a:t>Protoliths</a:t>
            </a:r>
            <a:r>
              <a:rPr lang="en-US" dirty="0">
                <a:solidFill>
                  <a:schemeClr val="tx1"/>
                </a:solidFill>
              </a:rPr>
              <a:t>: High SiO2, low Fe and Mg</a:t>
            </a:r>
          </a:p>
          <a:p>
            <a:pPr>
              <a:lnSpc>
                <a:spcPct val="200000"/>
              </a:lnSpc>
            </a:pPr>
            <a:r>
              <a:rPr lang="en-US" dirty="0">
                <a:solidFill>
                  <a:schemeClr val="tx1"/>
                </a:solidFill>
                <a:latin typeface="Symbol" panose="05050102010706020507" pitchFamily="18" charset="2"/>
              </a:rPr>
              <a:t>· </a:t>
            </a:r>
            <a:r>
              <a:rPr lang="en-US" dirty="0">
                <a:solidFill>
                  <a:schemeClr val="tx1"/>
                </a:solidFill>
              </a:rPr>
              <a:t>“</a:t>
            </a:r>
            <a:r>
              <a:rPr lang="en-US" b="1" dirty="0" err="1">
                <a:solidFill>
                  <a:schemeClr val="tx1"/>
                </a:solidFill>
              </a:rPr>
              <a:t>Psammitic</a:t>
            </a:r>
            <a:r>
              <a:rPr lang="en-US" dirty="0">
                <a:solidFill>
                  <a:schemeClr val="tx1"/>
                </a:solidFill>
              </a:rPr>
              <a:t>” is a general term for </a:t>
            </a:r>
            <a:r>
              <a:rPr lang="en-US" dirty="0" smtClean="0">
                <a:solidFill>
                  <a:schemeClr val="tx1"/>
                </a:solidFill>
              </a:rPr>
              <a:t>sandstone</a:t>
            </a:r>
            <a:endParaRPr lang="en-US" dirty="0">
              <a:solidFill>
                <a:schemeClr val="tx1"/>
              </a:solidFill>
            </a:endParaRPr>
          </a:p>
          <a:p>
            <a:pPr>
              <a:lnSpc>
                <a:spcPct val="200000"/>
              </a:lnSpc>
            </a:pPr>
            <a:r>
              <a:rPr lang="en-US" dirty="0">
                <a:solidFill>
                  <a:schemeClr val="tx1"/>
                </a:solidFill>
                <a:latin typeface="Symbol" panose="05050102010706020507" pitchFamily="18" charset="2"/>
              </a:rPr>
              <a:t>· </a:t>
            </a:r>
            <a:r>
              <a:rPr lang="en-US" dirty="0">
                <a:solidFill>
                  <a:schemeClr val="tx1"/>
                </a:solidFill>
              </a:rPr>
              <a:t>Quartz-rich sandstones with varying % feldspars (“</a:t>
            </a:r>
            <a:r>
              <a:rPr lang="en-US" dirty="0" err="1">
                <a:solidFill>
                  <a:schemeClr val="tx1"/>
                </a:solidFill>
              </a:rPr>
              <a:t>arkose</a:t>
            </a:r>
            <a:r>
              <a:rPr lang="en-US" dirty="0">
                <a:solidFill>
                  <a:schemeClr val="tx1"/>
                </a:solidFill>
              </a:rPr>
              <a:t>”)</a:t>
            </a:r>
          </a:p>
          <a:p>
            <a:pPr>
              <a:lnSpc>
                <a:spcPct val="200000"/>
              </a:lnSpc>
            </a:pPr>
            <a:r>
              <a:rPr lang="en-US" dirty="0">
                <a:solidFill>
                  <a:schemeClr val="tx1"/>
                </a:solidFill>
              </a:rPr>
              <a:t>• Felsic igneous rocks (rhyolites, tuffs, granites)</a:t>
            </a:r>
          </a:p>
          <a:p>
            <a:pPr>
              <a:lnSpc>
                <a:spcPct val="200000"/>
              </a:lnSpc>
            </a:pPr>
            <a:r>
              <a:rPr lang="en-US" dirty="0">
                <a:solidFill>
                  <a:schemeClr val="tx1"/>
                </a:solidFill>
              </a:rPr>
              <a:t>• If </a:t>
            </a:r>
            <a:r>
              <a:rPr lang="en-US" dirty="0" err="1">
                <a:solidFill>
                  <a:schemeClr val="tx1"/>
                </a:solidFill>
              </a:rPr>
              <a:t>protolith</a:t>
            </a:r>
            <a:r>
              <a:rPr lang="en-US" dirty="0">
                <a:solidFill>
                  <a:schemeClr val="tx1"/>
                </a:solidFill>
              </a:rPr>
              <a:t> &gt;50% quartz then probably a sandstone or </a:t>
            </a:r>
            <a:r>
              <a:rPr lang="en-US" dirty="0" err="1">
                <a:solidFill>
                  <a:schemeClr val="tx1"/>
                </a:solidFill>
              </a:rPr>
              <a:t>chert</a:t>
            </a:r>
            <a:r>
              <a:rPr lang="en-US" dirty="0">
                <a:solidFill>
                  <a:schemeClr val="tx1"/>
                </a:solidFill>
              </a:rPr>
              <a:t>.</a:t>
            </a:r>
          </a:p>
          <a:p>
            <a:pPr>
              <a:lnSpc>
                <a:spcPct val="200000"/>
              </a:lnSpc>
            </a:pPr>
            <a:r>
              <a:rPr lang="en-US" dirty="0">
                <a:solidFill>
                  <a:schemeClr val="tx1"/>
                </a:solidFill>
              </a:rPr>
              <a:t>• Gneiss: Fine-grained at low grade, coarser with increasing grade</a:t>
            </a:r>
            <a:r>
              <a:rPr lang="en-US" dirty="0" smtClean="0">
                <a:solidFill>
                  <a:schemeClr val="tx1"/>
                </a:solidFill>
              </a:rPr>
              <a:t>.</a:t>
            </a:r>
            <a:endParaRPr lang="en-US" dirty="0">
              <a:solidFill>
                <a:schemeClr val="tx1"/>
              </a:solidFill>
            </a:endParaRPr>
          </a:p>
        </p:txBody>
      </p:sp>
    </p:spTree>
    <p:extLst>
      <p:ext uri="{BB962C8B-B14F-4D97-AF65-F5344CB8AC3E}">
        <p14:creationId xmlns:p14="http://schemas.microsoft.com/office/powerpoint/2010/main" val="3393190287"/>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620688"/>
            <a:ext cx="8352928" cy="3046988"/>
          </a:xfrm>
          <a:prstGeom prst="rect">
            <a:avLst/>
          </a:prstGeom>
        </p:spPr>
        <p:txBody>
          <a:bodyPr wrap="square">
            <a:spAutoFit/>
          </a:bodyPr>
          <a:lstStyle/>
          <a:p>
            <a:pPr>
              <a:lnSpc>
                <a:spcPct val="200000"/>
              </a:lnSpc>
            </a:pPr>
            <a:r>
              <a:rPr lang="en-US" dirty="0">
                <a:solidFill>
                  <a:schemeClr val="tx1"/>
                </a:solidFill>
              </a:rPr>
              <a:t>3. </a:t>
            </a:r>
            <a:r>
              <a:rPr lang="en-US" b="1" dirty="0">
                <a:solidFill>
                  <a:schemeClr val="tx1"/>
                </a:solidFill>
              </a:rPr>
              <a:t>Calcareous </a:t>
            </a:r>
            <a:r>
              <a:rPr lang="en-US" b="1" dirty="0" err="1">
                <a:solidFill>
                  <a:schemeClr val="tx1"/>
                </a:solidFill>
              </a:rPr>
              <a:t>Protoliths</a:t>
            </a:r>
            <a:r>
              <a:rPr lang="en-US" dirty="0">
                <a:solidFill>
                  <a:schemeClr val="tx1"/>
                </a:solidFill>
              </a:rPr>
              <a:t>: High </a:t>
            </a:r>
            <a:r>
              <a:rPr lang="en-US" dirty="0" err="1">
                <a:solidFill>
                  <a:schemeClr val="tx1"/>
                </a:solidFill>
              </a:rPr>
              <a:t>CaO</a:t>
            </a:r>
            <a:r>
              <a:rPr lang="en-US" dirty="0">
                <a:solidFill>
                  <a:schemeClr val="tx1"/>
                </a:solidFill>
              </a:rPr>
              <a:t>, CO</a:t>
            </a:r>
            <a:r>
              <a:rPr lang="en-US" baseline="-25000" dirty="0">
                <a:solidFill>
                  <a:schemeClr val="tx1"/>
                </a:solidFill>
              </a:rPr>
              <a:t>2</a:t>
            </a:r>
          </a:p>
          <a:p>
            <a:pPr>
              <a:lnSpc>
                <a:spcPct val="200000"/>
              </a:lnSpc>
            </a:pPr>
            <a:r>
              <a:rPr lang="en-US" dirty="0">
                <a:solidFill>
                  <a:schemeClr val="tx1"/>
                </a:solidFill>
              </a:rPr>
              <a:t>• Limestones and dolomite form MARBLES</a:t>
            </a:r>
          </a:p>
          <a:p>
            <a:pPr>
              <a:lnSpc>
                <a:spcPct val="200000"/>
              </a:lnSpc>
            </a:pPr>
            <a:r>
              <a:rPr lang="en-US" dirty="0">
                <a:solidFill>
                  <a:schemeClr val="tx1"/>
                </a:solidFill>
              </a:rPr>
              <a:t>• Impure limestones (with clay, silt) form </a:t>
            </a:r>
            <a:r>
              <a:rPr lang="en-US" dirty="0" err="1">
                <a:solidFill>
                  <a:schemeClr val="tx1"/>
                </a:solidFill>
              </a:rPr>
              <a:t>Calc</a:t>
            </a:r>
            <a:r>
              <a:rPr lang="en-US" dirty="0">
                <a:solidFill>
                  <a:schemeClr val="tx1"/>
                </a:solidFill>
              </a:rPr>
              <a:t>-silicates:</a:t>
            </a:r>
          </a:p>
          <a:p>
            <a:pPr>
              <a:lnSpc>
                <a:spcPct val="200000"/>
              </a:lnSpc>
            </a:pPr>
            <a:r>
              <a:rPr lang="en-US" dirty="0">
                <a:solidFill>
                  <a:schemeClr val="tx1"/>
                </a:solidFill>
              </a:rPr>
              <a:t>[</a:t>
            </a:r>
            <a:r>
              <a:rPr lang="en-US" dirty="0" err="1">
                <a:solidFill>
                  <a:schemeClr val="tx1"/>
                </a:solidFill>
              </a:rPr>
              <a:t>tremolite</a:t>
            </a:r>
            <a:r>
              <a:rPr lang="en-US" dirty="0">
                <a:solidFill>
                  <a:schemeClr val="tx1"/>
                </a:solidFill>
              </a:rPr>
              <a:t>, </a:t>
            </a:r>
            <a:r>
              <a:rPr lang="en-US" dirty="0" err="1">
                <a:solidFill>
                  <a:schemeClr val="tx1"/>
                </a:solidFill>
              </a:rPr>
              <a:t>diopside</a:t>
            </a:r>
            <a:r>
              <a:rPr lang="en-US" dirty="0">
                <a:solidFill>
                  <a:schemeClr val="tx1"/>
                </a:solidFill>
              </a:rPr>
              <a:t>, </a:t>
            </a:r>
            <a:r>
              <a:rPr lang="en-US" dirty="0" err="1">
                <a:solidFill>
                  <a:schemeClr val="tx1"/>
                </a:solidFill>
              </a:rPr>
              <a:t>wollastonite</a:t>
            </a:r>
            <a:r>
              <a:rPr lang="en-US" dirty="0">
                <a:solidFill>
                  <a:schemeClr val="tx1"/>
                </a:solidFill>
              </a:rPr>
              <a:t>, </a:t>
            </a:r>
            <a:r>
              <a:rPr lang="en-US" dirty="0" err="1">
                <a:solidFill>
                  <a:schemeClr val="tx1"/>
                </a:solidFill>
              </a:rPr>
              <a:t>forsterite</a:t>
            </a:r>
            <a:r>
              <a:rPr lang="en-US" dirty="0">
                <a:solidFill>
                  <a:schemeClr val="tx1"/>
                </a:solidFill>
              </a:rPr>
              <a:t>, epidote, et cetera]</a:t>
            </a:r>
          </a:p>
        </p:txBody>
      </p:sp>
    </p:spTree>
    <p:extLst>
      <p:ext uri="{BB962C8B-B14F-4D97-AF65-F5344CB8AC3E}">
        <p14:creationId xmlns:p14="http://schemas.microsoft.com/office/powerpoint/2010/main" val="3269207275"/>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496" y="153277"/>
            <a:ext cx="9073008" cy="6186309"/>
          </a:xfrm>
          <a:prstGeom prst="rect">
            <a:avLst/>
          </a:prstGeom>
        </p:spPr>
        <p:txBody>
          <a:bodyPr wrap="square">
            <a:spAutoFit/>
          </a:bodyPr>
          <a:lstStyle/>
          <a:p>
            <a:pPr>
              <a:lnSpc>
                <a:spcPct val="150000"/>
              </a:lnSpc>
            </a:pPr>
            <a:r>
              <a:rPr lang="en-US" b="1" dirty="0" smtClean="0">
                <a:solidFill>
                  <a:schemeClr val="tx1"/>
                </a:solidFill>
              </a:rPr>
              <a:t>4. Basic </a:t>
            </a:r>
            <a:r>
              <a:rPr lang="en-US" b="1" dirty="0" err="1">
                <a:solidFill>
                  <a:schemeClr val="tx1"/>
                </a:solidFill>
              </a:rPr>
              <a:t>Protoliths</a:t>
            </a:r>
            <a:r>
              <a:rPr lang="en-US" dirty="0">
                <a:solidFill>
                  <a:schemeClr val="tx1"/>
                </a:solidFill>
              </a:rPr>
              <a:t>: Low SiO</a:t>
            </a:r>
            <a:r>
              <a:rPr lang="en-US" baseline="-25000" dirty="0">
                <a:solidFill>
                  <a:schemeClr val="tx1"/>
                </a:solidFill>
              </a:rPr>
              <a:t>2</a:t>
            </a:r>
            <a:r>
              <a:rPr lang="en-US" dirty="0">
                <a:solidFill>
                  <a:schemeClr val="tx1"/>
                </a:solidFill>
              </a:rPr>
              <a:t> moderate </a:t>
            </a:r>
            <a:r>
              <a:rPr lang="en-US" dirty="0" err="1">
                <a:solidFill>
                  <a:schemeClr val="tx1"/>
                </a:solidFill>
              </a:rPr>
              <a:t>CaO</a:t>
            </a:r>
            <a:r>
              <a:rPr lang="en-US" dirty="0">
                <a:solidFill>
                  <a:schemeClr val="tx1"/>
                </a:solidFill>
              </a:rPr>
              <a:t>, </a:t>
            </a:r>
            <a:r>
              <a:rPr lang="en-US" dirty="0" err="1">
                <a:solidFill>
                  <a:schemeClr val="tx1"/>
                </a:solidFill>
              </a:rPr>
              <a:t>MgO</a:t>
            </a:r>
            <a:r>
              <a:rPr lang="en-US" dirty="0">
                <a:solidFill>
                  <a:schemeClr val="tx1"/>
                </a:solidFill>
              </a:rPr>
              <a:t>, </a:t>
            </a:r>
            <a:r>
              <a:rPr lang="en-US" dirty="0" err="1">
                <a:solidFill>
                  <a:schemeClr val="tx1"/>
                </a:solidFill>
              </a:rPr>
              <a:t>FeO</a:t>
            </a:r>
            <a:endParaRPr lang="en-US" dirty="0">
              <a:solidFill>
                <a:schemeClr val="tx1"/>
              </a:solidFill>
            </a:endParaRPr>
          </a:p>
          <a:p>
            <a:pPr>
              <a:lnSpc>
                <a:spcPct val="150000"/>
              </a:lnSpc>
            </a:pPr>
            <a:r>
              <a:rPr lang="en-US" dirty="0">
                <a:solidFill>
                  <a:schemeClr val="tx1"/>
                </a:solidFill>
              </a:rPr>
              <a:t>• Basalts, </a:t>
            </a:r>
            <a:r>
              <a:rPr lang="en-US" dirty="0" err="1">
                <a:solidFill>
                  <a:schemeClr val="tx1"/>
                </a:solidFill>
              </a:rPr>
              <a:t>andesites</a:t>
            </a:r>
            <a:r>
              <a:rPr lang="en-US" dirty="0">
                <a:solidFill>
                  <a:schemeClr val="tx1"/>
                </a:solidFill>
              </a:rPr>
              <a:t>, </a:t>
            </a:r>
            <a:r>
              <a:rPr lang="en-US" dirty="0" err="1">
                <a:solidFill>
                  <a:schemeClr val="tx1"/>
                </a:solidFill>
              </a:rPr>
              <a:t>gabbros</a:t>
            </a:r>
            <a:r>
              <a:rPr lang="en-US" dirty="0">
                <a:solidFill>
                  <a:schemeClr val="tx1"/>
                </a:solidFill>
              </a:rPr>
              <a:t> - mafic igneous rocks.</a:t>
            </a:r>
          </a:p>
          <a:p>
            <a:pPr>
              <a:lnSpc>
                <a:spcPct val="150000"/>
              </a:lnSpc>
            </a:pPr>
            <a:r>
              <a:rPr lang="en-US" dirty="0">
                <a:solidFill>
                  <a:schemeClr val="tx1"/>
                </a:solidFill>
              </a:rPr>
              <a:t>• Some shale-limestone mixtures.</a:t>
            </a:r>
          </a:p>
          <a:p>
            <a:pPr>
              <a:lnSpc>
                <a:spcPct val="150000"/>
              </a:lnSpc>
            </a:pPr>
            <a:r>
              <a:rPr lang="en-US" dirty="0">
                <a:solidFill>
                  <a:schemeClr val="tx1"/>
                </a:solidFill>
              </a:rPr>
              <a:t>• Minerals depend on grade: chlorite, </a:t>
            </a:r>
            <a:r>
              <a:rPr lang="en-US" dirty="0" err="1">
                <a:solidFill>
                  <a:schemeClr val="tx1"/>
                </a:solidFill>
              </a:rPr>
              <a:t>actinolite</a:t>
            </a:r>
            <a:r>
              <a:rPr lang="en-US" dirty="0">
                <a:solidFill>
                  <a:schemeClr val="tx1"/>
                </a:solidFill>
              </a:rPr>
              <a:t>, hornblende, </a:t>
            </a:r>
            <a:r>
              <a:rPr lang="en-US" dirty="0" smtClean="0">
                <a:solidFill>
                  <a:schemeClr val="tx1"/>
                </a:solidFill>
              </a:rPr>
              <a:t>plagioclase</a:t>
            </a:r>
            <a:r>
              <a:rPr lang="en-US" dirty="0">
                <a:solidFill>
                  <a:schemeClr val="tx1"/>
                </a:solidFill>
              </a:rPr>
              <a:t>, </a:t>
            </a:r>
            <a:r>
              <a:rPr lang="en-US" dirty="0" smtClean="0">
                <a:solidFill>
                  <a:schemeClr val="tx1"/>
                </a:solidFill>
              </a:rPr>
              <a:t>epidote, garnet</a:t>
            </a:r>
            <a:r>
              <a:rPr lang="en-US" dirty="0">
                <a:solidFill>
                  <a:schemeClr val="tx1"/>
                </a:solidFill>
              </a:rPr>
              <a:t>.</a:t>
            </a:r>
          </a:p>
          <a:p>
            <a:pPr>
              <a:lnSpc>
                <a:spcPct val="150000"/>
              </a:lnSpc>
            </a:pPr>
            <a:r>
              <a:rPr lang="en-US" dirty="0">
                <a:solidFill>
                  <a:schemeClr val="tx1"/>
                </a:solidFill>
              </a:rPr>
              <a:t>5. </a:t>
            </a:r>
            <a:r>
              <a:rPr lang="en-US" b="1" dirty="0">
                <a:solidFill>
                  <a:schemeClr val="tx1"/>
                </a:solidFill>
              </a:rPr>
              <a:t>Magnesian </a:t>
            </a:r>
            <a:r>
              <a:rPr lang="en-US" b="1" dirty="0" err="1">
                <a:solidFill>
                  <a:schemeClr val="tx1"/>
                </a:solidFill>
              </a:rPr>
              <a:t>Protoliths</a:t>
            </a:r>
            <a:r>
              <a:rPr lang="en-US" dirty="0">
                <a:solidFill>
                  <a:schemeClr val="tx1"/>
                </a:solidFill>
              </a:rPr>
              <a:t>: Very low SiO</a:t>
            </a:r>
            <a:r>
              <a:rPr lang="en-US" baseline="-25000" dirty="0">
                <a:solidFill>
                  <a:schemeClr val="tx1"/>
                </a:solidFill>
              </a:rPr>
              <a:t>2</a:t>
            </a:r>
            <a:r>
              <a:rPr lang="en-US" dirty="0">
                <a:solidFill>
                  <a:schemeClr val="tx1"/>
                </a:solidFill>
              </a:rPr>
              <a:t>, high </a:t>
            </a:r>
            <a:r>
              <a:rPr lang="en-US" dirty="0" err="1">
                <a:solidFill>
                  <a:schemeClr val="tx1"/>
                </a:solidFill>
              </a:rPr>
              <a:t>MgO</a:t>
            </a:r>
            <a:endParaRPr lang="en-US" dirty="0">
              <a:solidFill>
                <a:schemeClr val="tx1"/>
              </a:solidFill>
            </a:endParaRPr>
          </a:p>
          <a:p>
            <a:pPr>
              <a:lnSpc>
                <a:spcPct val="150000"/>
              </a:lnSpc>
            </a:pPr>
            <a:r>
              <a:rPr lang="en-US" dirty="0">
                <a:solidFill>
                  <a:schemeClr val="tx1"/>
                </a:solidFill>
              </a:rPr>
              <a:t>• Peridotites &gt;&gt; serpentine, magnesite.</a:t>
            </a:r>
          </a:p>
          <a:p>
            <a:pPr>
              <a:lnSpc>
                <a:spcPct val="150000"/>
              </a:lnSpc>
            </a:pPr>
            <a:r>
              <a:rPr lang="en-US" dirty="0">
                <a:solidFill>
                  <a:schemeClr val="tx1"/>
                </a:solidFill>
              </a:rPr>
              <a:t>• Serpentine (low T) &gt;&gt; antigorite (high T serpentine), olivine.</a:t>
            </a:r>
          </a:p>
          <a:p>
            <a:pPr>
              <a:lnSpc>
                <a:spcPct val="150000"/>
              </a:lnSpc>
            </a:pPr>
            <a:r>
              <a:rPr lang="en-US" dirty="0">
                <a:solidFill>
                  <a:schemeClr val="tx1"/>
                </a:solidFill>
              </a:rPr>
              <a:t>6. </a:t>
            </a:r>
            <a:r>
              <a:rPr lang="en-US" b="1" dirty="0">
                <a:solidFill>
                  <a:schemeClr val="tx1"/>
                </a:solidFill>
              </a:rPr>
              <a:t>Ferruginous </a:t>
            </a:r>
            <a:r>
              <a:rPr lang="en-US" b="1" dirty="0" err="1">
                <a:solidFill>
                  <a:schemeClr val="tx1"/>
                </a:solidFill>
              </a:rPr>
              <a:t>Protoliths</a:t>
            </a:r>
            <a:r>
              <a:rPr lang="en-US" dirty="0">
                <a:solidFill>
                  <a:schemeClr val="tx1"/>
                </a:solidFill>
              </a:rPr>
              <a:t>: High Fe</a:t>
            </a:r>
            <a:r>
              <a:rPr lang="en-US" baseline="-25000" dirty="0">
                <a:solidFill>
                  <a:schemeClr val="tx1"/>
                </a:solidFill>
              </a:rPr>
              <a:t>2</a:t>
            </a:r>
            <a:r>
              <a:rPr lang="en-US" dirty="0">
                <a:solidFill>
                  <a:schemeClr val="tx1"/>
                </a:solidFill>
              </a:rPr>
              <a:t>O</a:t>
            </a:r>
            <a:r>
              <a:rPr lang="en-US" baseline="-25000" dirty="0">
                <a:solidFill>
                  <a:schemeClr val="tx1"/>
                </a:solidFill>
              </a:rPr>
              <a:t>3</a:t>
            </a:r>
          </a:p>
          <a:p>
            <a:pPr>
              <a:lnSpc>
                <a:spcPct val="150000"/>
              </a:lnSpc>
            </a:pPr>
            <a:r>
              <a:rPr lang="en-US" dirty="0">
                <a:solidFill>
                  <a:schemeClr val="tx1"/>
                </a:solidFill>
              </a:rPr>
              <a:t>• Ironstones = Precambrian iron formations (Fe-rich </a:t>
            </a:r>
            <a:r>
              <a:rPr lang="en-US" dirty="0" err="1">
                <a:solidFill>
                  <a:schemeClr val="tx1"/>
                </a:solidFill>
              </a:rPr>
              <a:t>cherts</a:t>
            </a:r>
            <a:r>
              <a:rPr lang="en-US" dirty="0">
                <a:solidFill>
                  <a:schemeClr val="tx1"/>
                </a:solidFill>
              </a:rPr>
              <a:t>).</a:t>
            </a:r>
          </a:p>
          <a:p>
            <a:pPr>
              <a:lnSpc>
                <a:spcPct val="150000"/>
              </a:lnSpc>
            </a:pPr>
            <a:r>
              <a:rPr lang="en-US" dirty="0" smtClean="0">
                <a:solidFill>
                  <a:schemeClr val="tx1"/>
                </a:solidFill>
              </a:rPr>
              <a:t>•</a:t>
            </a:r>
            <a:endParaRPr lang="en-US" dirty="0">
              <a:solidFill>
                <a:schemeClr val="tx1"/>
              </a:solidFill>
            </a:endParaRPr>
          </a:p>
        </p:txBody>
      </p:sp>
    </p:spTree>
    <p:extLst>
      <p:ext uri="{BB962C8B-B14F-4D97-AF65-F5344CB8AC3E}">
        <p14:creationId xmlns:p14="http://schemas.microsoft.com/office/powerpoint/2010/main" val="2313330902"/>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1640" y="332656"/>
            <a:ext cx="6192688" cy="461665"/>
          </a:xfrm>
          <a:prstGeom prst="rect">
            <a:avLst/>
          </a:prstGeom>
        </p:spPr>
        <p:txBody>
          <a:bodyPr wrap="square">
            <a:spAutoFit/>
          </a:bodyPr>
          <a:lstStyle/>
          <a:p>
            <a:r>
              <a:rPr lang="en-US" b="1" dirty="0">
                <a:solidFill>
                  <a:schemeClr val="tx1">
                    <a:lumMod val="50000"/>
                  </a:schemeClr>
                </a:solidFill>
                <a:latin typeface="Times-Roman"/>
              </a:rPr>
              <a:t>A </a:t>
            </a:r>
            <a:r>
              <a:rPr lang="en-US" b="1" dirty="0" smtClean="0">
                <a:solidFill>
                  <a:schemeClr val="tx1">
                    <a:lumMod val="50000"/>
                  </a:schemeClr>
                </a:solidFill>
                <a:latin typeface="Times-Roman"/>
              </a:rPr>
              <a:t>Classification of </a:t>
            </a:r>
            <a:r>
              <a:rPr lang="en-US" b="1" dirty="0">
                <a:solidFill>
                  <a:schemeClr val="tx1">
                    <a:lumMod val="50000"/>
                  </a:schemeClr>
                </a:solidFill>
                <a:latin typeface="Times-Roman"/>
              </a:rPr>
              <a:t>Metamorphic </a:t>
            </a:r>
            <a:r>
              <a:rPr lang="en-US" b="1" dirty="0" smtClean="0">
                <a:solidFill>
                  <a:schemeClr val="tx1">
                    <a:lumMod val="50000"/>
                  </a:schemeClr>
                </a:solidFill>
                <a:latin typeface="Times-Roman"/>
              </a:rPr>
              <a:t>Rocks</a:t>
            </a:r>
            <a:endParaRPr lang="en-US" b="1" dirty="0">
              <a:solidFill>
                <a:schemeClr val="tx1">
                  <a:lumMod val="50000"/>
                </a:schemeClr>
              </a:solidFill>
              <a:latin typeface="Times-Roman"/>
            </a:endParaRPr>
          </a:p>
        </p:txBody>
      </p:sp>
      <p:sp>
        <p:nvSpPr>
          <p:cNvPr id="3" name="Rectangle 2"/>
          <p:cNvSpPr/>
          <p:nvPr/>
        </p:nvSpPr>
        <p:spPr>
          <a:xfrm>
            <a:off x="179512" y="1124744"/>
            <a:ext cx="8640960" cy="2795958"/>
          </a:xfrm>
          <a:prstGeom prst="rect">
            <a:avLst/>
          </a:prstGeom>
        </p:spPr>
        <p:txBody>
          <a:bodyPr wrap="square">
            <a:spAutoFit/>
          </a:bodyPr>
          <a:lstStyle/>
          <a:p>
            <a:pPr algn="just">
              <a:lnSpc>
                <a:spcPct val="150000"/>
              </a:lnSpc>
            </a:pPr>
            <a:r>
              <a:rPr lang="en-US" dirty="0">
                <a:solidFill>
                  <a:schemeClr val="tx1">
                    <a:lumMod val="50000"/>
                  </a:schemeClr>
                </a:solidFill>
                <a:latin typeface="+mn-lt"/>
              </a:rPr>
              <a:t>Like other rocks, metamorphic rocks are classified on the basis of </a:t>
            </a:r>
            <a:r>
              <a:rPr lang="en-US" i="1" dirty="0">
                <a:solidFill>
                  <a:schemeClr val="tx1">
                    <a:lumMod val="50000"/>
                  </a:schemeClr>
                </a:solidFill>
                <a:latin typeface="+mn-lt"/>
              </a:rPr>
              <a:t>texture </a:t>
            </a:r>
            <a:r>
              <a:rPr lang="en-US" dirty="0">
                <a:solidFill>
                  <a:schemeClr val="tx1">
                    <a:lumMod val="50000"/>
                  </a:schemeClr>
                </a:solidFill>
                <a:latin typeface="+mn-lt"/>
              </a:rPr>
              <a:t>and </a:t>
            </a:r>
            <a:r>
              <a:rPr lang="en-US" i="1" dirty="0">
                <a:solidFill>
                  <a:schemeClr val="tx1">
                    <a:lumMod val="50000"/>
                  </a:schemeClr>
                </a:solidFill>
                <a:latin typeface="+mn-lt"/>
              </a:rPr>
              <a:t>composition </a:t>
            </a:r>
            <a:r>
              <a:rPr lang="en-US" dirty="0">
                <a:solidFill>
                  <a:schemeClr val="tx1">
                    <a:lumMod val="50000"/>
                  </a:schemeClr>
                </a:solidFill>
                <a:latin typeface="+mn-lt"/>
              </a:rPr>
              <a:t>(either mineralogical </a:t>
            </a:r>
            <a:r>
              <a:rPr lang="en-US" dirty="0" smtClean="0">
                <a:solidFill>
                  <a:schemeClr val="tx1">
                    <a:lumMod val="50000"/>
                  </a:schemeClr>
                </a:solidFill>
                <a:latin typeface="+mn-lt"/>
              </a:rPr>
              <a:t>or chemical</a:t>
            </a:r>
            <a:r>
              <a:rPr lang="en-US" dirty="0">
                <a:solidFill>
                  <a:schemeClr val="tx1">
                    <a:lumMod val="50000"/>
                  </a:schemeClr>
                </a:solidFill>
                <a:latin typeface="+mn-lt"/>
              </a:rPr>
              <a:t>). Although we may consider deriving a proper name for a rock </a:t>
            </a:r>
            <a:r>
              <a:rPr lang="en-US" dirty="0" smtClean="0">
                <a:solidFill>
                  <a:schemeClr val="tx1">
                    <a:lumMod val="50000"/>
                  </a:schemeClr>
                </a:solidFill>
                <a:latin typeface="+mn-lt"/>
              </a:rPr>
              <a:t>as, much </a:t>
            </a:r>
            <a:r>
              <a:rPr lang="en-US" dirty="0">
                <a:solidFill>
                  <a:schemeClr val="tx1">
                    <a:lumMod val="50000"/>
                  </a:schemeClr>
                </a:solidFill>
                <a:latin typeface="+mn-lt"/>
              </a:rPr>
              <a:t>better served by considering a good name as a concise way of imparting </a:t>
            </a:r>
            <a:r>
              <a:rPr lang="en-US" dirty="0" smtClean="0">
                <a:solidFill>
                  <a:schemeClr val="tx1">
                    <a:lumMod val="50000"/>
                  </a:schemeClr>
                </a:solidFill>
                <a:latin typeface="+mn-lt"/>
              </a:rPr>
              <a:t>information about </a:t>
            </a:r>
            <a:r>
              <a:rPr lang="en-US" dirty="0">
                <a:solidFill>
                  <a:schemeClr val="tx1">
                    <a:lumMod val="50000"/>
                  </a:schemeClr>
                </a:solidFill>
                <a:latin typeface="+mn-lt"/>
              </a:rPr>
              <a:t>a rock</a:t>
            </a:r>
            <a:r>
              <a:rPr lang="en-US" dirty="0" smtClean="0">
                <a:solidFill>
                  <a:schemeClr val="tx1">
                    <a:lumMod val="50000"/>
                  </a:schemeClr>
                </a:solidFill>
                <a:latin typeface="+mn-lt"/>
              </a:rPr>
              <a:t>.</a:t>
            </a:r>
          </a:p>
        </p:txBody>
      </p:sp>
    </p:spTree>
    <p:extLst>
      <p:ext uri="{BB962C8B-B14F-4D97-AF65-F5344CB8AC3E}">
        <p14:creationId xmlns:p14="http://schemas.microsoft.com/office/powerpoint/2010/main" val="2116960088"/>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836712"/>
            <a:ext cx="8496944" cy="5565947"/>
          </a:xfrm>
          <a:prstGeom prst="rect">
            <a:avLst/>
          </a:prstGeom>
        </p:spPr>
        <p:txBody>
          <a:bodyPr wrap="square">
            <a:spAutoFit/>
          </a:bodyPr>
          <a:lstStyle/>
          <a:p>
            <a:pPr algn="just">
              <a:lnSpc>
                <a:spcPct val="150000"/>
              </a:lnSpc>
            </a:pPr>
            <a:r>
              <a:rPr lang="en-US" dirty="0">
                <a:solidFill>
                  <a:schemeClr val="tx1"/>
                </a:solidFill>
                <a:latin typeface="+mn-lt"/>
              </a:rPr>
              <a:t>Metamorphic rocks provide a record of the processes that occurred inside Earth as the rock was subjected to changing physical and chemical conditions. This gives the geologist literally “inside information” on what occurs within the Earth during such processes as the formation of </a:t>
            </a:r>
            <a:r>
              <a:rPr lang="en-US" u="sng" dirty="0">
                <a:solidFill>
                  <a:schemeClr val="tx1"/>
                </a:solidFill>
                <a:latin typeface="+mn-lt"/>
              </a:rPr>
              <a:t>new mountain ranges, the collision of continents, the subduction of oceanic plates, and the circulation of sea water into hot oceanic crust</a:t>
            </a:r>
            <a:r>
              <a:rPr lang="en-US" dirty="0">
                <a:solidFill>
                  <a:schemeClr val="tx1"/>
                </a:solidFill>
                <a:latin typeface="+mn-lt"/>
              </a:rPr>
              <a:t>. Metamorphic rocks are like probes that have gone down into the Earth and come back, bringing an record of the conditions they encountered on their journey in the depths of the Earth.</a:t>
            </a:r>
          </a:p>
        </p:txBody>
      </p:sp>
    </p:spTree>
    <p:extLst>
      <p:ext uri="{BB962C8B-B14F-4D97-AF65-F5344CB8AC3E}">
        <p14:creationId xmlns:p14="http://schemas.microsoft.com/office/powerpoint/2010/main" val="1465112940"/>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16632"/>
            <a:ext cx="8496944" cy="3903954"/>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en-US" dirty="0">
                <a:solidFill>
                  <a:schemeClr val="tx1">
                    <a:lumMod val="50000"/>
                  </a:schemeClr>
                </a:solidFill>
              </a:rPr>
              <a:t>Rocks that are only slightly metamorphosed and dominated by the original igneous or sedimentary textures are typically named for the </a:t>
            </a:r>
            <a:r>
              <a:rPr lang="en-US" dirty="0" smtClean="0">
                <a:solidFill>
                  <a:schemeClr val="tx1">
                    <a:lumMod val="50000"/>
                  </a:schemeClr>
                </a:solidFill>
              </a:rPr>
              <a:t>protolith with </a:t>
            </a:r>
            <a:r>
              <a:rPr lang="en-US" dirty="0">
                <a:solidFill>
                  <a:schemeClr val="tx1">
                    <a:lumMod val="50000"/>
                  </a:schemeClr>
                </a:solidFill>
              </a:rPr>
              <a:t>the prefix “meta-” (e.g., meta-siltstone, meta-basalt). </a:t>
            </a:r>
            <a:endParaRPr lang="en-US" dirty="0" smtClean="0">
              <a:solidFill>
                <a:schemeClr val="tx1">
                  <a:lumMod val="50000"/>
                </a:schemeClr>
              </a:solidFill>
            </a:endParaRPr>
          </a:p>
          <a:p>
            <a:pPr marL="342900" indent="-342900" algn="just">
              <a:lnSpc>
                <a:spcPct val="150000"/>
              </a:lnSpc>
              <a:buFont typeface="Arial" panose="020B0604020202020204" pitchFamily="34" charset="0"/>
              <a:buChar char="•"/>
            </a:pPr>
            <a:r>
              <a:rPr lang="en-US" dirty="0" smtClean="0">
                <a:solidFill>
                  <a:schemeClr val="tx1">
                    <a:lumMod val="50000"/>
                  </a:schemeClr>
                </a:solidFill>
              </a:rPr>
              <a:t>In </a:t>
            </a:r>
            <a:r>
              <a:rPr lang="en-US" dirty="0">
                <a:solidFill>
                  <a:schemeClr val="tx1">
                    <a:lumMod val="50000"/>
                  </a:schemeClr>
                </a:solidFill>
              </a:rPr>
              <a:t>the simplest and most general sense, for a </a:t>
            </a:r>
            <a:r>
              <a:rPr lang="en-US" dirty="0" smtClean="0">
                <a:solidFill>
                  <a:schemeClr val="tx1">
                    <a:lumMod val="50000"/>
                  </a:schemeClr>
                </a:solidFill>
              </a:rPr>
              <a:t>more clearly </a:t>
            </a:r>
            <a:r>
              <a:rPr lang="en-US" dirty="0">
                <a:solidFill>
                  <a:schemeClr val="tx1">
                    <a:lumMod val="50000"/>
                  </a:schemeClr>
                </a:solidFill>
              </a:rPr>
              <a:t>metamorphosed rock, we approach naming it by first deciding if it is a high-strain rock or not. </a:t>
            </a:r>
            <a:endParaRPr lang="en-US" dirty="0" smtClean="0">
              <a:solidFill>
                <a:schemeClr val="tx1">
                  <a:lumMod val="50000"/>
                </a:schemeClr>
              </a:solidFill>
            </a:endParaRPr>
          </a:p>
        </p:txBody>
      </p:sp>
    </p:spTree>
    <p:extLst>
      <p:ext uri="{BB962C8B-B14F-4D97-AF65-F5344CB8AC3E}">
        <p14:creationId xmlns:p14="http://schemas.microsoft.com/office/powerpoint/2010/main" val="2217887781"/>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612845"/>
            <a:ext cx="8568952" cy="5011949"/>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en-US" dirty="0">
                <a:solidFill>
                  <a:schemeClr val="tx1">
                    <a:lumMod val="50000"/>
                  </a:schemeClr>
                </a:solidFill>
              </a:rPr>
              <a:t>The decision may require thin section and/or field relationships to help us decide. </a:t>
            </a:r>
          </a:p>
          <a:p>
            <a:pPr marL="342900" indent="-342900" algn="just">
              <a:lnSpc>
                <a:spcPct val="150000"/>
              </a:lnSpc>
              <a:buFont typeface="Arial" panose="020B0604020202020204" pitchFamily="34" charset="0"/>
              <a:buChar char="•"/>
            </a:pPr>
            <a:r>
              <a:rPr lang="en-US" dirty="0">
                <a:solidFill>
                  <a:schemeClr val="tx1">
                    <a:lumMod val="50000"/>
                  </a:schemeClr>
                </a:solidFill>
              </a:rPr>
              <a:t>High-strain rocks have their own classification scheme. </a:t>
            </a:r>
          </a:p>
          <a:p>
            <a:pPr marL="342900" indent="-342900" algn="just">
              <a:lnSpc>
                <a:spcPct val="150000"/>
              </a:lnSpc>
              <a:buFont typeface="Arial" panose="020B0604020202020204" pitchFamily="34" charset="0"/>
              <a:buChar char="•"/>
            </a:pPr>
            <a:r>
              <a:rPr lang="en-US" dirty="0">
                <a:solidFill>
                  <a:schemeClr val="tx1">
                    <a:lumMod val="50000"/>
                  </a:schemeClr>
                </a:solidFill>
              </a:rPr>
              <a:t>If a rock is not high strain, we must next observe whether the rock is foliated/lineated. </a:t>
            </a:r>
          </a:p>
          <a:p>
            <a:pPr marL="342900" indent="-342900" algn="just">
              <a:lnSpc>
                <a:spcPct val="150000"/>
              </a:lnSpc>
              <a:buFont typeface="Arial" panose="020B0604020202020204" pitchFamily="34" charset="0"/>
              <a:buChar char="•"/>
            </a:pPr>
            <a:r>
              <a:rPr lang="en-US" dirty="0">
                <a:solidFill>
                  <a:schemeClr val="tx1">
                    <a:lumMod val="50000"/>
                  </a:schemeClr>
                </a:solidFill>
              </a:rPr>
              <a:t>If the rock is not high strain but is foliated, we determine the nature of the foliation and call the rock a slate, </a:t>
            </a:r>
            <a:r>
              <a:rPr lang="en-US" dirty="0" err="1">
                <a:solidFill>
                  <a:schemeClr val="tx1">
                    <a:lumMod val="50000"/>
                  </a:schemeClr>
                </a:solidFill>
              </a:rPr>
              <a:t>phyllite</a:t>
            </a:r>
            <a:r>
              <a:rPr lang="en-US" dirty="0">
                <a:solidFill>
                  <a:schemeClr val="tx1">
                    <a:lumMod val="50000"/>
                  </a:schemeClr>
                </a:solidFill>
              </a:rPr>
              <a:t>, schist, or gneiss. </a:t>
            </a:r>
          </a:p>
          <a:p>
            <a:pPr marL="342900" indent="-342900" algn="just">
              <a:lnSpc>
                <a:spcPct val="150000"/>
              </a:lnSpc>
              <a:buFont typeface="Arial" panose="020B0604020202020204" pitchFamily="34" charset="0"/>
              <a:buChar char="•"/>
            </a:pPr>
            <a:r>
              <a:rPr lang="en-US" dirty="0">
                <a:solidFill>
                  <a:schemeClr val="tx1">
                    <a:lumMod val="50000"/>
                  </a:schemeClr>
                </a:solidFill>
              </a:rPr>
              <a:t>If the rock is non-foliated, we call it a </a:t>
            </a:r>
            <a:r>
              <a:rPr lang="en-US" dirty="0" err="1">
                <a:solidFill>
                  <a:schemeClr val="tx1">
                    <a:lumMod val="50000"/>
                  </a:schemeClr>
                </a:solidFill>
              </a:rPr>
              <a:t>granofels</a:t>
            </a:r>
            <a:r>
              <a:rPr lang="en-US" dirty="0">
                <a:solidFill>
                  <a:schemeClr val="tx1">
                    <a:lumMod val="50000"/>
                  </a:schemeClr>
                </a:solidFill>
              </a:rPr>
              <a:t> (or </a:t>
            </a:r>
            <a:r>
              <a:rPr lang="en-US" dirty="0" err="1">
                <a:solidFill>
                  <a:schemeClr val="tx1">
                    <a:lumMod val="50000"/>
                  </a:schemeClr>
                </a:solidFill>
              </a:rPr>
              <a:t>hornfels</a:t>
            </a:r>
            <a:r>
              <a:rPr lang="en-US" dirty="0">
                <a:solidFill>
                  <a:schemeClr val="tx1">
                    <a:lumMod val="50000"/>
                  </a:schemeClr>
                </a:solidFill>
              </a:rPr>
              <a:t>)</a:t>
            </a:r>
          </a:p>
        </p:txBody>
      </p:sp>
    </p:spTree>
    <p:extLst>
      <p:ext uri="{BB962C8B-B14F-4D97-AF65-F5344CB8AC3E}">
        <p14:creationId xmlns:p14="http://schemas.microsoft.com/office/powerpoint/2010/main" val="2840414274"/>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5656" y="332656"/>
            <a:ext cx="6192688" cy="461665"/>
          </a:xfrm>
          <a:prstGeom prst="rect">
            <a:avLst/>
          </a:prstGeom>
        </p:spPr>
        <p:txBody>
          <a:bodyPr wrap="square">
            <a:spAutoFit/>
          </a:bodyPr>
          <a:lstStyle/>
          <a:p>
            <a:pPr algn="ctr"/>
            <a:r>
              <a:rPr lang="en-US" b="1" dirty="0" smtClean="0">
                <a:solidFill>
                  <a:schemeClr val="tx1">
                    <a:lumMod val="50000"/>
                  </a:schemeClr>
                </a:solidFill>
                <a:latin typeface="Frutiger-Black"/>
              </a:rPr>
              <a:t>1. </a:t>
            </a:r>
            <a:r>
              <a:rPr lang="en-US" b="1" dirty="0">
                <a:solidFill>
                  <a:schemeClr val="tx1">
                    <a:lumMod val="50000"/>
                  </a:schemeClr>
                </a:solidFill>
                <a:latin typeface="Frutiger-Black"/>
              </a:rPr>
              <a:t>FOLIATED </a:t>
            </a:r>
            <a:r>
              <a:rPr lang="en-US" b="1" dirty="0" smtClean="0">
                <a:solidFill>
                  <a:schemeClr val="tx1">
                    <a:lumMod val="50000"/>
                  </a:schemeClr>
                </a:solidFill>
                <a:latin typeface="Frutiger-Black"/>
              </a:rPr>
              <a:t>ROCKS</a:t>
            </a:r>
            <a:endParaRPr lang="en-US" dirty="0">
              <a:solidFill>
                <a:schemeClr val="tx1">
                  <a:lumMod val="50000"/>
                </a:schemeClr>
              </a:solidFill>
            </a:endParaRPr>
          </a:p>
        </p:txBody>
      </p:sp>
      <p:sp>
        <p:nvSpPr>
          <p:cNvPr id="3" name="Rectangle 2"/>
          <p:cNvSpPr/>
          <p:nvPr/>
        </p:nvSpPr>
        <p:spPr>
          <a:xfrm>
            <a:off x="233518" y="917303"/>
            <a:ext cx="8604956" cy="2308324"/>
          </a:xfrm>
          <a:prstGeom prst="rect">
            <a:avLst/>
          </a:prstGeom>
        </p:spPr>
        <p:txBody>
          <a:bodyPr wrap="square">
            <a:spAutoFit/>
          </a:bodyPr>
          <a:lstStyle/>
          <a:p>
            <a:pPr algn="just">
              <a:lnSpc>
                <a:spcPct val="150000"/>
              </a:lnSpc>
            </a:pPr>
            <a:r>
              <a:rPr lang="en-US" dirty="0">
                <a:solidFill>
                  <a:schemeClr val="tx1">
                    <a:lumMod val="50000"/>
                  </a:schemeClr>
                </a:solidFill>
                <a:latin typeface="Times-Roman"/>
              </a:rPr>
              <a:t>In general, foliations in non-high-strain </a:t>
            </a:r>
            <a:r>
              <a:rPr lang="en-US" dirty="0">
                <a:solidFill>
                  <a:schemeClr val="tx1"/>
                </a:solidFill>
                <a:latin typeface="Times-Roman"/>
              </a:rPr>
              <a:t>rocks </a:t>
            </a:r>
            <a:r>
              <a:rPr lang="en-US" dirty="0" smtClean="0">
                <a:solidFill>
                  <a:schemeClr val="tx1"/>
                </a:solidFill>
                <a:latin typeface="Times-Roman"/>
              </a:rPr>
              <a:t>are caused </a:t>
            </a:r>
            <a:r>
              <a:rPr lang="en-US" dirty="0">
                <a:solidFill>
                  <a:schemeClr val="tx1"/>
                </a:solidFill>
                <a:latin typeface="Times-Roman"/>
              </a:rPr>
              <a:t>by orogeny and regional metamorphism, and the </a:t>
            </a:r>
            <a:r>
              <a:rPr lang="en-US" dirty="0" smtClean="0">
                <a:solidFill>
                  <a:schemeClr val="tx1"/>
                </a:solidFill>
                <a:latin typeface="Times-Roman"/>
              </a:rPr>
              <a:t>type of </a:t>
            </a:r>
            <a:r>
              <a:rPr lang="en-US" dirty="0">
                <a:solidFill>
                  <a:schemeClr val="tx1"/>
                </a:solidFill>
                <a:latin typeface="Times-Roman"/>
              </a:rPr>
              <a:t>foliation </a:t>
            </a:r>
            <a:r>
              <a:rPr lang="en-US" dirty="0">
                <a:solidFill>
                  <a:schemeClr val="tx1">
                    <a:lumMod val="50000"/>
                  </a:schemeClr>
                </a:solidFill>
                <a:latin typeface="Times-Roman"/>
              </a:rPr>
              <a:t>varies with metamorphic grade. In order of </a:t>
            </a:r>
            <a:r>
              <a:rPr lang="en-US" dirty="0" smtClean="0">
                <a:solidFill>
                  <a:schemeClr val="tx1">
                    <a:lumMod val="50000"/>
                  </a:schemeClr>
                </a:solidFill>
                <a:latin typeface="Times-Roman"/>
              </a:rPr>
              <a:t>increasing grade</a:t>
            </a:r>
            <a:r>
              <a:rPr lang="en-US" dirty="0">
                <a:solidFill>
                  <a:schemeClr val="tx1">
                    <a:lumMod val="50000"/>
                  </a:schemeClr>
                </a:solidFill>
                <a:latin typeface="Times-Roman"/>
              </a:rPr>
              <a:t>, they are:</a:t>
            </a:r>
            <a:endParaRPr lang="en-US" dirty="0">
              <a:solidFill>
                <a:schemeClr val="tx1">
                  <a:lumMod val="50000"/>
                </a:schemeClr>
              </a:solidFill>
            </a:endParaRPr>
          </a:p>
        </p:txBody>
      </p:sp>
      <p:sp>
        <p:nvSpPr>
          <p:cNvPr id="4" name="Rectangle 3"/>
          <p:cNvSpPr/>
          <p:nvPr/>
        </p:nvSpPr>
        <p:spPr>
          <a:xfrm>
            <a:off x="143508" y="3348609"/>
            <a:ext cx="8784976" cy="3349956"/>
          </a:xfrm>
          <a:prstGeom prst="rect">
            <a:avLst/>
          </a:prstGeom>
        </p:spPr>
        <p:txBody>
          <a:bodyPr wrap="square">
            <a:spAutoFit/>
          </a:bodyPr>
          <a:lstStyle/>
          <a:p>
            <a:pPr algn="just">
              <a:lnSpc>
                <a:spcPct val="150000"/>
              </a:lnSpc>
            </a:pPr>
            <a:r>
              <a:rPr lang="en-US" b="1" i="1" dirty="0">
                <a:solidFill>
                  <a:schemeClr val="tx1">
                    <a:lumMod val="50000"/>
                  </a:schemeClr>
                </a:solidFill>
                <a:latin typeface="+mj-lt"/>
              </a:rPr>
              <a:t>Cleavage. </a:t>
            </a:r>
            <a:r>
              <a:rPr lang="en-US" dirty="0">
                <a:solidFill>
                  <a:schemeClr val="tx1">
                    <a:lumMod val="50000"/>
                  </a:schemeClr>
                </a:solidFill>
                <a:latin typeface="+mj-lt"/>
              </a:rPr>
              <a:t>Traditionally: the property of a rock to </a:t>
            </a:r>
            <a:r>
              <a:rPr lang="en-US" dirty="0" smtClean="0">
                <a:solidFill>
                  <a:schemeClr val="tx1">
                    <a:lumMod val="50000"/>
                  </a:schemeClr>
                </a:solidFill>
                <a:latin typeface="+mj-lt"/>
              </a:rPr>
              <a:t>split along </a:t>
            </a:r>
            <a:r>
              <a:rPr lang="en-US" dirty="0">
                <a:solidFill>
                  <a:schemeClr val="tx1">
                    <a:lumMod val="50000"/>
                  </a:schemeClr>
                </a:solidFill>
                <a:latin typeface="+mj-lt"/>
              </a:rPr>
              <a:t>a regular set of subparallel, closely spaced planes</a:t>
            </a:r>
            <a:r>
              <a:rPr lang="en-US" dirty="0" smtClean="0">
                <a:solidFill>
                  <a:schemeClr val="tx1">
                    <a:lumMod val="50000"/>
                  </a:schemeClr>
                </a:solidFill>
                <a:latin typeface="+mj-lt"/>
              </a:rPr>
              <a:t>. </a:t>
            </a:r>
            <a:endParaRPr lang="en-US" dirty="0">
              <a:solidFill>
                <a:schemeClr val="tx1">
                  <a:lumMod val="50000"/>
                </a:schemeClr>
              </a:solidFill>
              <a:latin typeface="+mj-lt"/>
            </a:endParaRPr>
          </a:p>
          <a:p>
            <a:pPr algn="just">
              <a:lnSpc>
                <a:spcPct val="150000"/>
              </a:lnSpc>
            </a:pPr>
            <a:r>
              <a:rPr lang="en-US" dirty="0">
                <a:solidFill>
                  <a:schemeClr val="tx1">
                    <a:lumMod val="50000"/>
                  </a:schemeClr>
                </a:solidFill>
                <a:latin typeface="+mj-lt"/>
              </a:rPr>
              <a:t>A more general concept adopted by some geologists </a:t>
            </a:r>
            <a:r>
              <a:rPr lang="en-US" dirty="0" smtClean="0">
                <a:solidFill>
                  <a:schemeClr val="tx1">
                    <a:lumMod val="50000"/>
                  </a:schemeClr>
                </a:solidFill>
                <a:latin typeface="+mj-lt"/>
              </a:rPr>
              <a:t>is to </a:t>
            </a:r>
            <a:r>
              <a:rPr lang="en-US" dirty="0">
                <a:solidFill>
                  <a:schemeClr val="tx1">
                    <a:lumMod val="50000"/>
                  </a:schemeClr>
                </a:solidFill>
                <a:latin typeface="+mj-lt"/>
              </a:rPr>
              <a:t>consider cleavage to be any type of foliation in </a:t>
            </a:r>
            <a:r>
              <a:rPr lang="en-US" dirty="0" smtClean="0">
                <a:solidFill>
                  <a:schemeClr val="tx1">
                    <a:lumMod val="50000"/>
                  </a:schemeClr>
                </a:solidFill>
                <a:latin typeface="+mj-lt"/>
              </a:rPr>
              <a:t>which the </a:t>
            </a:r>
            <a:r>
              <a:rPr lang="en-US" dirty="0">
                <a:solidFill>
                  <a:schemeClr val="tx1">
                    <a:lumMod val="50000"/>
                  </a:schemeClr>
                </a:solidFill>
                <a:latin typeface="+mj-lt"/>
              </a:rPr>
              <a:t>aligned platy phyllosilicates are too fine grained </a:t>
            </a:r>
            <a:r>
              <a:rPr lang="en-US" dirty="0" smtClean="0">
                <a:solidFill>
                  <a:schemeClr val="tx1">
                    <a:lumMod val="50000"/>
                  </a:schemeClr>
                </a:solidFill>
                <a:latin typeface="+mj-lt"/>
              </a:rPr>
              <a:t>to see </a:t>
            </a:r>
            <a:r>
              <a:rPr lang="en-US" dirty="0">
                <a:solidFill>
                  <a:schemeClr val="tx1">
                    <a:lumMod val="50000"/>
                  </a:schemeClr>
                </a:solidFill>
                <a:latin typeface="+mj-lt"/>
              </a:rPr>
              <a:t>individually with the unaided eye.</a:t>
            </a:r>
          </a:p>
        </p:txBody>
      </p:sp>
    </p:spTree>
    <p:extLst>
      <p:ext uri="{BB962C8B-B14F-4D97-AF65-F5344CB8AC3E}">
        <p14:creationId xmlns:p14="http://schemas.microsoft.com/office/powerpoint/2010/main" val="423755979"/>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382763"/>
            <a:ext cx="8496944" cy="2862322"/>
          </a:xfrm>
          <a:prstGeom prst="rect">
            <a:avLst/>
          </a:prstGeom>
        </p:spPr>
        <p:txBody>
          <a:bodyPr wrap="square">
            <a:spAutoFit/>
          </a:bodyPr>
          <a:lstStyle/>
          <a:p>
            <a:pPr algn="just">
              <a:lnSpc>
                <a:spcPct val="150000"/>
              </a:lnSpc>
            </a:pPr>
            <a:r>
              <a:rPr lang="en-US" b="1" i="1" dirty="0" err="1">
                <a:solidFill>
                  <a:schemeClr val="tx1">
                    <a:lumMod val="50000"/>
                  </a:schemeClr>
                </a:solidFill>
                <a:latin typeface="+mj-lt"/>
              </a:rPr>
              <a:t>Schistosity</a:t>
            </a:r>
            <a:r>
              <a:rPr lang="en-US" b="1" i="1" dirty="0">
                <a:solidFill>
                  <a:schemeClr val="tx1">
                    <a:lumMod val="50000"/>
                  </a:schemeClr>
                </a:solidFill>
                <a:latin typeface="+mj-lt"/>
              </a:rPr>
              <a:t>. </a:t>
            </a:r>
            <a:r>
              <a:rPr lang="en-US" dirty="0">
                <a:solidFill>
                  <a:schemeClr val="tx1">
                    <a:lumMod val="50000"/>
                  </a:schemeClr>
                </a:solidFill>
                <a:latin typeface="+mj-lt"/>
              </a:rPr>
              <a:t>A preferred orientation </a:t>
            </a:r>
            <a:r>
              <a:rPr lang="en-US" dirty="0" smtClean="0">
                <a:solidFill>
                  <a:schemeClr val="tx1">
                    <a:lumMod val="50000"/>
                  </a:schemeClr>
                </a:solidFill>
                <a:latin typeface="+mj-lt"/>
              </a:rPr>
              <a:t>of </a:t>
            </a:r>
            <a:r>
              <a:rPr lang="en-US" dirty="0" err="1" smtClean="0">
                <a:solidFill>
                  <a:schemeClr val="tx1">
                    <a:lumMod val="50000"/>
                  </a:schemeClr>
                </a:solidFill>
                <a:latin typeface="+mj-lt"/>
              </a:rPr>
              <a:t>inequant</a:t>
            </a:r>
            <a:r>
              <a:rPr lang="en-US" dirty="0" smtClean="0">
                <a:solidFill>
                  <a:schemeClr val="tx1">
                    <a:lumMod val="50000"/>
                  </a:schemeClr>
                </a:solidFill>
                <a:latin typeface="+mj-lt"/>
              </a:rPr>
              <a:t> mineral </a:t>
            </a:r>
            <a:r>
              <a:rPr lang="en-US" dirty="0">
                <a:solidFill>
                  <a:schemeClr val="tx1">
                    <a:lumMod val="50000"/>
                  </a:schemeClr>
                </a:solidFill>
                <a:latin typeface="+mj-lt"/>
              </a:rPr>
              <a:t>grains or grain aggregates produced by </a:t>
            </a:r>
            <a:r>
              <a:rPr lang="en-US" dirty="0" smtClean="0">
                <a:solidFill>
                  <a:schemeClr val="tx1">
                    <a:lumMod val="50000"/>
                  </a:schemeClr>
                </a:solidFill>
                <a:latin typeface="+mj-lt"/>
              </a:rPr>
              <a:t>metamorphic processes.</a:t>
            </a:r>
          </a:p>
          <a:p>
            <a:pPr algn="just">
              <a:lnSpc>
                <a:spcPct val="150000"/>
              </a:lnSpc>
            </a:pPr>
            <a:r>
              <a:rPr lang="en-US" dirty="0" smtClean="0">
                <a:solidFill>
                  <a:schemeClr val="tx1">
                    <a:lumMod val="50000"/>
                  </a:schemeClr>
                </a:solidFill>
                <a:latin typeface="+mj-lt"/>
              </a:rPr>
              <a:t> </a:t>
            </a:r>
            <a:r>
              <a:rPr lang="en-US" dirty="0">
                <a:solidFill>
                  <a:schemeClr val="tx1">
                    <a:lumMod val="50000"/>
                  </a:schemeClr>
                </a:solidFill>
                <a:latin typeface="+mj-lt"/>
              </a:rPr>
              <a:t>Aligned minerals are coarse </a:t>
            </a:r>
            <a:r>
              <a:rPr lang="en-US" dirty="0" smtClean="0">
                <a:solidFill>
                  <a:schemeClr val="tx1">
                    <a:lumMod val="50000"/>
                  </a:schemeClr>
                </a:solidFill>
                <a:latin typeface="+mj-lt"/>
              </a:rPr>
              <a:t>grained enough </a:t>
            </a:r>
            <a:r>
              <a:rPr lang="en-US" dirty="0">
                <a:solidFill>
                  <a:schemeClr val="tx1">
                    <a:lumMod val="50000"/>
                  </a:schemeClr>
                </a:solidFill>
                <a:latin typeface="+mj-lt"/>
              </a:rPr>
              <a:t>to see with </a:t>
            </a:r>
            <a:r>
              <a:rPr lang="en-US" dirty="0">
                <a:solidFill>
                  <a:schemeClr val="tx1"/>
                </a:solidFill>
                <a:latin typeface="+mj-lt"/>
              </a:rPr>
              <a:t>the unaided </a:t>
            </a:r>
            <a:r>
              <a:rPr lang="en-US" dirty="0">
                <a:solidFill>
                  <a:schemeClr val="tx1">
                    <a:lumMod val="50000"/>
                  </a:schemeClr>
                </a:solidFill>
                <a:latin typeface="+mj-lt"/>
              </a:rPr>
              <a:t>eye. The orientation </a:t>
            </a:r>
            <a:r>
              <a:rPr lang="en-US" dirty="0" smtClean="0">
                <a:solidFill>
                  <a:schemeClr val="tx1">
                    <a:lumMod val="50000"/>
                  </a:schemeClr>
                </a:solidFill>
                <a:latin typeface="+mj-lt"/>
              </a:rPr>
              <a:t>is generally </a:t>
            </a:r>
            <a:r>
              <a:rPr lang="en-US" dirty="0">
                <a:solidFill>
                  <a:schemeClr val="tx1">
                    <a:lumMod val="50000"/>
                  </a:schemeClr>
                </a:solidFill>
                <a:latin typeface="+mj-lt"/>
              </a:rPr>
              <a:t>planar, but linear orientations are not excluded.</a:t>
            </a:r>
          </a:p>
        </p:txBody>
      </p:sp>
      <p:sp>
        <p:nvSpPr>
          <p:cNvPr id="3" name="Rectangle 2"/>
          <p:cNvSpPr/>
          <p:nvPr/>
        </p:nvSpPr>
        <p:spPr>
          <a:xfrm>
            <a:off x="179512" y="3212976"/>
            <a:ext cx="8496944" cy="1754326"/>
          </a:xfrm>
          <a:prstGeom prst="rect">
            <a:avLst/>
          </a:prstGeom>
        </p:spPr>
        <p:txBody>
          <a:bodyPr wrap="square">
            <a:spAutoFit/>
          </a:bodyPr>
          <a:lstStyle/>
          <a:p>
            <a:pPr algn="just">
              <a:lnSpc>
                <a:spcPct val="150000"/>
              </a:lnSpc>
            </a:pPr>
            <a:r>
              <a:rPr lang="en-US" b="1" i="1" dirty="0">
                <a:solidFill>
                  <a:schemeClr val="tx1">
                    <a:lumMod val="50000"/>
                  </a:schemeClr>
                </a:solidFill>
                <a:latin typeface="+mj-lt"/>
              </a:rPr>
              <a:t>Gneissose structure</a:t>
            </a:r>
            <a:r>
              <a:rPr lang="en-US" dirty="0">
                <a:solidFill>
                  <a:schemeClr val="tx1">
                    <a:lumMod val="50000"/>
                  </a:schemeClr>
                </a:solidFill>
                <a:latin typeface="+mj-lt"/>
              </a:rPr>
              <a:t>. Either a poorly developed </a:t>
            </a:r>
            <a:r>
              <a:rPr lang="en-US" dirty="0" err="1" smtClean="0">
                <a:solidFill>
                  <a:schemeClr val="tx1">
                    <a:lumMod val="50000"/>
                  </a:schemeClr>
                </a:solidFill>
                <a:latin typeface="+mj-lt"/>
              </a:rPr>
              <a:t>schistosity</a:t>
            </a:r>
            <a:r>
              <a:rPr lang="en-US" dirty="0" smtClean="0">
                <a:solidFill>
                  <a:schemeClr val="tx1">
                    <a:lumMod val="50000"/>
                  </a:schemeClr>
                </a:solidFill>
                <a:latin typeface="+mj-lt"/>
              </a:rPr>
              <a:t> or segregation </a:t>
            </a:r>
            <a:r>
              <a:rPr lang="en-US" dirty="0">
                <a:solidFill>
                  <a:schemeClr val="tx1">
                    <a:lumMod val="50000"/>
                  </a:schemeClr>
                </a:solidFill>
                <a:latin typeface="+mj-lt"/>
              </a:rPr>
              <a:t>into layers by metamorphic processes.</a:t>
            </a:r>
          </a:p>
          <a:p>
            <a:pPr algn="just">
              <a:lnSpc>
                <a:spcPct val="150000"/>
              </a:lnSpc>
            </a:pPr>
            <a:r>
              <a:rPr lang="en-US" dirty="0">
                <a:solidFill>
                  <a:schemeClr val="tx1">
                    <a:lumMod val="50000"/>
                  </a:schemeClr>
                </a:solidFill>
                <a:latin typeface="+mj-lt"/>
              </a:rPr>
              <a:t>Gneissose rocks are generally coarse grained.</a:t>
            </a:r>
          </a:p>
        </p:txBody>
      </p:sp>
    </p:spTree>
    <p:extLst>
      <p:ext uri="{BB962C8B-B14F-4D97-AF65-F5344CB8AC3E}">
        <p14:creationId xmlns:p14="http://schemas.microsoft.com/office/powerpoint/2010/main" val="1880574396"/>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0648"/>
            <a:ext cx="8712968" cy="3046988"/>
          </a:xfrm>
          <a:prstGeom prst="rect">
            <a:avLst/>
          </a:prstGeom>
        </p:spPr>
        <p:txBody>
          <a:bodyPr wrap="square">
            <a:spAutoFit/>
          </a:bodyPr>
          <a:lstStyle/>
          <a:p>
            <a:pPr algn="just"/>
            <a:r>
              <a:rPr lang="en-US" dirty="0">
                <a:solidFill>
                  <a:schemeClr val="tx1">
                    <a:lumMod val="50000"/>
                  </a:schemeClr>
                </a:solidFill>
                <a:latin typeface="Times-Roman"/>
              </a:rPr>
              <a:t>The rock names that follow from these textures are given</a:t>
            </a:r>
          </a:p>
          <a:p>
            <a:pPr algn="just"/>
            <a:r>
              <a:rPr lang="en-US" dirty="0">
                <a:solidFill>
                  <a:schemeClr val="tx1">
                    <a:lumMod val="50000"/>
                  </a:schemeClr>
                </a:solidFill>
                <a:latin typeface="Times-Roman"/>
              </a:rPr>
              <a:t>below. Again, these names are listed in a sequence that </a:t>
            </a:r>
            <a:r>
              <a:rPr lang="en-US" dirty="0" smtClean="0">
                <a:solidFill>
                  <a:schemeClr val="tx1">
                    <a:lumMod val="50000"/>
                  </a:schemeClr>
                </a:solidFill>
                <a:latin typeface="Times-Roman"/>
              </a:rPr>
              <a:t>generally corresponds </a:t>
            </a:r>
            <a:r>
              <a:rPr lang="en-US" dirty="0">
                <a:solidFill>
                  <a:schemeClr val="tx1">
                    <a:lumMod val="50000"/>
                  </a:schemeClr>
                </a:solidFill>
                <a:latin typeface="Times-Roman"/>
              </a:rPr>
              <a:t>with increasing grade</a:t>
            </a:r>
            <a:r>
              <a:rPr lang="en-US" dirty="0" smtClean="0">
                <a:solidFill>
                  <a:schemeClr val="tx1">
                    <a:lumMod val="50000"/>
                  </a:schemeClr>
                </a:solidFill>
                <a:latin typeface="Times-Roman"/>
              </a:rPr>
              <a:t>:</a:t>
            </a:r>
          </a:p>
          <a:p>
            <a:pPr algn="just"/>
            <a:endParaRPr lang="en-US" dirty="0" smtClean="0">
              <a:solidFill>
                <a:schemeClr val="tx1">
                  <a:lumMod val="50000"/>
                </a:schemeClr>
              </a:solidFill>
            </a:endParaRPr>
          </a:p>
          <a:p>
            <a:pPr algn="just"/>
            <a:r>
              <a:rPr lang="en-US" dirty="0" smtClean="0">
                <a:solidFill>
                  <a:schemeClr val="tx1">
                    <a:lumMod val="50000"/>
                  </a:schemeClr>
                </a:solidFill>
              </a:rPr>
              <a:t>Slate</a:t>
            </a:r>
            <a:r>
              <a:rPr lang="en-US" dirty="0">
                <a:solidFill>
                  <a:schemeClr val="tx1">
                    <a:lumMod val="50000"/>
                  </a:schemeClr>
                </a:solidFill>
              </a:rPr>
              <a:t>. Figure </a:t>
            </a:r>
            <a:r>
              <a:rPr lang="en-US" dirty="0" smtClean="0">
                <a:solidFill>
                  <a:schemeClr val="tx1">
                    <a:lumMod val="50000"/>
                  </a:schemeClr>
                </a:solidFill>
              </a:rPr>
              <a:t>a</a:t>
            </a:r>
            <a:r>
              <a:rPr lang="en-US" dirty="0">
                <a:solidFill>
                  <a:schemeClr val="tx1">
                    <a:lumMod val="50000"/>
                  </a:schemeClr>
                </a:solidFill>
              </a:rPr>
              <a:t>. A compact, very fine-grained, </a:t>
            </a:r>
            <a:r>
              <a:rPr lang="en-US" dirty="0" smtClean="0">
                <a:solidFill>
                  <a:schemeClr val="tx1">
                    <a:lumMod val="50000"/>
                  </a:schemeClr>
                </a:solidFill>
              </a:rPr>
              <a:t>metamorphic rock </a:t>
            </a:r>
            <a:r>
              <a:rPr lang="en-US" dirty="0">
                <a:solidFill>
                  <a:schemeClr val="tx1">
                    <a:lumMod val="50000"/>
                  </a:schemeClr>
                </a:solidFill>
              </a:rPr>
              <a:t>with a well-developed cleavage. </a:t>
            </a:r>
            <a:r>
              <a:rPr lang="en-US" dirty="0" smtClean="0">
                <a:solidFill>
                  <a:schemeClr val="tx1">
                    <a:lumMod val="50000"/>
                  </a:schemeClr>
                </a:solidFill>
              </a:rPr>
              <a:t>Freshly cleaved </a:t>
            </a:r>
            <a:r>
              <a:rPr lang="en-US" dirty="0">
                <a:solidFill>
                  <a:schemeClr val="tx1">
                    <a:lumMod val="50000"/>
                  </a:schemeClr>
                </a:solidFill>
              </a:rPr>
              <a:t>surfaces are dull. Slates look like shales, </a:t>
            </a:r>
            <a:r>
              <a:rPr lang="en-US" dirty="0" smtClean="0">
                <a:solidFill>
                  <a:schemeClr val="tx1">
                    <a:lumMod val="50000"/>
                  </a:schemeClr>
                </a:solidFill>
              </a:rPr>
              <a:t>but have </a:t>
            </a:r>
            <a:r>
              <a:rPr lang="en-US" dirty="0">
                <a:solidFill>
                  <a:schemeClr val="tx1">
                    <a:lumMod val="50000"/>
                  </a:schemeClr>
                </a:solidFill>
              </a:rPr>
              <a:t>a more ceramic ring when struck with a hammer.</a:t>
            </a:r>
          </a:p>
        </p:txBody>
      </p:sp>
      <p:pic>
        <p:nvPicPr>
          <p:cNvPr id="4" name="Picture 3"/>
          <p:cNvPicPr>
            <a:picLocks noChangeAspect="1"/>
          </p:cNvPicPr>
          <p:nvPr/>
        </p:nvPicPr>
        <p:blipFill>
          <a:blip r:embed="rId2"/>
          <a:stretch>
            <a:fillRect/>
          </a:stretch>
        </p:blipFill>
        <p:spPr>
          <a:xfrm>
            <a:off x="251520" y="3279631"/>
            <a:ext cx="4532943" cy="3347344"/>
          </a:xfrm>
          <a:prstGeom prst="rect">
            <a:avLst/>
          </a:prstGeom>
        </p:spPr>
      </p:pic>
      <p:sp>
        <p:nvSpPr>
          <p:cNvPr id="5" name="Rectangle 4"/>
          <p:cNvSpPr/>
          <p:nvPr/>
        </p:nvSpPr>
        <p:spPr>
          <a:xfrm>
            <a:off x="4811897" y="3068960"/>
            <a:ext cx="4332103" cy="3170099"/>
          </a:xfrm>
          <a:prstGeom prst="rect">
            <a:avLst/>
          </a:prstGeom>
        </p:spPr>
        <p:txBody>
          <a:bodyPr wrap="square">
            <a:spAutoFit/>
          </a:bodyPr>
          <a:lstStyle/>
          <a:p>
            <a:pPr algn="just"/>
            <a:r>
              <a:rPr lang="en-US" sz="2000" b="1" i="1" dirty="0" err="1">
                <a:solidFill>
                  <a:schemeClr val="tx1">
                    <a:lumMod val="50000"/>
                  </a:schemeClr>
                </a:solidFill>
                <a:latin typeface="Times-BoldItalic"/>
              </a:rPr>
              <a:t>Phyllite</a:t>
            </a:r>
            <a:r>
              <a:rPr lang="en-US" sz="2000" b="1" i="1" dirty="0">
                <a:solidFill>
                  <a:schemeClr val="tx1">
                    <a:lumMod val="50000"/>
                  </a:schemeClr>
                </a:solidFill>
                <a:latin typeface="Times-BoldItalic"/>
              </a:rPr>
              <a:t>. </a:t>
            </a:r>
            <a:r>
              <a:rPr lang="en-US" sz="2000" dirty="0">
                <a:solidFill>
                  <a:schemeClr val="tx1">
                    <a:lumMod val="50000"/>
                  </a:schemeClr>
                </a:solidFill>
                <a:latin typeface="Times-Roman"/>
              </a:rPr>
              <a:t>Figure </a:t>
            </a:r>
            <a:r>
              <a:rPr lang="en-US" sz="2000" dirty="0" smtClean="0">
                <a:solidFill>
                  <a:schemeClr val="tx1">
                    <a:lumMod val="50000"/>
                  </a:schemeClr>
                </a:solidFill>
                <a:latin typeface="Times-Roman"/>
              </a:rPr>
              <a:t>b</a:t>
            </a:r>
            <a:r>
              <a:rPr lang="en-US" sz="2000" dirty="0">
                <a:solidFill>
                  <a:schemeClr val="tx1">
                    <a:lumMod val="50000"/>
                  </a:schemeClr>
                </a:solidFill>
                <a:latin typeface="Times-Roman"/>
              </a:rPr>
              <a:t>. A rock with a </a:t>
            </a:r>
            <a:r>
              <a:rPr lang="en-US" sz="2000" dirty="0" err="1">
                <a:solidFill>
                  <a:schemeClr val="tx1">
                    <a:lumMod val="50000"/>
                  </a:schemeClr>
                </a:solidFill>
                <a:latin typeface="Times-Roman"/>
              </a:rPr>
              <a:t>schistosity</a:t>
            </a:r>
            <a:r>
              <a:rPr lang="en-US" sz="2000" dirty="0">
                <a:solidFill>
                  <a:schemeClr val="tx1">
                    <a:lumMod val="50000"/>
                  </a:schemeClr>
                </a:solidFill>
                <a:latin typeface="Times-Roman"/>
              </a:rPr>
              <a:t> </a:t>
            </a:r>
            <a:r>
              <a:rPr lang="en-US" sz="2000" dirty="0" smtClean="0">
                <a:solidFill>
                  <a:schemeClr val="tx1">
                    <a:lumMod val="50000"/>
                  </a:schemeClr>
                </a:solidFill>
                <a:latin typeface="Times-Roman"/>
              </a:rPr>
              <a:t>in which </a:t>
            </a:r>
            <a:r>
              <a:rPr lang="en-US" sz="2000" dirty="0">
                <a:solidFill>
                  <a:schemeClr val="tx1">
                    <a:lumMod val="50000"/>
                  </a:schemeClr>
                </a:solidFill>
                <a:latin typeface="Times-Roman"/>
              </a:rPr>
              <a:t>very fine phyllosilicates (</a:t>
            </a:r>
            <a:r>
              <a:rPr lang="en-US" sz="2000" dirty="0" smtClean="0">
                <a:solidFill>
                  <a:schemeClr val="tx1">
                    <a:lumMod val="50000"/>
                  </a:schemeClr>
                </a:solidFill>
                <a:latin typeface="Times-Roman"/>
              </a:rPr>
              <a:t>sericite/</a:t>
            </a:r>
            <a:r>
              <a:rPr lang="en-US" sz="2000" dirty="0" err="1" smtClean="0">
                <a:solidFill>
                  <a:schemeClr val="tx1">
                    <a:lumMod val="50000"/>
                  </a:schemeClr>
                </a:solidFill>
                <a:latin typeface="Times-Roman"/>
              </a:rPr>
              <a:t>phengite</a:t>
            </a:r>
            <a:r>
              <a:rPr lang="en-US" sz="2000" dirty="0" smtClean="0">
                <a:solidFill>
                  <a:schemeClr val="tx1">
                    <a:lumMod val="50000"/>
                  </a:schemeClr>
                </a:solidFill>
                <a:latin typeface="Times-Roman"/>
              </a:rPr>
              <a:t> and/or chlorite</a:t>
            </a:r>
            <a:r>
              <a:rPr lang="en-US" sz="2000" dirty="0">
                <a:solidFill>
                  <a:schemeClr val="tx1">
                    <a:lumMod val="50000"/>
                  </a:schemeClr>
                </a:solidFill>
                <a:latin typeface="Times-Roman"/>
              </a:rPr>
              <a:t>), although rarely coarse enough to see unaided</a:t>
            </a:r>
            <a:r>
              <a:rPr lang="en-US" sz="2000" dirty="0" smtClean="0">
                <a:solidFill>
                  <a:schemeClr val="tx1">
                    <a:lumMod val="50000"/>
                  </a:schemeClr>
                </a:solidFill>
                <a:latin typeface="Times-Roman"/>
              </a:rPr>
              <a:t>, impart </a:t>
            </a:r>
            <a:r>
              <a:rPr lang="en-US" sz="2000" dirty="0">
                <a:solidFill>
                  <a:schemeClr val="tx1">
                    <a:lumMod val="50000"/>
                  </a:schemeClr>
                </a:solidFill>
                <a:latin typeface="Times-Roman"/>
              </a:rPr>
              <a:t>a silky sheen to the foliation surface. </a:t>
            </a:r>
            <a:r>
              <a:rPr lang="en-US" sz="2000" dirty="0" err="1" smtClean="0">
                <a:solidFill>
                  <a:schemeClr val="tx1">
                    <a:lumMod val="50000"/>
                  </a:schemeClr>
                </a:solidFill>
                <a:latin typeface="Times-Roman"/>
              </a:rPr>
              <a:t>Phyllites</a:t>
            </a:r>
            <a:r>
              <a:rPr lang="en-US" sz="2000" dirty="0" smtClean="0">
                <a:solidFill>
                  <a:schemeClr val="tx1">
                    <a:lumMod val="50000"/>
                  </a:schemeClr>
                </a:solidFill>
                <a:latin typeface="Times-Roman"/>
              </a:rPr>
              <a:t> with </a:t>
            </a:r>
            <a:r>
              <a:rPr lang="en-US" sz="2000" dirty="0">
                <a:solidFill>
                  <a:schemeClr val="tx1">
                    <a:lumMod val="50000"/>
                  </a:schemeClr>
                </a:solidFill>
                <a:latin typeface="Times-Roman"/>
              </a:rPr>
              <a:t>both a foliation and lineation (typically </a:t>
            </a:r>
            <a:r>
              <a:rPr lang="en-US" sz="2000" dirty="0" smtClean="0">
                <a:solidFill>
                  <a:schemeClr val="tx1">
                    <a:lumMod val="50000"/>
                  </a:schemeClr>
                </a:solidFill>
                <a:latin typeface="Times-Roman"/>
              </a:rPr>
              <a:t>crenulated fold </a:t>
            </a:r>
            <a:r>
              <a:rPr lang="en-US" sz="2000" dirty="0">
                <a:solidFill>
                  <a:schemeClr val="tx1">
                    <a:lumMod val="50000"/>
                  </a:schemeClr>
                </a:solidFill>
                <a:latin typeface="Times-Roman"/>
              </a:rPr>
              <a:t>axes) are very common.</a:t>
            </a:r>
            <a:endParaRPr lang="en-US" sz="2000" dirty="0">
              <a:solidFill>
                <a:schemeClr val="tx1">
                  <a:lumMod val="50000"/>
                </a:schemeClr>
              </a:solidFill>
            </a:endParaRPr>
          </a:p>
        </p:txBody>
      </p:sp>
    </p:spTree>
    <p:extLst>
      <p:ext uri="{BB962C8B-B14F-4D97-AF65-F5344CB8AC3E}">
        <p14:creationId xmlns:p14="http://schemas.microsoft.com/office/powerpoint/2010/main" val="3022082579"/>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3974271"/>
            <a:ext cx="8820472" cy="2631490"/>
          </a:xfrm>
          <a:prstGeom prst="rect">
            <a:avLst/>
          </a:prstGeom>
        </p:spPr>
        <p:txBody>
          <a:bodyPr wrap="square">
            <a:spAutoFit/>
          </a:bodyPr>
          <a:lstStyle/>
          <a:p>
            <a:pPr algn="just">
              <a:lnSpc>
                <a:spcPct val="150000"/>
              </a:lnSpc>
            </a:pPr>
            <a:r>
              <a:rPr lang="en-US" sz="2200" b="1" i="1" dirty="0">
                <a:solidFill>
                  <a:schemeClr val="tx1">
                    <a:lumMod val="50000"/>
                  </a:schemeClr>
                </a:solidFill>
                <a:latin typeface="+mn-lt"/>
              </a:rPr>
              <a:t>Schist. </a:t>
            </a:r>
            <a:r>
              <a:rPr lang="en-US" sz="2200" dirty="0">
                <a:solidFill>
                  <a:schemeClr val="tx1">
                    <a:lumMod val="50000"/>
                  </a:schemeClr>
                </a:solidFill>
                <a:latin typeface="+mn-lt"/>
              </a:rPr>
              <a:t>Figure </a:t>
            </a:r>
            <a:r>
              <a:rPr lang="en-US" sz="2200" dirty="0" smtClean="0">
                <a:solidFill>
                  <a:schemeClr val="tx1">
                    <a:lumMod val="50000"/>
                  </a:schemeClr>
                </a:solidFill>
                <a:latin typeface="+mn-lt"/>
              </a:rPr>
              <a:t>c</a:t>
            </a:r>
            <a:r>
              <a:rPr lang="en-US" sz="2200" dirty="0">
                <a:solidFill>
                  <a:schemeClr val="tx1">
                    <a:lumMod val="50000"/>
                  </a:schemeClr>
                </a:solidFill>
                <a:latin typeface="+mn-lt"/>
              </a:rPr>
              <a:t>. A metamorphic rock exhibiting </a:t>
            </a:r>
            <a:r>
              <a:rPr lang="en-US" sz="2200" dirty="0" smtClean="0">
                <a:solidFill>
                  <a:schemeClr val="tx1">
                    <a:lumMod val="50000"/>
                  </a:schemeClr>
                </a:solidFill>
                <a:latin typeface="+mn-lt"/>
              </a:rPr>
              <a:t>a </a:t>
            </a:r>
            <a:r>
              <a:rPr lang="en-US" sz="2200" dirty="0" err="1" smtClean="0">
                <a:solidFill>
                  <a:schemeClr val="tx1">
                    <a:lumMod val="50000"/>
                  </a:schemeClr>
                </a:solidFill>
                <a:latin typeface="+mn-lt"/>
              </a:rPr>
              <a:t>schistosity</a:t>
            </a:r>
            <a:r>
              <a:rPr lang="en-US" sz="2200" dirty="0">
                <a:solidFill>
                  <a:schemeClr val="tx1">
                    <a:lumMod val="50000"/>
                  </a:schemeClr>
                </a:solidFill>
                <a:latin typeface="+mn-lt"/>
              </a:rPr>
              <a:t>. By this definition, schist is a broad term</a:t>
            </a:r>
            <a:r>
              <a:rPr lang="en-US" sz="2200" dirty="0" smtClean="0">
                <a:solidFill>
                  <a:schemeClr val="tx1">
                    <a:lumMod val="50000"/>
                  </a:schemeClr>
                </a:solidFill>
                <a:latin typeface="+mn-lt"/>
              </a:rPr>
              <a:t>, and </a:t>
            </a:r>
            <a:r>
              <a:rPr lang="en-US" sz="2200" dirty="0">
                <a:solidFill>
                  <a:schemeClr val="tx1">
                    <a:lumMod val="50000"/>
                  </a:schemeClr>
                </a:solidFill>
                <a:latin typeface="+mn-lt"/>
              </a:rPr>
              <a:t>slates and </a:t>
            </a:r>
            <a:r>
              <a:rPr lang="en-US" sz="2200" dirty="0" err="1">
                <a:solidFill>
                  <a:schemeClr val="tx1">
                    <a:lumMod val="50000"/>
                  </a:schemeClr>
                </a:solidFill>
                <a:latin typeface="+mn-lt"/>
              </a:rPr>
              <a:t>phyllites</a:t>
            </a:r>
            <a:r>
              <a:rPr lang="en-US" sz="2200" dirty="0">
                <a:solidFill>
                  <a:schemeClr val="tx1">
                    <a:lumMod val="50000"/>
                  </a:schemeClr>
                </a:solidFill>
                <a:latin typeface="+mn-lt"/>
              </a:rPr>
              <a:t> are also types of schists. </a:t>
            </a:r>
            <a:r>
              <a:rPr lang="en-US" sz="2200" dirty="0" smtClean="0">
                <a:solidFill>
                  <a:schemeClr val="tx1">
                    <a:lumMod val="50000"/>
                  </a:schemeClr>
                </a:solidFill>
                <a:latin typeface="+mn-lt"/>
              </a:rPr>
              <a:t>The more </a:t>
            </a:r>
            <a:r>
              <a:rPr lang="en-US" sz="2200" dirty="0">
                <a:solidFill>
                  <a:schemeClr val="tx1">
                    <a:lumMod val="50000"/>
                  </a:schemeClr>
                </a:solidFill>
                <a:latin typeface="+mn-lt"/>
              </a:rPr>
              <a:t>specific terms, however, are preferable. In </a:t>
            </a:r>
            <a:r>
              <a:rPr lang="en-US" sz="2200" dirty="0" smtClean="0">
                <a:solidFill>
                  <a:schemeClr val="tx1">
                    <a:lumMod val="50000"/>
                  </a:schemeClr>
                </a:solidFill>
                <a:latin typeface="+mn-lt"/>
              </a:rPr>
              <a:t>common usage</a:t>
            </a:r>
            <a:r>
              <a:rPr lang="en-US" sz="2200" dirty="0">
                <a:solidFill>
                  <a:schemeClr val="tx1">
                    <a:lumMod val="50000"/>
                  </a:schemeClr>
                </a:solidFill>
                <a:latin typeface="+mn-lt"/>
              </a:rPr>
              <a:t>, schists are restricted to those </a:t>
            </a:r>
            <a:r>
              <a:rPr lang="en-US" sz="2200" dirty="0" smtClean="0">
                <a:solidFill>
                  <a:schemeClr val="tx1">
                    <a:lumMod val="50000"/>
                  </a:schemeClr>
                </a:solidFill>
                <a:latin typeface="+mn-lt"/>
              </a:rPr>
              <a:t>metamorphic rocks </a:t>
            </a:r>
            <a:r>
              <a:rPr lang="en-US" sz="2200" dirty="0">
                <a:solidFill>
                  <a:schemeClr val="tx1">
                    <a:lumMod val="50000"/>
                  </a:schemeClr>
                </a:solidFill>
                <a:latin typeface="+mn-lt"/>
              </a:rPr>
              <a:t>in which the foliated minerals are coarse </a:t>
            </a:r>
            <a:r>
              <a:rPr lang="en-US" sz="2200" dirty="0" smtClean="0">
                <a:solidFill>
                  <a:schemeClr val="tx1">
                    <a:lumMod val="50000"/>
                  </a:schemeClr>
                </a:solidFill>
                <a:latin typeface="+mn-lt"/>
              </a:rPr>
              <a:t>enough to </a:t>
            </a:r>
            <a:r>
              <a:rPr lang="en-US" sz="2200" dirty="0">
                <a:solidFill>
                  <a:schemeClr val="tx1">
                    <a:lumMod val="50000"/>
                  </a:schemeClr>
                </a:solidFill>
                <a:latin typeface="+mn-lt"/>
              </a:rPr>
              <a:t>see easily in hand specimen</a:t>
            </a:r>
            <a:r>
              <a:rPr lang="en-US" sz="2200" dirty="0" smtClean="0">
                <a:solidFill>
                  <a:schemeClr val="tx1">
                    <a:lumMod val="50000"/>
                  </a:schemeClr>
                </a:solidFill>
                <a:latin typeface="+mn-lt"/>
              </a:rPr>
              <a:t>.</a:t>
            </a:r>
            <a:endParaRPr lang="en-US" sz="2200" dirty="0">
              <a:solidFill>
                <a:schemeClr val="tx1">
                  <a:lumMod val="50000"/>
                </a:schemeClr>
              </a:solidFill>
              <a:latin typeface="+mn-lt"/>
            </a:endParaRPr>
          </a:p>
        </p:txBody>
      </p:sp>
      <p:pic>
        <p:nvPicPr>
          <p:cNvPr id="3" name="Picture 2"/>
          <p:cNvPicPr>
            <a:picLocks noChangeAspect="1"/>
          </p:cNvPicPr>
          <p:nvPr/>
        </p:nvPicPr>
        <p:blipFill rotWithShape="1">
          <a:blip r:embed="rId2"/>
          <a:srcRect b="49951"/>
          <a:stretch/>
        </p:blipFill>
        <p:spPr>
          <a:xfrm>
            <a:off x="2339752" y="103510"/>
            <a:ext cx="4753244" cy="3857639"/>
          </a:xfrm>
          <a:prstGeom prst="rect">
            <a:avLst/>
          </a:prstGeom>
        </p:spPr>
      </p:pic>
    </p:spTree>
    <p:extLst>
      <p:ext uri="{BB962C8B-B14F-4D97-AF65-F5344CB8AC3E}">
        <p14:creationId xmlns:p14="http://schemas.microsoft.com/office/powerpoint/2010/main" val="4221458972"/>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8156" b="688"/>
          <a:stretch/>
        </p:blipFill>
        <p:spPr>
          <a:xfrm>
            <a:off x="2051720" y="61814"/>
            <a:ext cx="5256583" cy="3456384"/>
          </a:xfrm>
          <a:prstGeom prst="rect">
            <a:avLst/>
          </a:prstGeom>
        </p:spPr>
      </p:pic>
      <p:sp>
        <p:nvSpPr>
          <p:cNvPr id="3" name="Rectangle 2"/>
          <p:cNvSpPr/>
          <p:nvPr/>
        </p:nvSpPr>
        <p:spPr>
          <a:xfrm>
            <a:off x="257543" y="3518198"/>
            <a:ext cx="8651065" cy="3139321"/>
          </a:xfrm>
          <a:prstGeom prst="rect">
            <a:avLst/>
          </a:prstGeom>
        </p:spPr>
        <p:txBody>
          <a:bodyPr wrap="square">
            <a:spAutoFit/>
          </a:bodyPr>
          <a:lstStyle/>
          <a:p>
            <a:pPr algn="just">
              <a:lnSpc>
                <a:spcPct val="150000"/>
              </a:lnSpc>
            </a:pPr>
            <a:r>
              <a:rPr lang="en-US" sz="2200" b="1" i="1" dirty="0">
                <a:solidFill>
                  <a:schemeClr val="tx1">
                    <a:lumMod val="50000"/>
                  </a:schemeClr>
                </a:solidFill>
              </a:rPr>
              <a:t>Gneiss. </a:t>
            </a:r>
            <a:r>
              <a:rPr lang="en-US" sz="2200" dirty="0">
                <a:solidFill>
                  <a:schemeClr val="tx1">
                    <a:lumMod val="50000"/>
                  </a:schemeClr>
                </a:solidFill>
              </a:rPr>
              <a:t>Figure d. A metamorphic rock displaying gneissose structure. Gneisses are typically layered (also called banded), generally with alternating felsic and darker mineral layers. </a:t>
            </a:r>
            <a:endParaRPr lang="en-US" sz="2200" dirty="0" smtClean="0">
              <a:solidFill>
                <a:schemeClr val="tx1">
                  <a:lumMod val="50000"/>
                </a:schemeClr>
              </a:solidFill>
            </a:endParaRPr>
          </a:p>
          <a:p>
            <a:pPr algn="just">
              <a:lnSpc>
                <a:spcPct val="150000"/>
              </a:lnSpc>
            </a:pPr>
            <a:r>
              <a:rPr lang="en-US" sz="2200" dirty="0" smtClean="0">
                <a:solidFill>
                  <a:schemeClr val="tx1">
                    <a:lumMod val="50000"/>
                  </a:schemeClr>
                </a:solidFill>
              </a:rPr>
              <a:t>Gneisses </a:t>
            </a:r>
            <a:r>
              <a:rPr lang="en-US" sz="2200" dirty="0">
                <a:solidFill>
                  <a:schemeClr val="tx1">
                    <a:lumMod val="50000"/>
                  </a:schemeClr>
                </a:solidFill>
              </a:rPr>
              <a:t>may also be lineated, but must also show segregations of felsic-mineral-rich and dark-mineral-rich  concentrations. </a:t>
            </a:r>
            <a:endParaRPr lang="en-US" sz="2200" dirty="0" smtClean="0">
              <a:solidFill>
                <a:schemeClr val="tx1">
                  <a:lumMod val="50000"/>
                </a:schemeClr>
              </a:solidFill>
            </a:endParaRPr>
          </a:p>
          <a:p>
            <a:pPr algn="just">
              <a:lnSpc>
                <a:spcPct val="150000"/>
              </a:lnSpc>
            </a:pPr>
            <a:r>
              <a:rPr lang="en-US" sz="2200" dirty="0" smtClean="0">
                <a:solidFill>
                  <a:schemeClr val="tx1">
                    <a:lumMod val="50000"/>
                  </a:schemeClr>
                </a:solidFill>
              </a:rPr>
              <a:t>Gneissic </a:t>
            </a:r>
            <a:r>
              <a:rPr lang="en-US" sz="2200" dirty="0">
                <a:solidFill>
                  <a:schemeClr val="tx1">
                    <a:lumMod val="50000"/>
                  </a:schemeClr>
                </a:solidFill>
              </a:rPr>
              <a:t>layers or concentrations need not be laterally continuous.</a:t>
            </a:r>
          </a:p>
        </p:txBody>
      </p:sp>
    </p:spTree>
    <p:extLst>
      <p:ext uri="{BB962C8B-B14F-4D97-AF65-F5344CB8AC3E}">
        <p14:creationId xmlns:p14="http://schemas.microsoft.com/office/powerpoint/2010/main" val="2495240646"/>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188640"/>
            <a:ext cx="7488832" cy="461665"/>
          </a:xfrm>
          <a:prstGeom prst="rect">
            <a:avLst/>
          </a:prstGeom>
        </p:spPr>
        <p:txBody>
          <a:bodyPr wrap="square">
            <a:spAutoFit/>
          </a:bodyPr>
          <a:lstStyle/>
          <a:p>
            <a:pPr algn="ctr"/>
            <a:r>
              <a:rPr lang="en-US" b="1" dirty="0" smtClean="0">
                <a:solidFill>
                  <a:schemeClr val="tx1">
                    <a:lumMod val="50000"/>
                  </a:schemeClr>
                </a:solidFill>
                <a:latin typeface="Frutiger-Black"/>
              </a:rPr>
              <a:t>NON-FOLIATED ROCKS</a:t>
            </a:r>
            <a:endParaRPr lang="en-US" dirty="0">
              <a:solidFill>
                <a:schemeClr val="tx1">
                  <a:lumMod val="50000"/>
                </a:schemeClr>
              </a:solidFill>
            </a:endParaRPr>
          </a:p>
        </p:txBody>
      </p:sp>
      <p:sp>
        <p:nvSpPr>
          <p:cNvPr id="3" name="Rectangle 2"/>
          <p:cNvSpPr/>
          <p:nvPr/>
        </p:nvSpPr>
        <p:spPr>
          <a:xfrm>
            <a:off x="162372" y="427509"/>
            <a:ext cx="8964488" cy="6186309"/>
          </a:xfrm>
          <a:prstGeom prst="rect">
            <a:avLst/>
          </a:prstGeom>
        </p:spPr>
        <p:txBody>
          <a:bodyPr wrap="square">
            <a:spAutoFit/>
          </a:bodyPr>
          <a:lstStyle/>
          <a:p>
            <a:pPr algn="just">
              <a:lnSpc>
                <a:spcPct val="150000"/>
              </a:lnSpc>
            </a:pPr>
            <a:r>
              <a:rPr lang="en-US" dirty="0">
                <a:solidFill>
                  <a:schemeClr val="tx1">
                    <a:lumMod val="50000"/>
                  </a:schemeClr>
                </a:solidFill>
                <a:latin typeface="+mn-lt"/>
              </a:rPr>
              <a:t>This category is simpler than the previous one. </a:t>
            </a:r>
            <a:endParaRPr lang="en-US" dirty="0" smtClean="0">
              <a:solidFill>
                <a:schemeClr val="tx1">
                  <a:lumMod val="50000"/>
                </a:schemeClr>
              </a:solidFill>
              <a:latin typeface="+mn-lt"/>
            </a:endParaRPr>
          </a:p>
          <a:p>
            <a:pPr algn="just">
              <a:lnSpc>
                <a:spcPct val="150000"/>
              </a:lnSpc>
            </a:pPr>
            <a:r>
              <a:rPr lang="en-US" dirty="0" smtClean="0">
                <a:solidFill>
                  <a:schemeClr val="tx1">
                    <a:lumMod val="50000"/>
                  </a:schemeClr>
                </a:solidFill>
                <a:latin typeface="+mn-lt"/>
              </a:rPr>
              <a:t>Again</a:t>
            </a:r>
            <a:r>
              <a:rPr lang="en-US" dirty="0">
                <a:solidFill>
                  <a:schemeClr val="tx1">
                    <a:lumMod val="50000"/>
                  </a:schemeClr>
                </a:solidFill>
                <a:latin typeface="+mn-lt"/>
              </a:rPr>
              <a:t>, this </a:t>
            </a:r>
            <a:r>
              <a:rPr lang="en-US" dirty="0" smtClean="0">
                <a:solidFill>
                  <a:schemeClr val="tx1">
                    <a:lumMod val="50000"/>
                  </a:schemeClr>
                </a:solidFill>
                <a:latin typeface="+mn-lt"/>
              </a:rPr>
              <a:t>discussion and </a:t>
            </a:r>
            <a:r>
              <a:rPr lang="en-US" dirty="0">
                <a:solidFill>
                  <a:schemeClr val="tx1">
                    <a:lumMod val="50000"/>
                  </a:schemeClr>
                </a:solidFill>
                <a:latin typeface="+mn-lt"/>
              </a:rPr>
              <a:t>classification applies only to rocks that are </a:t>
            </a:r>
            <a:r>
              <a:rPr lang="en-US" dirty="0" smtClean="0">
                <a:solidFill>
                  <a:schemeClr val="tx1">
                    <a:lumMod val="50000"/>
                  </a:schemeClr>
                </a:solidFill>
                <a:latin typeface="+mn-lt"/>
              </a:rPr>
              <a:t>not produced </a:t>
            </a:r>
            <a:r>
              <a:rPr lang="en-US" dirty="0">
                <a:solidFill>
                  <a:schemeClr val="tx1">
                    <a:lumMod val="50000"/>
                  </a:schemeClr>
                </a:solidFill>
                <a:latin typeface="+mn-lt"/>
              </a:rPr>
              <a:t>by </a:t>
            </a:r>
            <a:r>
              <a:rPr lang="en-US" u="sng" dirty="0">
                <a:solidFill>
                  <a:schemeClr val="tx1">
                    <a:lumMod val="50000"/>
                  </a:schemeClr>
                </a:solidFill>
                <a:latin typeface="+mn-lt"/>
              </a:rPr>
              <a:t>high-strain metamorphism</a:t>
            </a:r>
            <a:r>
              <a:rPr lang="en-US" dirty="0">
                <a:solidFill>
                  <a:schemeClr val="tx1">
                    <a:lumMod val="50000"/>
                  </a:schemeClr>
                </a:solidFill>
                <a:latin typeface="+mn-lt"/>
              </a:rPr>
              <a:t>. A </a:t>
            </a:r>
            <a:r>
              <a:rPr lang="en-US" dirty="0" smtClean="0">
                <a:solidFill>
                  <a:schemeClr val="tx1">
                    <a:lumMod val="50000"/>
                  </a:schemeClr>
                </a:solidFill>
                <a:latin typeface="+mn-lt"/>
              </a:rPr>
              <a:t>comprehensive term </a:t>
            </a:r>
            <a:r>
              <a:rPr lang="en-US" dirty="0">
                <a:solidFill>
                  <a:schemeClr val="tx1">
                    <a:lumMod val="50000"/>
                  </a:schemeClr>
                </a:solidFill>
                <a:latin typeface="+mn-lt"/>
              </a:rPr>
              <a:t>for any isotropic rock (a rock with no preferred orientation</a:t>
            </a:r>
            <a:r>
              <a:rPr lang="en-US" dirty="0" smtClean="0">
                <a:solidFill>
                  <a:schemeClr val="tx1">
                    <a:lumMod val="50000"/>
                  </a:schemeClr>
                </a:solidFill>
                <a:latin typeface="+mn-lt"/>
              </a:rPr>
              <a:t>) is </a:t>
            </a:r>
            <a:r>
              <a:rPr lang="en-US" dirty="0">
                <a:solidFill>
                  <a:schemeClr val="tx1">
                    <a:lumMod val="50000"/>
                  </a:schemeClr>
                </a:solidFill>
                <a:latin typeface="+mn-lt"/>
              </a:rPr>
              <a:t>a </a:t>
            </a:r>
            <a:r>
              <a:rPr lang="en-US" b="1" dirty="0" err="1">
                <a:solidFill>
                  <a:schemeClr val="tx1">
                    <a:lumMod val="50000"/>
                  </a:schemeClr>
                </a:solidFill>
                <a:latin typeface="+mn-lt"/>
              </a:rPr>
              <a:t>granofels</a:t>
            </a:r>
            <a:r>
              <a:rPr lang="en-US" dirty="0">
                <a:solidFill>
                  <a:schemeClr val="tx1">
                    <a:lumMod val="50000"/>
                  </a:schemeClr>
                </a:solidFill>
                <a:latin typeface="+mn-lt"/>
              </a:rPr>
              <a:t>. </a:t>
            </a:r>
            <a:r>
              <a:rPr lang="en-US" b="1" dirty="0" err="1">
                <a:solidFill>
                  <a:schemeClr val="tx1">
                    <a:lumMod val="50000"/>
                  </a:schemeClr>
                </a:solidFill>
                <a:latin typeface="+mn-lt"/>
              </a:rPr>
              <a:t>Granofels</a:t>
            </a:r>
            <a:r>
              <a:rPr lang="en-US" b="1" dirty="0">
                <a:solidFill>
                  <a:schemeClr val="tx1">
                    <a:lumMod val="50000"/>
                  </a:schemeClr>
                </a:solidFill>
                <a:latin typeface="+mn-lt"/>
              </a:rPr>
              <a:t>(</a:t>
            </a:r>
            <a:r>
              <a:rPr lang="en-US" b="1" dirty="0" err="1">
                <a:solidFill>
                  <a:schemeClr val="tx1">
                    <a:lumMod val="50000"/>
                  </a:schemeClr>
                </a:solidFill>
                <a:latin typeface="+mn-lt"/>
              </a:rPr>
              <a:t>ic</a:t>
            </a:r>
            <a:r>
              <a:rPr lang="en-US" b="1" dirty="0">
                <a:solidFill>
                  <a:schemeClr val="tx1">
                    <a:lumMod val="50000"/>
                  </a:schemeClr>
                </a:solidFill>
                <a:latin typeface="+mn-lt"/>
              </a:rPr>
              <a:t>) texture </a:t>
            </a:r>
            <a:r>
              <a:rPr lang="en-US" dirty="0">
                <a:solidFill>
                  <a:schemeClr val="tx1">
                    <a:lumMod val="50000"/>
                  </a:schemeClr>
                </a:solidFill>
                <a:latin typeface="+mn-lt"/>
              </a:rPr>
              <a:t>is then a </a:t>
            </a:r>
            <a:r>
              <a:rPr lang="en-US" dirty="0" smtClean="0">
                <a:solidFill>
                  <a:schemeClr val="tx1">
                    <a:lumMod val="50000"/>
                  </a:schemeClr>
                </a:solidFill>
                <a:latin typeface="+mn-lt"/>
              </a:rPr>
              <a:t>texture characterized </a:t>
            </a:r>
            <a:r>
              <a:rPr lang="en-US" dirty="0">
                <a:solidFill>
                  <a:schemeClr val="tx1">
                    <a:lumMod val="50000"/>
                  </a:schemeClr>
                </a:solidFill>
                <a:latin typeface="+mn-lt"/>
              </a:rPr>
              <a:t>by a lack of preferred orientation. </a:t>
            </a:r>
            <a:endParaRPr lang="en-US" dirty="0" smtClean="0">
              <a:solidFill>
                <a:schemeClr val="tx1">
                  <a:lumMod val="50000"/>
                </a:schemeClr>
              </a:solidFill>
              <a:latin typeface="+mn-lt"/>
            </a:endParaRPr>
          </a:p>
          <a:p>
            <a:pPr algn="just">
              <a:lnSpc>
                <a:spcPct val="150000"/>
              </a:lnSpc>
            </a:pPr>
            <a:r>
              <a:rPr lang="en-US" dirty="0" smtClean="0">
                <a:solidFill>
                  <a:schemeClr val="tx1">
                    <a:lumMod val="50000"/>
                  </a:schemeClr>
                </a:solidFill>
                <a:latin typeface="+mn-lt"/>
              </a:rPr>
              <a:t>An outdated alternative </a:t>
            </a:r>
            <a:r>
              <a:rPr lang="en-US" dirty="0">
                <a:solidFill>
                  <a:schemeClr val="tx1">
                    <a:lumMod val="50000"/>
                  </a:schemeClr>
                </a:solidFill>
                <a:latin typeface="+mn-lt"/>
              </a:rPr>
              <a:t>is </a:t>
            </a:r>
            <a:r>
              <a:rPr lang="en-US" i="1" u="sng" dirty="0">
                <a:solidFill>
                  <a:schemeClr val="tx1">
                    <a:lumMod val="50000"/>
                  </a:schemeClr>
                </a:solidFill>
                <a:latin typeface="+mn-lt"/>
              </a:rPr>
              <a:t>granulite</a:t>
            </a:r>
            <a:r>
              <a:rPr lang="en-US" dirty="0">
                <a:solidFill>
                  <a:schemeClr val="tx1">
                    <a:lumMod val="50000"/>
                  </a:schemeClr>
                </a:solidFill>
                <a:latin typeface="+mn-lt"/>
              </a:rPr>
              <a:t>, but this term is now used to </a:t>
            </a:r>
            <a:r>
              <a:rPr lang="en-US" dirty="0" smtClean="0">
                <a:solidFill>
                  <a:schemeClr val="tx1">
                    <a:lumMod val="50000"/>
                  </a:schemeClr>
                </a:solidFill>
                <a:latin typeface="+mn-lt"/>
              </a:rPr>
              <a:t>denote very </a:t>
            </a:r>
            <a:r>
              <a:rPr lang="en-US" dirty="0">
                <a:solidFill>
                  <a:schemeClr val="tx1">
                    <a:lumMod val="50000"/>
                  </a:schemeClr>
                </a:solidFill>
                <a:latin typeface="+mn-lt"/>
              </a:rPr>
              <a:t>high-grade rocks (whether foliated or not) and is not </a:t>
            </a:r>
            <a:r>
              <a:rPr lang="en-US" dirty="0" smtClean="0">
                <a:solidFill>
                  <a:schemeClr val="tx1">
                    <a:lumMod val="50000"/>
                  </a:schemeClr>
                </a:solidFill>
                <a:latin typeface="+mn-lt"/>
              </a:rPr>
              <a:t>endorsed here </a:t>
            </a:r>
            <a:r>
              <a:rPr lang="en-US" dirty="0">
                <a:solidFill>
                  <a:schemeClr val="tx1">
                    <a:lumMod val="50000"/>
                  </a:schemeClr>
                </a:solidFill>
                <a:latin typeface="+mn-lt"/>
              </a:rPr>
              <a:t>as a synonym for </a:t>
            </a:r>
            <a:r>
              <a:rPr lang="en-US" dirty="0" err="1" smtClean="0">
                <a:solidFill>
                  <a:schemeClr val="tx1">
                    <a:lumMod val="50000"/>
                  </a:schemeClr>
                </a:solidFill>
                <a:latin typeface="+mn-lt"/>
              </a:rPr>
              <a:t>granofels</a:t>
            </a:r>
            <a:r>
              <a:rPr lang="en-US" dirty="0" smtClean="0">
                <a:solidFill>
                  <a:schemeClr val="tx1">
                    <a:lumMod val="50000"/>
                  </a:schemeClr>
                </a:solidFill>
                <a:latin typeface="+mn-lt"/>
              </a:rPr>
              <a:t>.</a:t>
            </a:r>
          </a:p>
          <a:p>
            <a:pPr algn="just">
              <a:lnSpc>
                <a:spcPct val="150000"/>
              </a:lnSpc>
            </a:pPr>
            <a:r>
              <a:rPr lang="en-US" dirty="0" smtClean="0">
                <a:solidFill>
                  <a:schemeClr val="tx1">
                    <a:lumMod val="50000"/>
                  </a:schemeClr>
                </a:solidFill>
                <a:latin typeface="+mn-lt"/>
              </a:rPr>
              <a:t> </a:t>
            </a:r>
            <a:r>
              <a:rPr lang="en-US" dirty="0">
                <a:solidFill>
                  <a:schemeClr val="tx1">
                    <a:lumMod val="50000"/>
                  </a:schemeClr>
                </a:solidFill>
                <a:latin typeface="+mn-lt"/>
              </a:rPr>
              <a:t>A </a:t>
            </a:r>
            <a:r>
              <a:rPr lang="en-US" b="1" dirty="0" err="1">
                <a:solidFill>
                  <a:schemeClr val="tx1">
                    <a:lumMod val="50000"/>
                  </a:schemeClr>
                </a:solidFill>
                <a:latin typeface="+mn-lt"/>
              </a:rPr>
              <a:t>hornfels</a:t>
            </a:r>
            <a:r>
              <a:rPr lang="en-US" b="1" dirty="0">
                <a:solidFill>
                  <a:schemeClr val="tx1">
                    <a:lumMod val="50000"/>
                  </a:schemeClr>
                </a:solidFill>
                <a:latin typeface="+mn-lt"/>
              </a:rPr>
              <a:t> </a:t>
            </a:r>
            <a:r>
              <a:rPr lang="en-US" dirty="0">
                <a:solidFill>
                  <a:schemeClr val="tx1">
                    <a:lumMod val="50000"/>
                  </a:schemeClr>
                </a:solidFill>
                <a:latin typeface="+mn-lt"/>
              </a:rPr>
              <a:t>is a </a:t>
            </a:r>
            <a:r>
              <a:rPr lang="en-US" dirty="0" smtClean="0">
                <a:solidFill>
                  <a:schemeClr val="tx1">
                    <a:lumMod val="50000"/>
                  </a:schemeClr>
                </a:solidFill>
                <a:latin typeface="+mn-lt"/>
              </a:rPr>
              <a:t>type of </a:t>
            </a:r>
            <a:r>
              <a:rPr lang="en-US" dirty="0" err="1">
                <a:solidFill>
                  <a:schemeClr val="tx1">
                    <a:lumMod val="50000"/>
                  </a:schemeClr>
                </a:solidFill>
                <a:latin typeface="+mn-lt"/>
              </a:rPr>
              <a:t>granofels</a:t>
            </a:r>
            <a:r>
              <a:rPr lang="en-US" dirty="0">
                <a:solidFill>
                  <a:schemeClr val="tx1">
                    <a:lumMod val="50000"/>
                  </a:schemeClr>
                </a:solidFill>
                <a:latin typeface="+mn-lt"/>
              </a:rPr>
              <a:t> that is typically very fine grained and compact</a:t>
            </a:r>
            <a:r>
              <a:rPr lang="en-US" dirty="0" smtClean="0">
                <a:solidFill>
                  <a:schemeClr val="tx1">
                    <a:lumMod val="50000"/>
                  </a:schemeClr>
                </a:solidFill>
                <a:latin typeface="+mn-lt"/>
              </a:rPr>
              <a:t>, and </a:t>
            </a:r>
            <a:r>
              <a:rPr lang="en-US" dirty="0">
                <a:solidFill>
                  <a:schemeClr val="tx1">
                    <a:lumMod val="50000"/>
                  </a:schemeClr>
                </a:solidFill>
                <a:latin typeface="+mn-lt"/>
              </a:rPr>
              <a:t>it occurs in contact aureoles.</a:t>
            </a:r>
          </a:p>
        </p:txBody>
      </p:sp>
    </p:spTree>
    <p:extLst>
      <p:ext uri="{BB962C8B-B14F-4D97-AF65-F5344CB8AC3E}">
        <p14:creationId xmlns:p14="http://schemas.microsoft.com/office/powerpoint/2010/main" val="1647599066"/>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3648" y="332656"/>
            <a:ext cx="5292080" cy="400110"/>
          </a:xfrm>
          <a:prstGeom prst="rect">
            <a:avLst/>
          </a:prstGeom>
        </p:spPr>
        <p:txBody>
          <a:bodyPr wrap="square">
            <a:spAutoFit/>
          </a:bodyPr>
          <a:lstStyle/>
          <a:p>
            <a:pPr algn="ctr"/>
            <a:r>
              <a:rPr lang="en-US" sz="2000" b="1" dirty="0">
                <a:solidFill>
                  <a:schemeClr val="tx1">
                    <a:lumMod val="50000"/>
                  </a:schemeClr>
                </a:solidFill>
                <a:latin typeface="Frutiger-Black"/>
              </a:rPr>
              <a:t>SPECIFIC METAMORPHIC ROCK TYPES</a:t>
            </a:r>
            <a:endParaRPr lang="en-US" sz="2000" dirty="0">
              <a:solidFill>
                <a:schemeClr val="tx1">
                  <a:lumMod val="50000"/>
                </a:schemeClr>
              </a:solidFill>
            </a:endParaRPr>
          </a:p>
        </p:txBody>
      </p:sp>
      <p:sp>
        <p:nvSpPr>
          <p:cNvPr id="3" name="Rectangle 2"/>
          <p:cNvSpPr/>
          <p:nvPr/>
        </p:nvSpPr>
        <p:spPr>
          <a:xfrm>
            <a:off x="0" y="732766"/>
            <a:ext cx="8892480" cy="5078313"/>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en-US" b="1" i="1" dirty="0">
                <a:solidFill>
                  <a:schemeClr val="tx1">
                    <a:lumMod val="50000"/>
                  </a:schemeClr>
                </a:solidFill>
                <a:latin typeface="+mj-lt"/>
              </a:rPr>
              <a:t>Marble. </a:t>
            </a:r>
            <a:r>
              <a:rPr lang="en-US" dirty="0">
                <a:solidFill>
                  <a:schemeClr val="tx1">
                    <a:lumMod val="50000"/>
                  </a:schemeClr>
                </a:solidFill>
                <a:latin typeface="+mj-lt"/>
              </a:rPr>
              <a:t>A metamorphic rock composed </a:t>
            </a:r>
            <a:r>
              <a:rPr lang="en-US" dirty="0" smtClean="0">
                <a:solidFill>
                  <a:schemeClr val="tx1">
                    <a:lumMod val="50000"/>
                  </a:schemeClr>
                </a:solidFill>
                <a:latin typeface="+mj-lt"/>
              </a:rPr>
              <a:t>predominantly of </a:t>
            </a:r>
            <a:r>
              <a:rPr lang="en-US" dirty="0">
                <a:solidFill>
                  <a:schemeClr val="tx1">
                    <a:lumMod val="50000"/>
                  </a:schemeClr>
                </a:solidFill>
                <a:latin typeface="+mj-lt"/>
              </a:rPr>
              <a:t>calcite or dolomite. The protolith is </a:t>
            </a:r>
            <a:r>
              <a:rPr lang="en-US" dirty="0" smtClean="0">
                <a:solidFill>
                  <a:schemeClr val="tx1">
                    <a:lumMod val="50000"/>
                  </a:schemeClr>
                </a:solidFill>
                <a:latin typeface="+mj-lt"/>
              </a:rPr>
              <a:t>typically limestone </a:t>
            </a:r>
            <a:r>
              <a:rPr lang="en-US" dirty="0">
                <a:solidFill>
                  <a:schemeClr val="tx1">
                    <a:lumMod val="50000"/>
                  </a:schemeClr>
                </a:solidFill>
                <a:latin typeface="+mj-lt"/>
              </a:rPr>
              <a:t>or </a:t>
            </a:r>
            <a:r>
              <a:rPr lang="en-US" dirty="0" err="1">
                <a:solidFill>
                  <a:schemeClr val="tx1">
                    <a:lumMod val="50000"/>
                  </a:schemeClr>
                </a:solidFill>
                <a:latin typeface="+mj-lt"/>
              </a:rPr>
              <a:t>dolostone</a:t>
            </a:r>
            <a:r>
              <a:rPr lang="en-US" dirty="0">
                <a:solidFill>
                  <a:schemeClr val="tx1">
                    <a:lumMod val="50000"/>
                  </a:schemeClr>
                </a:solidFill>
                <a:latin typeface="+mj-lt"/>
              </a:rPr>
              <a:t>.</a:t>
            </a:r>
          </a:p>
          <a:p>
            <a:pPr marL="342900" indent="-342900" algn="just">
              <a:lnSpc>
                <a:spcPct val="150000"/>
              </a:lnSpc>
              <a:buFont typeface="Arial" panose="020B0604020202020204" pitchFamily="34" charset="0"/>
              <a:buChar char="•"/>
            </a:pPr>
            <a:r>
              <a:rPr lang="en-US" b="1" i="1" dirty="0">
                <a:solidFill>
                  <a:schemeClr val="tx1">
                    <a:lumMod val="50000"/>
                  </a:schemeClr>
                </a:solidFill>
                <a:latin typeface="+mj-lt"/>
              </a:rPr>
              <a:t>Quartzite. </a:t>
            </a:r>
            <a:r>
              <a:rPr lang="en-US" dirty="0">
                <a:solidFill>
                  <a:schemeClr val="tx1">
                    <a:lumMod val="50000"/>
                  </a:schemeClr>
                </a:solidFill>
                <a:latin typeface="+mj-lt"/>
              </a:rPr>
              <a:t>A metamorphic rock composed </a:t>
            </a:r>
            <a:r>
              <a:rPr lang="en-US" dirty="0" smtClean="0">
                <a:solidFill>
                  <a:schemeClr val="tx1">
                    <a:lumMod val="50000"/>
                  </a:schemeClr>
                </a:solidFill>
                <a:latin typeface="+mj-lt"/>
              </a:rPr>
              <a:t>predominantly of </a:t>
            </a:r>
            <a:r>
              <a:rPr lang="en-US" dirty="0">
                <a:solidFill>
                  <a:schemeClr val="tx1">
                    <a:lumMod val="50000"/>
                  </a:schemeClr>
                </a:solidFill>
                <a:latin typeface="+mj-lt"/>
              </a:rPr>
              <a:t>quartz. The protolith is typically sandstone</a:t>
            </a:r>
            <a:r>
              <a:rPr lang="en-US" dirty="0" smtClean="0">
                <a:solidFill>
                  <a:schemeClr val="tx1">
                    <a:lumMod val="50000"/>
                  </a:schemeClr>
                </a:solidFill>
                <a:latin typeface="+mj-lt"/>
              </a:rPr>
              <a:t>.</a:t>
            </a:r>
          </a:p>
          <a:p>
            <a:pPr marL="342900" indent="-342900" algn="just">
              <a:lnSpc>
                <a:spcPct val="150000"/>
              </a:lnSpc>
              <a:buFont typeface="Arial" panose="020B0604020202020204" pitchFamily="34" charset="0"/>
              <a:buChar char="•"/>
            </a:pPr>
            <a:r>
              <a:rPr lang="en-US" dirty="0" smtClean="0">
                <a:solidFill>
                  <a:schemeClr val="tx1">
                    <a:lumMod val="50000"/>
                  </a:schemeClr>
                </a:solidFill>
                <a:latin typeface="+mj-lt"/>
              </a:rPr>
              <a:t> </a:t>
            </a:r>
            <a:r>
              <a:rPr lang="en-US" b="1" i="1" dirty="0" err="1" smtClean="0">
                <a:solidFill>
                  <a:schemeClr val="tx1">
                    <a:lumMod val="50000"/>
                  </a:schemeClr>
                </a:solidFill>
                <a:latin typeface="+mj-lt"/>
              </a:rPr>
              <a:t>Greenschist</a:t>
            </a:r>
            <a:r>
              <a:rPr lang="en-US" b="1" i="1" dirty="0" smtClean="0">
                <a:solidFill>
                  <a:schemeClr val="tx1">
                    <a:lumMod val="50000"/>
                  </a:schemeClr>
                </a:solidFill>
                <a:latin typeface="+mj-lt"/>
              </a:rPr>
              <a:t>/greenstone</a:t>
            </a:r>
            <a:r>
              <a:rPr lang="en-US" b="1" i="1" dirty="0">
                <a:solidFill>
                  <a:schemeClr val="tx1">
                    <a:lumMod val="50000"/>
                  </a:schemeClr>
                </a:solidFill>
                <a:latin typeface="+mj-lt"/>
              </a:rPr>
              <a:t>. </a:t>
            </a:r>
            <a:r>
              <a:rPr lang="en-US" dirty="0">
                <a:solidFill>
                  <a:schemeClr val="tx1">
                    <a:lumMod val="50000"/>
                  </a:schemeClr>
                </a:solidFill>
                <a:latin typeface="+mj-lt"/>
              </a:rPr>
              <a:t>A low-grade </a:t>
            </a:r>
            <a:r>
              <a:rPr lang="en-US" dirty="0" smtClean="0">
                <a:solidFill>
                  <a:schemeClr val="tx1">
                    <a:lumMod val="50000"/>
                  </a:schemeClr>
                </a:solidFill>
                <a:latin typeface="+mj-lt"/>
              </a:rPr>
              <a:t>metamorphic rock </a:t>
            </a:r>
            <a:r>
              <a:rPr lang="en-US" dirty="0">
                <a:solidFill>
                  <a:schemeClr val="tx1">
                    <a:lumMod val="50000"/>
                  </a:schemeClr>
                </a:solidFill>
                <a:latin typeface="+mj-lt"/>
              </a:rPr>
              <a:t>that typically contains </a:t>
            </a:r>
            <a:r>
              <a:rPr lang="en-US" i="1" u="sng" dirty="0">
                <a:solidFill>
                  <a:schemeClr val="tx1">
                    <a:lumMod val="50000"/>
                  </a:schemeClr>
                </a:solidFill>
                <a:latin typeface="+mj-lt"/>
              </a:rPr>
              <a:t>chlorite, actinolite, epidote</a:t>
            </a:r>
            <a:r>
              <a:rPr lang="en-US" u="sng" dirty="0" smtClean="0">
                <a:solidFill>
                  <a:schemeClr val="tx1">
                    <a:lumMod val="50000"/>
                  </a:schemeClr>
                </a:solidFill>
                <a:latin typeface="+mj-lt"/>
              </a:rPr>
              <a:t>, and </a:t>
            </a:r>
            <a:r>
              <a:rPr lang="en-US" u="sng" dirty="0">
                <a:solidFill>
                  <a:schemeClr val="tx1">
                    <a:lumMod val="50000"/>
                  </a:schemeClr>
                </a:solidFill>
                <a:latin typeface="+mj-lt"/>
              </a:rPr>
              <a:t>albite</a:t>
            </a:r>
            <a:r>
              <a:rPr lang="en-US" dirty="0">
                <a:solidFill>
                  <a:schemeClr val="tx1">
                    <a:lumMod val="50000"/>
                  </a:schemeClr>
                </a:solidFill>
                <a:latin typeface="+mj-lt"/>
              </a:rPr>
              <a:t>. Note that the first three minerals </a:t>
            </a:r>
            <a:r>
              <a:rPr lang="en-US" dirty="0" smtClean="0">
                <a:solidFill>
                  <a:schemeClr val="tx1">
                    <a:lumMod val="50000"/>
                  </a:schemeClr>
                </a:solidFill>
                <a:latin typeface="+mj-lt"/>
              </a:rPr>
              <a:t>are green</a:t>
            </a:r>
            <a:r>
              <a:rPr lang="en-US" dirty="0">
                <a:solidFill>
                  <a:schemeClr val="tx1">
                    <a:lumMod val="50000"/>
                  </a:schemeClr>
                </a:solidFill>
                <a:latin typeface="+mj-lt"/>
              </a:rPr>
              <a:t>, which imparts the color to the rock. </a:t>
            </a:r>
            <a:r>
              <a:rPr lang="en-US" u="sng" dirty="0">
                <a:solidFill>
                  <a:schemeClr val="tx1">
                    <a:lumMod val="50000"/>
                  </a:schemeClr>
                </a:solidFill>
                <a:latin typeface="+mj-lt"/>
              </a:rPr>
              <a:t>Such a </a:t>
            </a:r>
            <a:r>
              <a:rPr lang="en-US" u="sng" dirty="0" smtClean="0">
                <a:solidFill>
                  <a:schemeClr val="tx1">
                    <a:lumMod val="50000"/>
                  </a:schemeClr>
                </a:solidFill>
                <a:latin typeface="+mj-lt"/>
              </a:rPr>
              <a:t>rock is </a:t>
            </a:r>
            <a:r>
              <a:rPr lang="en-US" u="sng" dirty="0">
                <a:solidFill>
                  <a:schemeClr val="tx1">
                    <a:lumMod val="50000"/>
                  </a:schemeClr>
                </a:solidFill>
                <a:latin typeface="+mj-lt"/>
              </a:rPr>
              <a:t>called </a:t>
            </a:r>
            <a:r>
              <a:rPr lang="en-US" u="sng" dirty="0" err="1">
                <a:solidFill>
                  <a:schemeClr val="tx1">
                    <a:lumMod val="50000"/>
                  </a:schemeClr>
                </a:solidFill>
                <a:latin typeface="+mj-lt"/>
              </a:rPr>
              <a:t>greenschist</a:t>
            </a:r>
            <a:r>
              <a:rPr lang="en-US" u="sng" dirty="0">
                <a:solidFill>
                  <a:schemeClr val="tx1">
                    <a:lumMod val="50000"/>
                  </a:schemeClr>
                </a:solidFill>
                <a:latin typeface="+mj-lt"/>
              </a:rPr>
              <a:t> if foliated and greenstone </a:t>
            </a:r>
            <a:r>
              <a:rPr lang="en-US" u="sng" dirty="0" smtClean="0">
                <a:solidFill>
                  <a:schemeClr val="tx1">
                    <a:lumMod val="50000"/>
                  </a:schemeClr>
                </a:solidFill>
                <a:latin typeface="+mj-lt"/>
              </a:rPr>
              <a:t>if not</a:t>
            </a:r>
            <a:r>
              <a:rPr lang="en-US" u="sng" dirty="0">
                <a:solidFill>
                  <a:schemeClr val="tx1">
                    <a:lumMod val="50000"/>
                  </a:schemeClr>
                </a:solidFill>
                <a:latin typeface="+mj-lt"/>
              </a:rPr>
              <a:t>. The protolith is either a mafic igneous rock </a:t>
            </a:r>
            <a:r>
              <a:rPr lang="en-US" u="sng" dirty="0" smtClean="0">
                <a:solidFill>
                  <a:schemeClr val="tx1">
                    <a:lumMod val="50000"/>
                  </a:schemeClr>
                </a:solidFill>
                <a:latin typeface="+mj-lt"/>
              </a:rPr>
              <a:t>or </a:t>
            </a:r>
            <a:r>
              <a:rPr lang="en-US" u="sng" dirty="0" err="1" smtClean="0">
                <a:solidFill>
                  <a:schemeClr val="tx1">
                    <a:lumMod val="50000"/>
                  </a:schemeClr>
                </a:solidFill>
                <a:latin typeface="+mj-lt"/>
              </a:rPr>
              <a:t>graywacke</a:t>
            </a:r>
            <a:r>
              <a:rPr lang="en-US" u="sng" dirty="0" smtClean="0">
                <a:solidFill>
                  <a:schemeClr val="tx1">
                    <a:lumMod val="50000"/>
                  </a:schemeClr>
                </a:solidFill>
                <a:latin typeface="+mj-lt"/>
              </a:rPr>
              <a:t>.</a:t>
            </a:r>
            <a:endParaRPr lang="en-US" u="sng" dirty="0">
              <a:solidFill>
                <a:schemeClr val="tx1">
                  <a:lumMod val="50000"/>
                </a:schemeClr>
              </a:solidFill>
              <a:latin typeface="+mj-lt"/>
            </a:endParaRPr>
          </a:p>
        </p:txBody>
      </p:sp>
    </p:spTree>
    <p:extLst>
      <p:ext uri="{BB962C8B-B14F-4D97-AF65-F5344CB8AC3E}">
        <p14:creationId xmlns:p14="http://schemas.microsoft.com/office/powerpoint/2010/main" val="683431509"/>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88640"/>
            <a:ext cx="8712968" cy="6093976"/>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en-US" sz="2000" b="1" i="1" dirty="0">
                <a:solidFill>
                  <a:schemeClr val="tx1">
                    <a:lumMod val="50000"/>
                  </a:schemeClr>
                </a:solidFill>
              </a:rPr>
              <a:t>Amphibolite. </a:t>
            </a:r>
            <a:r>
              <a:rPr lang="en-US" sz="2000" dirty="0">
                <a:solidFill>
                  <a:schemeClr val="tx1">
                    <a:lumMod val="50000"/>
                  </a:schemeClr>
                </a:solidFill>
              </a:rPr>
              <a:t>A metamorphic rock dominated </a:t>
            </a:r>
            <a:r>
              <a:rPr lang="en-US" sz="2000" dirty="0" smtClean="0">
                <a:solidFill>
                  <a:schemeClr val="tx1">
                    <a:lumMod val="50000"/>
                  </a:schemeClr>
                </a:solidFill>
              </a:rPr>
              <a:t>by </a:t>
            </a:r>
            <a:r>
              <a:rPr lang="en-US" sz="2000" u="sng" dirty="0" smtClean="0">
                <a:solidFill>
                  <a:schemeClr val="tx1">
                    <a:lumMod val="50000"/>
                  </a:schemeClr>
                </a:solidFill>
              </a:rPr>
              <a:t>hornblende </a:t>
            </a:r>
            <a:r>
              <a:rPr lang="en-US" sz="2000" u="sng" dirty="0">
                <a:solidFill>
                  <a:schemeClr val="tx1">
                    <a:lumMod val="50000"/>
                  </a:schemeClr>
                </a:solidFill>
              </a:rPr>
              <a:t>plagioclase.</a:t>
            </a:r>
            <a:r>
              <a:rPr lang="en-US" sz="2000" dirty="0">
                <a:solidFill>
                  <a:schemeClr val="tx1">
                    <a:lumMod val="50000"/>
                  </a:schemeClr>
                </a:solidFill>
              </a:rPr>
              <a:t> </a:t>
            </a:r>
            <a:r>
              <a:rPr lang="en-US" sz="2000" dirty="0" err="1">
                <a:solidFill>
                  <a:schemeClr val="tx1">
                    <a:lumMod val="50000"/>
                  </a:schemeClr>
                </a:solidFill>
              </a:rPr>
              <a:t>Amphibolites</a:t>
            </a:r>
            <a:r>
              <a:rPr lang="en-US" sz="2000" dirty="0">
                <a:solidFill>
                  <a:schemeClr val="tx1">
                    <a:lumMod val="50000"/>
                  </a:schemeClr>
                </a:solidFill>
              </a:rPr>
              <a:t> may be </a:t>
            </a:r>
            <a:r>
              <a:rPr lang="en-US" sz="2000" dirty="0" smtClean="0">
                <a:solidFill>
                  <a:schemeClr val="tx1">
                    <a:lumMod val="50000"/>
                  </a:schemeClr>
                </a:solidFill>
              </a:rPr>
              <a:t>foliated (</a:t>
            </a:r>
            <a:r>
              <a:rPr lang="en-US" sz="2000" dirty="0">
                <a:solidFill>
                  <a:schemeClr val="tx1">
                    <a:lumMod val="50000"/>
                  </a:schemeClr>
                </a:solidFill>
              </a:rPr>
              <a:t>gneissose) or non-foliated. The protolith is </a:t>
            </a:r>
            <a:r>
              <a:rPr lang="en-US" sz="2000" dirty="0" smtClean="0">
                <a:solidFill>
                  <a:schemeClr val="tx1">
                    <a:lumMod val="50000"/>
                  </a:schemeClr>
                </a:solidFill>
              </a:rPr>
              <a:t>either a </a:t>
            </a:r>
            <a:r>
              <a:rPr lang="en-US" sz="2000" dirty="0">
                <a:solidFill>
                  <a:schemeClr val="tx1">
                    <a:lumMod val="50000"/>
                  </a:schemeClr>
                </a:solidFill>
              </a:rPr>
              <a:t>mafic igneous rock or </a:t>
            </a:r>
            <a:r>
              <a:rPr lang="en-US" sz="2000" dirty="0" err="1">
                <a:solidFill>
                  <a:schemeClr val="tx1">
                    <a:lumMod val="50000"/>
                  </a:schemeClr>
                </a:solidFill>
              </a:rPr>
              <a:t>graywacke</a:t>
            </a:r>
            <a:r>
              <a:rPr lang="en-US" sz="2000" dirty="0">
                <a:solidFill>
                  <a:schemeClr val="tx1">
                    <a:lumMod val="50000"/>
                  </a:schemeClr>
                </a:solidFill>
              </a:rPr>
              <a:t>.</a:t>
            </a:r>
          </a:p>
          <a:p>
            <a:pPr marL="342900" indent="-342900" algn="just">
              <a:lnSpc>
                <a:spcPct val="150000"/>
              </a:lnSpc>
              <a:buFont typeface="Arial" panose="020B0604020202020204" pitchFamily="34" charset="0"/>
              <a:buChar char="•"/>
            </a:pPr>
            <a:r>
              <a:rPr lang="en-US" sz="2000" b="1" i="1" dirty="0" err="1">
                <a:solidFill>
                  <a:schemeClr val="tx1">
                    <a:lumMod val="50000"/>
                  </a:schemeClr>
                </a:solidFill>
              </a:rPr>
              <a:t>Serpentinite</a:t>
            </a:r>
            <a:r>
              <a:rPr lang="en-US" sz="2000" b="1" i="1" dirty="0">
                <a:solidFill>
                  <a:schemeClr val="tx1">
                    <a:lumMod val="50000"/>
                  </a:schemeClr>
                </a:solidFill>
              </a:rPr>
              <a:t>. </a:t>
            </a:r>
            <a:r>
              <a:rPr lang="en-US" sz="2000" dirty="0">
                <a:solidFill>
                  <a:schemeClr val="tx1">
                    <a:lumMod val="50000"/>
                  </a:schemeClr>
                </a:solidFill>
              </a:rPr>
              <a:t>An ultramafic rock metamorphosed </a:t>
            </a:r>
            <a:r>
              <a:rPr lang="en-US" sz="2000" dirty="0" smtClean="0">
                <a:solidFill>
                  <a:schemeClr val="tx1">
                    <a:lumMod val="50000"/>
                  </a:schemeClr>
                </a:solidFill>
              </a:rPr>
              <a:t>at </a:t>
            </a:r>
            <a:r>
              <a:rPr lang="en-US" sz="2000" u="sng" dirty="0" smtClean="0">
                <a:solidFill>
                  <a:schemeClr val="tx1">
                    <a:lumMod val="50000"/>
                  </a:schemeClr>
                </a:solidFill>
              </a:rPr>
              <a:t>low </a:t>
            </a:r>
            <a:r>
              <a:rPr lang="en-US" sz="2000" u="sng" dirty="0">
                <a:solidFill>
                  <a:schemeClr val="tx1">
                    <a:lumMod val="50000"/>
                  </a:schemeClr>
                </a:solidFill>
              </a:rPr>
              <a:t>grade</a:t>
            </a:r>
            <a:r>
              <a:rPr lang="en-US" sz="2000" dirty="0">
                <a:solidFill>
                  <a:schemeClr val="tx1">
                    <a:lumMod val="50000"/>
                  </a:schemeClr>
                </a:solidFill>
              </a:rPr>
              <a:t>, so that it contains mostly serpentine.</a:t>
            </a:r>
          </a:p>
          <a:p>
            <a:pPr marL="342900" indent="-342900" algn="just">
              <a:lnSpc>
                <a:spcPct val="150000"/>
              </a:lnSpc>
              <a:buFont typeface="Arial" panose="020B0604020202020204" pitchFamily="34" charset="0"/>
              <a:buChar char="•"/>
            </a:pPr>
            <a:r>
              <a:rPr lang="en-US" sz="2000" b="1" i="1" dirty="0" err="1">
                <a:solidFill>
                  <a:schemeClr val="tx1">
                    <a:lumMod val="50000"/>
                  </a:schemeClr>
                </a:solidFill>
              </a:rPr>
              <a:t>Blueschist</a:t>
            </a:r>
            <a:r>
              <a:rPr lang="en-US" sz="2000" b="1" i="1" dirty="0">
                <a:solidFill>
                  <a:schemeClr val="tx1">
                    <a:lumMod val="50000"/>
                  </a:schemeClr>
                </a:solidFill>
              </a:rPr>
              <a:t>. </a:t>
            </a:r>
            <a:r>
              <a:rPr lang="en-US" sz="2000" dirty="0">
                <a:solidFill>
                  <a:schemeClr val="tx1">
                    <a:lumMod val="50000"/>
                  </a:schemeClr>
                </a:solidFill>
              </a:rPr>
              <a:t>A blue-amphibole-bearing </a:t>
            </a:r>
            <a:r>
              <a:rPr lang="en-US" sz="2000" dirty="0" smtClean="0">
                <a:solidFill>
                  <a:schemeClr val="tx1">
                    <a:lumMod val="50000"/>
                  </a:schemeClr>
                </a:solidFill>
              </a:rPr>
              <a:t>metamorphosed mafic </a:t>
            </a:r>
            <a:r>
              <a:rPr lang="en-US" sz="2000" dirty="0">
                <a:solidFill>
                  <a:schemeClr val="tx1">
                    <a:lumMod val="50000"/>
                  </a:schemeClr>
                </a:solidFill>
              </a:rPr>
              <a:t>igneous rock or mafic </a:t>
            </a:r>
            <a:r>
              <a:rPr lang="en-US" sz="2000" dirty="0" err="1">
                <a:solidFill>
                  <a:schemeClr val="tx1">
                    <a:lumMod val="50000"/>
                  </a:schemeClr>
                </a:solidFill>
              </a:rPr>
              <a:t>graywacke</a:t>
            </a:r>
            <a:r>
              <a:rPr lang="en-US" sz="2000" dirty="0">
                <a:solidFill>
                  <a:schemeClr val="tx1">
                    <a:lumMod val="50000"/>
                  </a:schemeClr>
                </a:solidFill>
              </a:rPr>
              <a:t>. This term is </a:t>
            </a:r>
            <a:r>
              <a:rPr lang="en-US" sz="2000" dirty="0" smtClean="0">
                <a:solidFill>
                  <a:schemeClr val="tx1">
                    <a:lumMod val="50000"/>
                  </a:schemeClr>
                </a:solidFill>
              </a:rPr>
              <a:t>so commonly </a:t>
            </a:r>
            <a:r>
              <a:rPr lang="en-US" sz="2000" dirty="0">
                <a:solidFill>
                  <a:schemeClr val="tx1">
                    <a:lumMod val="50000"/>
                  </a:schemeClr>
                </a:solidFill>
              </a:rPr>
              <a:t>applied to such rocks that it is even </a:t>
            </a:r>
            <a:r>
              <a:rPr lang="en-US" sz="2000" dirty="0" smtClean="0">
                <a:solidFill>
                  <a:schemeClr val="tx1">
                    <a:lumMod val="50000"/>
                  </a:schemeClr>
                </a:solidFill>
              </a:rPr>
              <a:t>applied to </a:t>
            </a:r>
            <a:r>
              <a:rPr lang="en-US" sz="2000" dirty="0">
                <a:solidFill>
                  <a:schemeClr val="tx1">
                    <a:lumMod val="50000"/>
                  </a:schemeClr>
                </a:solidFill>
              </a:rPr>
              <a:t>non-schistose rocks. </a:t>
            </a:r>
            <a:r>
              <a:rPr lang="en-US" sz="2000" b="1" i="1" u="sng" dirty="0" err="1">
                <a:solidFill>
                  <a:schemeClr val="tx1">
                    <a:lumMod val="50000"/>
                  </a:schemeClr>
                </a:solidFill>
              </a:rPr>
              <a:t>Glaucophane</a:t>
            </a:r>
            <a:r>
              <a:rPr lang="en-US" sz="2000" dirty="0">
                <a:solidFill>
                  <a:schemeClr val="tx1">
                    <a:lumMod val="50000"/>
                  </a:schemeClr>
                </a:solidFill>
              </a:rPr>
              <a:t> is the most </a:t>
            </a:r>
            <a:r>
              <a:rPr lang="en-US" sz="2000" dirty="0" smtClean="0">
                <a:solidFill>
                  <a:schemeClr val="tx1">
                    <a:lumMod val="50000"/>
                  </a:schemeClr>
                </a:solidFill>
              </a:rPr>
              <a:t>common blue </a:t>
            </a:r>
            <a:r>
              <a:rPr lang="en-US" sz="2000" dirty="0">
                <a:solidFill>
                  <a:schemeClr val="tx1">
                    <a:lumMod val="50000"/>
                  </a:schemeClr>
                </a:solidFill>
              </a:rPr>
              <a:t>amphibole, and </a:t>
            </a:r>
            <a:r>
              <a:rPr lang="en-US" sz="2000" i="1" dirty="0" err="1">
                <a:solidFill>
                  <a:schemeClr val="tx1">
                    <a:lumMod val="50000"/>
                  </a:schemeClr>
                </a:solidFill>
              </a:rPr>
              <a:t>glaucophane</a:t>
            </a:r>
            <a:r>
              <a:rPr lang="en-US" sz="2000" i="1" dirty="0">
                <a:solidFill>
                  <a:schemeClr val="tx1">
                    <a:lumMod val="50000"/>
                  </a:schemeClr>
                </a:solidFill>
              </a:rPr>
              <a:t> schist </a:t>
            </a:r>
            <a:r>
              <a:rPr lang="en-US" sz="2000" dirty="0">
                <a:solidFill>
                  <a:schemeClr val="tx1">
                    <a:lumMod val="50000"/>
                  </a:schemeClr>
                </a:solidFill>
              </a:rPr>
              <a:t>has </a:t>
            </a:r>
            <a:r>
              <a:rPr lang="en-US" sz="2000" dirty="0" smtClean="0">
                <a:solidFill>
                  <a:schemeClr val="tx1">
                    <a:lumMod val="50000"/>
                  </a:schemeClr>
                </a:solidFill>
              </a:rPr>
              <a:t>been commonly </a:t>
            </a:r>
            <a:r>
              <a:rPr lang="en-US" sz="2000" dirty="0">
                <a:solidFill>
                  <a:schemeClr val="tx1">
                    <a:lumMod val="50000"/>
                  </a:schemeClr>
                </a:solidFill>
              </a:rPr>
              <a:t>applied to rocks known to contain it.</a:t>
            </a:r>
          </a:p>
          <a:p>
            <a:pPr marL="342900" indent="-342900" algn="just">
              <a:lnSpc>
                <a:spcPct val="150000"/>
              </a:lnSpc>
              <a:buFont typeface="Arial" panose="020B0604020202020204" pitchFamily="34" charset="0"/>
              <a:buChar char="•"/>
            </a:pPr>
            <a:r>
              <a:rPr lang="en-US" sz="2000" b="1" i="1" dirty="0" err="1">
                <a:solidFill>
                  <a:schemeClr val="tx1">
                    <a:lumMod val="50000"/>
                  </a:schemeClr>
                </a:solidFill>
              </a:rPr>
              <a:t>Eclogite</a:t>
            </a:r>
            <a:r>
              <a:rPr lang="en-US" sz="2000" b="1" i="1" dirty="0">
                <a:solidFill>
                  <a:schemeClr val="tx1">
                    <a:lumMod val="50000"/>
                  </a:schemeClr>
                </a:solidFill>
              </a:rPr>
              <a:t>. </a:t>
            </a:r>
            <a:r>
              <a:rPr lang="en-US" sz="2000" dirty="0">
                <a:solidFill>
                  <a:schemeClr val="tx1">
                    <a:lumMod val="50000"/>
                  </a:schemeClr>
                </a:solidFill>
              </a:rPr>
              <a:t>A green and red metamorphic rock that </a:t>
            </a:r>
            <a:r>
              <a:rPr lang="en-US" sz="2000" dirty="0" smtClean="0">
                <a:solidFill>
                  <a:schemeClr val="tx1">
                    <a:lumMod val="50000"/>
                  </a:schemeClr>
                </a:solidFill>
              </a:rPr>
              <a:t>contains clinopyroxene </a:t>
            </a:r>
            <a:r>
              <a:rPr lang="en-US" sz="2000" dirty="0">
                <a:solidFill>
                  <a:schemeClr val="tx1">
                    <a:lumMod val="50000"/>
                  </a:schemeClr>
                </a:solidFill>
              </a:rPr>
              <a:t>and garnet </a:t>
            </a:r>
            <a:r>
              <a:rPr lang="en-US" sz="2000" b="1" i="1" u="sng" dirty="0">
                <a:solidFill>
                  <a:schemeClr val="tx1">
                    <a:lumMod val="50000"/>
                  </a:schemeClr>
                </a:solidFill>
              </a:rPr>
              <a:t>(</a:t>
            </a:r>
            <a:r>
              <a:rPr lang="en-US" sz="2000" b="1" i="1" u="sng" dirty="0" err="1">
                <a:solidFill>
                  <a:schemeClr val="tx1">
                    <a:lumMod val="50000"/>
                  </a:schemeClr>
                </a:solidFill>
              </a:rPr>
              <a:t>omphacite</a:t>
            </a:r>
            <a:r>
              <a:rPr lang="en-US" sz="2000" b="1" i="1" u="sng" dirty="0">
                <a:solidFill>
                  <a:schemeClr val="tx1">
                    <a:lumMod val="50000"/>
                  </a:schemeClr>
                </a:solidFill>
              </a:rPr>
              <a:t> </a:t>
            </a:r>
            <a:r>
              <a:rPr lang="en-US" sz="2000" b="1" i="1" u="sng" dirty="0" err="1">
                <a:solidFill>
                  <a:schemeClr val="tx1">
                    <a:lumMod val="50000"/>
                  </a:schemeClr>
                </a:solidFill>
              </a:rPr>
              <a:t>pyrope</a:t>
            </a:r>
            <a:r>
              <a:rPr lang="en-US" sz="2000" b="1" i="1" u="sng" dirty="0" smtClean="0">
                <a:solidFill>
                  <a:schemeClr val="tx1">
                    <a:lumMod val="50000"/>
                  </a:schemeClr>
                </a:solidFill>
              </a:rPr>
              <a:t>)</a:t>
            </a:r>
            <a:r>
              <a:rPr lang="en-US" sz="2000" dirty="0" smtClean="0">
                <a:solidFill>
                  <a:schemeClr val="tx1">
                    <a:lumMod val="50000"/>
                  </a:schemeClr>
                </a:solidFill>
              </a:rPr>
              <a:t>. The </a:t>
            </a:r>
            <a:r>
              <a:rPr lang="en-US" sz="2000" dirty="0">
                <a:solidFill>
                  <a:schemeClr val="tx1">
                    <a:lumMod val="50000"/>
                  </a:schemeClr>
                </a:solidFill>
              </a:rPr>
              <a:t>protolith is typically </a:t>
            </a:r>
            <a:r>
              <a:rPr lang="en-US" sz="2000" b="1" i="1" u="sng" dirty="0">
                <a:solidFill>
                  <a:schemeClr val="tx1">
                    <a:lumMod val="50000"/>
                  </a:schemeClr>
                </a:solidFill>
              </a:rPr>
              <a:t>basaltic</a:t>
            </a:r>
            <a:r>
              <a:rPr lang="en-US" sz="2000" dirty="0">
                <a:solidFill>
                  <a:schemeClr val="tx1">
                    <a:lumMod val="50000"/>
                  </a:schemeClr>
                </a:solidFill>
              </a:rPr>
              <a:t>. </a:t>
            </a:r>
            <a:r>
              <a:rPr lang="en-US" sz="2000" dirty="0" err="1">
                <a:solidFill>
                  <a:schemeClr val="tx1">
                    <a:lumMod val="50000"/>
                  </a:schemeClr>
                </a:solidFill>
              </a:rPr>
              <a:t>Eclogites</a:t>
            </a:r>
            <a:r>
              <a:rPr lang="en-US" sz="2000" dirty="0">
                <a:solidFill>
                  <a:schemeClr val="tx1">
                    <a:lumMod val="50000"/>
                  </a:schemeClr>
                </a:solidFill>
              </a:rPr>
              <a:t> </a:t>
            </a:r>
            <a:r>
              <a:rPr lang="en-US" sz="2000" dirty="0" smtClean="0">
                <a:solidFill>
                  <a:schemeClr val="tx1">
                    <a:lumMod val="50000"/>
                  </a:schemeClr>
                </a:solidFill>
              </a:rPr>
              <a:t>contain </a:t>
            </a:r>
            <a:r>
              <a:rPr lang="en-US" sz="2000" b="1" i="1" u="sng" dirty="0" smtClean="0">
                <a:solidFill>
                  <a:schemeClr val="tx1">
                    <a:lumMod val="50000"/>
                  </a:schemeClr>
                </a:solidFill>
              </a:rPr>
              <a:t>no </a:t>
            </a:r>
            <a:r>
              <a:rPr lang="en-US" sz="2000" b="1" i="1" u="sng" dirty="0">
                <a:solidFill>
                  <a:schemeClr val="tx1">
                    <a:lumMod val="50000"/>
                  </a:schemeClr>
                </a:solidFill>
              </a:rPr>
              <a:t>plagioclase</a:t>
            </a:r>
            <a:r>
              <a:rPr lang="en-US" sz="2000" dirty="0" smtClean="0">
                <a:solidFill>
                  <a:schemeClr val="tx1">
                    <a:lumMod val="50000"/>
                  </a:schemeClr>
                </a:solidFill>
              </a:rPr>
              <a:t>.</a:t>
            </a:r>
            <a:endParaRPr lang="en-US" sz="2000" dirty="0">
              <a:solidFill>
                <a:schemeClr val="tx1">
                  <a:lumMod val="50000"/>
                </a:schemeClr>
              </a:solidFill>
            </a:endParaRPr>
          </a:p>
        </p:txBody>
      </p:sp>
    </p:spTree>
    <p:extLst>
      <p:ext uri="{BB962C8B-B14F-4D97-AF65-F5344CB8AC3E}">
        <p14:creationId xmlns:p14="http://schemas.microsoft.com/office/powerpoint/2010/main" val="2699075882"/>
      </p:ext>
    </p:extLst>
  </p:cSld>
  <p:clrMapOvr>
    <a:masterClrMapping/>
  </p:clrMapOvr>
  <mc:AlternateContent xmlns:mc="http://schemas.openxmlformats.org/markup-compatibility/2006" xmlns:p14="http://schemas.microsoft.com/office/powerpoint/2010/main">
    <mc:Choice Requires="p14">
      <p:transition spd="slow" p14:dur="59000" advTm="250000"/>
    </mc:Choice>
    <mc:Fallback xmlns="">
      <p:transition spd="slow" advTm="250000"/>
    </mc:Fallback>
  </mc:AlternateContent>
  <p:timing>
    <p:tnLst>
      <p:par>
        <p:cTn id="1" dur="indefinite" restart="never" nodeType="tmRoot"/>
      </p:par>
    </p:tnLst>
  </p:timing>
</p:sld>
</file>

<file path=ppt/theme/theme1.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noFill/>
          <a:prstDash val="solid"/>
          <a:round/>
          <a:headEnd type="none" w="med" len="med"/>
          <a:tailEnd type="triangl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 charset="0"/>
          </a:defRPr>
        </a:defPPr>
      </a:lstStyle>
    </a:spDef>
    <a:lnDef>
      <a:spPr bwMode="auto">
        <a:xfrm>
          <a:off x="0" y="0"/>
          <a:ext cx="1" cy="1"/>
        </a:xfrm>
        <a:custGeom>
          <a:avLst/>
          <a:gdLst/>
          <a:ahLst/>
          <a:cxnLst/>
          <a:rect l="0" t="0" r="0" b="0"/>
          <a:pathLst/>
        </a:custGeom>
        <a:noFill/>
        <a:ln w="25400" cap="flat" cmpd="sng" algn="ctr">
          <a:noFill/>
          <a:prstDash val="solid"/>
          <a:round/>
          <a:headEnd type="none" w="med" len="med"/>
          <a:tailEnd type="triangl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ar-SA" altLang="en-US" sz="1800" b="0" i="0"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ar-SA" altLang="en-US" sz="1800" b="0" i="0"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2652</TotalTime>
  <Words>14535</Words>
  <Application>Microsoft Office PowerPoint</Application>
  <PresentationFormat>On-screen Show (4:3)</PresentationFormat>
  <Paragraphs>1419</Paragraphs>
  <Slides>252</Slides>
  <Notes>20</Notes>
  <HiddenSlides>0</HiddenSlides>
  <MMClips>0</MMClips>
  <ScaleCrop>false</ScaleCrop>
  <HeadingPairs>
    <vt:vector size="8" baseType="variant">
      <vt:variant>
        <vt:lpstr>Fonts Used</vt:lpstr>
      </vt:variant>
      <vt:variant>
        <vt:i4>17</vt:i4>
      </vt:variant>
      <vt:variant>
        <vt:lpstr>Theme</vt:lpstr>
      </vt:variant>
      <vt:variant>
        <vt:i4>2</vt:i4>
      </vt:variant>
      <vt:variant>
        <vt:lpstr>Embedded OLE Servers</vt:lpstr>
      </vt:variant>
      <vt:variant>
        <vt:i4>1</vt:i4>
      </vt:variant>
      <vt:variant>
        <vt:lpstr>Slide Titles</vt:lpstr>
      </vt:variant>
      <vt:variant>
        <vt:i4>252</vt:i4>
      </vt:variant>
    </vt:vector>
  </HeadingPairs>
  <TitlesOfParts>
    <vt:vector size="272" baseType="lpstr">
      <vt:lpstr>ＭＳ Ｐゴシック</vt:lpstr>
      <vt:lpstr>Arial</vt:lpstr>
      <vt:lpstr>Arial Black</vt:lpstr>
      <vt:lpstr>Calibri</vt:lpstr>
      <vt:lpstr>Frutiger-Black</vt:lpstr>
      <vt:lpstr>Garamond</vt:lpstr>
      <vt:lpstr>Lucida Sans</vt:lpstr>
      <vt:lpstr>Monotype Sorts</vt:lpstr>
      <vt:lpstr>Symbol</vt:lpstr>
      <vt:lpstr>Tahoma</vt:lpstr>
      <vt:lpstr>Times New Roman</vt:lpstr>
      <vt:lpstr>Times-BoldItalic</vt:lpstr>
      <vt:lpstr>TimesNewRomanPSMT</vt:lpstr>
      <vt:lpstr>Times-Roman</vt:lpstr>
      <vt:lpstr>Verdana</vt:lpstr>
      <vt:lpstr>Wingdings</vt:lpstr>
      <vt:lpstr>Wingdings 3</vt:lpstr>
      <vt:lpstr>FIREBALL</vt:lpstr>
      <vt:lpstr>Textured</vt:lpstr>
      <vt:lpstr>Document</vt:lpstr>
      <vt:lpstr>Metamorphism   3rd level geology  Dr. Moustafa M. Mogahed</vt:lpstr>
      <vt:lpstr>Definition</vt:lpstr>
      <vt:lpstr>PowerPoint Presentation</vt:lpstr>
      <vt:lpstr>Definition</vt:lpstr>
      <vt:lpstr>Metamorphism Excludes:</vt:lpstr>
      <vt:lpstr>PowerPoint Presentation</vt:lpstr>
      <vt:lpstr>PowerPoint Presentation</vt:lpstr>
      <vt:lpstr>PowerPoint Presentation</vt:lpstr>
      <vt:lpstr>PowerPoint Presentation</vt:lpstr>
      <vt:lpstr>PowerPoint Presentation</vt:lpstr>
      <vt:lpstr>Metamorphic Grade</vt:lpstr>
      <vt:lpstr>Metamorphic Grade</vt:lpstr>
      <vt:lpstr>Metamorphic Grade</vt:lpstr>
      <vt:lpstr>Metamorphic Grade</vt:lpstr>
      <vt:lpstr>Metamorphic Grade</vt:lpstr>
      <vt:lpstr>Metamorphic Changes</vt:lpstr>
      <vt:lpstr>Contact Metamorphism</vt:lpstr>
      <vt:lpstr>Controlling Factors - Contact</vt:lpstr>
      <vt:lpstr>The Metamorphic Aureole</vt:lpstr>
      <vt:lpstr>The Metamorphic Aureole</vt:lpstr>
      <vt:lpstr>PowerPoint Presentation</vt:lpstr>
      <vt:lpstr>Contact Metamorphism Of Argillaceous Rocks</vt:lpstr>
      <vt:lpstr>Low Grade – Spotted Rock</vt:lpstr>
      <vt:lpstr>PowerPoint Presentation</vt:lpstr>
      <vt:lpstr>Medium Grade – Chiastolite Rock</vt:lpstr>
      <vt:lpstr>PowerPoint Presentation</vt:lpstr>
      <vt:lpstr>PowerPoint Presentation</vt:lpstr>
      <vt:lpstr>High Grade - Hornfels</vt:lpstr>
      <vt:lpstr>PowerPoint Presentation</vt:lpstr>
      <vt:lpstr>PowerPoint Presentation</vt:lpstr>
      <vt:lpstr>PowerPoint Presentation</vt:lpstr>
      <vt:lpstr>Maculose structure:</vt:lpstr>
      <vt:lpstr>Contact Metamorphism Of Limestones 1</vt:lpstr>
      <vt:lpstr>Contact Metamorphism Of Limestones 2</vt:lpstr>
      <vt:lpstr>PowerPoint Presentation</vt:lpstr>
      <vt:lpstr>Contact Metamorphism Of Limestones 3</vt:lpstr>
      <vt:lpstr>Contact Metamorphism Of Sandstones 1</vt:lpstr>
      <vt:lpstr>Contact Metamorphism Of Sandstones 2</vt:lpstr>
      <vt:lpstr>Contact Metamorphism Of Sandstones 3</vt:lpstr>
      <vt:lpstr>PowerPoint Presentation</vt:lpstr>
      <vt:lpstr>Contact Metamorphism Of Impure Limestones and Sandstones</vt:lpstr>
      <vt:lpstr>PowerPoint Presentation</vt:lpstr>
      <vt:lpstr>PowerPoint Presentation</vt:lpstr>
      <vt:lpstr>PowerPoint Presentation</vt:lpstr>
      <vt:lpstr>PowerPoint Presentation</vt:lpstr>
      <vt:lpstr>PowerPoint Presentation</vt:lpstr>
      <vt:lpstr>Dynamic Metamorphism</vt:lpstr>
      <vt:lpstr>Low Grade – Fault Breccia 1</vt:lpstr>
      <vt:lpstr>Low Grade – Fault Breccia 2</vt:lpstr>
      <vt:lpstr>PowerPoint Presentation</vt:lpstr>
      <vt:lpstr>Medium Grade - Mylonite</vt:lpstr>
      <vt:lpstr>High Grade – Ultramylonite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Regional Metamorphism</vt:lpstr>
      <vt:lpstr>Regional Metamorphism Of Argillaceous Sediments</vt:lpstr>
      <vt:lpstr>Low Grade – Slate 1</vt:lpstr>
      <vt:lpstr>Low Grade – Slate 2</vt:lpstr>
      <vt:lpstr>PowerPoint Presentation</vt:lpstr>
      <vt:lpstr>Medium Grade – Schist 1</vt:lpstr>
      <vt:lpstr>Medium Grade – Schist 2</vt:lpstr>
      <vt:lpstr>PowerPoint Presentation</vt:lpstr>
      <vt:lpstr>High Grade – Gneiss 1</vt:lpstr>
      <vt:lpstr>High Grade – Gneiss 2</vt:lpstr>
      <vt:lpstr>PowerPoint Presentation</vt:lpstr>
      <vt:lpstr>Very High Grade – Migmatite 1</vt:lpstr>
      <vt:lpstr>Very High Grade – Migmatite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Biotite Zone</vt:lpstr>
      <vt:lpstr>Chloritoid</vt:lpstr>
      <vt:lpstr>Garnet Zone</vt:lpstr>
      <vt:lpstr>Staurolite zone</vt:lpstr>
      <vt:lpstr>Kyanite Zone</vt:lpstr>
      <vt:lpstr>Sillimanite Zone</vt:lpstr>
      <vt:lpstr>Melting of Pelites</vt:lpstr>
      <vt:lpstr>PowerPoint Presentation</vt:lpstr>
      <vt:lpstr>PowerPoint Presentation</vt:lpstr>
      <vt:lpstr>Problems with Isograds</vt:lpstr>
      <vt:lpstr>What happens to our PROTOLITH  when acted on by AGENTS OF CHANGE??</vt:lpstr>
      <vt:lpstr>PowerPoint Presentation</vt:lpstr>
      <vt:lpstr>Solid-solid phase transformation</vt:lpstr>
      <vt:lpstr>PowerPoint Presentation</vt:lpstr>
      <vt:lpstr>PowerPoint Presentation</vt:lpstr>
      <vt:lpstr>PowerPoint Presentation</vt:lpstr>
      <vt:lpstr>Solid-solid net-transfer</vt:lpstr>
      <vt:lpstr>PowerPoint Presentation</vt:lpstr>
      <vt:lpstr>Solid-Solid Net-Transfer II</vt:lpstr>
      <vt:lpstr>Hydration/ Dehydration Reactions</vt:lpstr>
      <vt:lpstr>Carbonation / Decarbonation Reactions</vt:lpstr>
      <vt:lpstr>Systems</vt:lpstr>
      <vt:lpstr>PowerPoint Presentation</vt:lpstr>
      <vt:lpstr>To sum 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METAMORPHIC FACIES: temperature &amp; pressure regimes </vt:lpstr>
      <vt:lpstr>PowerPoint Presentation</vt:lpstr>
      <vt:lpstr>PowerPoint Presentation</vt:lpstr>
      <vt:lpstr>Metamorphic Index minerals</vt:lpstr>
      <vt:lpstr>PowerPoint Presentation</vt:lpstr>
      <vt:lpstr>REGIONAL METAMORPHISM OF BASALTS</vt:lpstr>
      <vt:lpstr>SANDSTONES &amp; SHALES: (siliciclastic source)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Metamorphic Facies Concept</vt:lpstr>
      <vt:lpstr>PowerPoint Presentation</vt:lpstr>
      <vt:lpstr>PowerPoint Presentation</vt:lpstr>
      <vt:lpstr>Metamorphic Facies</vt:lpstr>
      <vt:lpstr>Let’s put it all together…</vt:lpstr>
      <vt:lpstr>PowerPoint Presentation</vt:lpstr>
      <vt:lpstr>Facies Series</vt:lpstr>
      <vt:lpstr>Metamorphic Facies Concept</vt:lpstr>
      <vt:lpstr>Metamorphic Facies Concept</vt:lpstr>
      <vt:lpstr>Metamorphic Facies Concept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Metamorphism of Mafic Rocks</vt:lpstr>
      <vt:lpstr>Metamorphism of Mafic Rocks</vt:lpstr>
      <vt:lpstr>Metamorphism of Mafic Rocks</vt:lpstr>
      <vt:lpstr>Metamorphism of Mafic Rocks</vt:lpstr>
      <vt:lpstr>Metamorphism of Mafic Rocks</vt:lpstr>
      <vt:lpstr>Metamorphism of Mafic Rocks</vt:lpstr>
      <vt:lpstr>Metamorphism of Mafic Rocks</vt:lpstr>
      <vt:lpstr>Metamorphism of Mafic Rocks</vt:lpstr>
      <vt:lpstr>PowerPoint Presentation</vt:lpstr>
      <vt:lpstr>Metamorphism of Mafic Rocks</vt:lpstr>
      <vt:lpstr>Metamorphism of Mafic Rocks</vt:lpstr>
      <vt:lpstr>Metamorphism of Mafic Rocks</vt:lpstr>
      <vt:lpstr> Metamorphism of carbonate rocks   (Metcarbonates)</vt:lpstr>
      <vt:lpstr>What is the Metacarbonates?</vt:lpstr>
      <vt:lpstr>Mineralogy of Metacarbonates</vt:lpstr>
      <vt:lpstr>PowerPoint Presentation</vt:lpstr>
      <vt:lpstr>-1- Pure Metacarbonates Calcite and dolomite marbles </vt:lpstr>
      <vt:lpstr>1- Pure Carbonates (Limestone and dolomite) </vt:lpstr>
      <vt:lpstr>PowerPoint Presentation</vt:lpstr>
      <vt:lpstr>PowerPoint Presentation</vt:lpstr>
      <vt:lpstr>PowerPoint Presentation</vt:lpstr>
      <vt:lpstr>PowerPoint Presentation</vt:lpstr>
      <vt:lpstr>1- Pure Carbonates (Limestone and dolomite) </vt:lpstr>
      <vt:lpstr>1- Pure Carbonates (Limestone and dolomite) </vt:lpstr>
      <vt:lpstr>Metamorphic zones developed in regionally metamorphosed dolomitic rocks of the Lepontine Alps</vt:lpstr>
      <vt:lpstr>-2- Metamorphism of impure carbonates and marls (Calc-silicates) </vt:lpstr>
      <vt:lpstr>2- Calc-silicates</vt:lpstr>
      <vt:lpstr>I- Ankerite zone</vt:lpstr>
      <vt:lpstr>III- Amphibole zone</vt:lpstr>
      <vt:lpstr>Metamorphism of Basic Igneous Rock  (Metabasites)</vt:lpstr>
      <vt:lpstr>What is the Metabasites?</vt:lpstr>
      <vt:lpstr>PowerPoint Presentation</vt:lpstr>
      <vt:lpstr>Mineralogy of metabasites</vt:lpstr>
      <vt:lpstr>PowerPoint Presentation</vt:lpstr>
      <vt:lpstr>-1- Metabasites at low metamorphic grade (Zeolite&amp; Prehnite-pumpellyite facies)</vt:lpstr>
      <vt:lpstr>1- at low metamorphic grade (Zeolite &amp; Prehnite-pumpellyite facies)</vt:lpstr>
      <vt:lpstr>-2- Metabasites at the greenschist and amphibolite facies conditions  (Barrovian Zonal scheme) </vt:lpstr>
      <vt:lpstr>2- Greenschist and amphibolite facies </vt:lpstr>
      <vt:lpstr>I- Chlorite and biotite zone</vt:lpstr>
      <vt:lpstr>II- Garnet zone</vt:lpstr>
      <vt:lpstr>PowerPoint Presentation</vt:lpstr>
      <vt:lpstr>PowerPoint Presentation</vt:lpstr>
      <vt:lpstr>III- Staurolite and Kyanite Zone</vt:lpstr>
      <vt:lpstr>PowerPoint Presentation</vt:lpstr>
      <vt:lpstr>PowerPoint Presentation</vt:lpstr>
      <vt:lpstr>-3- Metabasites during high temperature metamorphism   (granulite facies) </vt:lpstr>
      <vt:lpstr>3- Metabasites during high temperature metamorphism </vt:lpstr>
      <vt:lpstr>PowerPoint Presentation</vt:lpstr>
      <vt:lpstr>PowerPoint Presentation</vt:lpstr>
      <vt:lpstr>-4- Metabasites At high pressure metamorphism   (Blueschist facies) </vt:lpstr>
      <vt:lpstr>4- Metabasites at high pressure metamorphism </vt:lpstr>
      <vt:lpstr>PowerPoint Presentation</vt:lpstr>
      <vt:lpstr>PowerPoint Presentation</vt:lpstr>
      <vt:lpstr>PowerPoint Presentation</vt:lpstr>
      <vt:lpstr>PowerPoint Presentation</vt:lpstr>
    </vt:vector>
  </TitlesOfParts>
  <Company>RM Networks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Metamorphism</dc:title>
  <dc:creator>RM</dc:creator>
  <cp:lastModifiedBy>MUSTAFA AHMED</cp:lastModifiedBy>
  <cp:revision>238</cp:revision>
  <cp:lastPrinted>1601-01-01T00:00:00Z</cp:lastPrinted>
  <dcterms:created xsi:type="dcterms:W3CDTF">2002-01-09T11:46:59Z</dcterms:created>
  <dcterms:modified xsi:type="dcterms:W3CDTF">2019-01-13T10:54:10Z</dcterms:modified>
</cp:coreProperties>
</file>